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83" r:id="rId2"/>
    <p:sldId id="367" r:id="rId3"/>
    <p:sldId id="377" r:id="rId4"/>
    <p:sldId id="368" r:id="rId5"/>
    <p:sldId id="376" r:id="rId6"/>
    <p:sldId id="369" r:id="rId7"/>
    <p:sldId id="338" r:id="rId8"/>
    <p:sldId id="315" r:id="rId9"/>
    <p:sldId id="312" r:id="rId10"/>
    <p:sldId id="293" r:id="rId11"/>
    <p:sldId id="300" r:id="rId12"/>
    <p:sldId id="313" r:id="rId13"/>
    <p:sldId id="378" r:id="rId14"/>
    <p:sldId id="316" r:id="rId15"/>
    <p:sldId id="256" r:id="rId16"/>
    <p:sldId id="257" r:id="rId17"/>
    <p:sldId id="317" r:id="rId18"/>
    <p:sldId id="350" r:id="rId19"/>
    <p:sldId id="308" r:id="rId20"/>
    <p:sldId id="259" r:id="rId21"/>
    <p:sldId id="298" r:id="rId22"/>
    <p:sldId id="261" r:id="rId23"/>
    <p:sldId id="318" r:id="rId24"/>
    <p:sldId id="319" r:id="rId25"/>
    <p:sldId id="262" r:id="rId26"/>
    <p:sldId id="325" r:id="rId27"/>
    <p:sldId id="263" r:id="rId28"/>
    <p:sldId id="294" r:id="rId29"/>
    <p:sldId id="320" r:id="rId30"/>
    <p:sldId id="379" r:id="rId31"/>
    <p:sldId id="321" r:id="rId32"/>
    <p:sldId id="335" r:id="rId33"/>
    <p:sldId id="264" r:id="rId34"/>
    <p:sldId id="265" r:id="rId35"/>
    <p:sldId id="266" r:id="rId36"/>
    <p:sldId id="361" r:id="rId37"/>
    <p:sldId id="268" r:id="rId38"/>
    <p:sldId id="267" r:id="rId39"/>
    <p:sldId id="371" r:id="rId40"/>
    <p:sldId id="372" r:id="rId41"/>
    <p:sldId id="345" r:id="rId42"/>
    <p:sldId id="269" r:id="rId43"/>
    <p:sldId id="362" r:id="rId44"/>
    <p:sldId id="270" r:id="rId45"/>
    <p:sldId id="342" r:id="rId46"/>
    <p:sldId id="363" r:id="rId47"/>
    <p:sldId id="284" r:id="rId48"/>
    <p:sldId id="322" r:id="rId49"/>
    <p:sldId id="323" r:id="rId50"/>
    <p:sldId id="356" r:id="rId51"/>
    <p:sldId id="336" r:id="rId52"/>
    <p:sldId id="346" r:id="rId53"/>
    <p:sldId id="339" r:id="rId54"/>
    <p:sldId id="353" r:id="rId55"/>
    <p:sldId id="352" r:id="rId56"/>
    <p:sldId id="306" r:id="rId57"/>
    <p:sldId id="364" r:id="rId58"/>
    <p:sldId id="272" r:id="rId59"/>
    <p:sldId id="365" r:id="rId60"/>
    <p:sldId id="303" r:id="rId61"/>
    <p:sldId id="324" r:id="rId62"/>
    <p:sldId id="329" r:id="rId63"/>
    <p:sldId id="274" r:id="rId64"/>
    <p:sldId id="301" r:id="rId65"/>
    <p:sldId id="276" r:id="rId66"/>
    <p:sldId id="328" r:id="rId67"/>
    <p:sldId id="340" r:id="rId68"/>
    <p:sldId id="287" r:id="rId69"/>
    <p:sldId id="311" r:id="rId70"/>
    <p:sldId id="327" r:id="rId71"/>
    <p:sldId id="347" r:id="rId72"/>
    <p:sldId id="275" r:id="rId73"/>
    <p:sldId id="341" r:id="rId74"/>
    <p:sldId id="277" r:id="rId75"/>
    <p:sldId id="366" r:id="rId76"/>
    <p:sldId id="309" r:id="rId77"/>
    <p:sldId id="373" r:id="rId78"/>
    <p:sldId id="278" r:id="rId79"/>
    <p:sldId id="279" r:id="rId80"/>
    <p:sldId id="334" r:id="rId81"/>
    <p:sldId id="337" r:id="rId82"/>
    <p:sldId id="330" r:id="rId83"/>
    <p:sldId id="354" r:id="rId84"/>
    <p:sldId id="331" r:id="rId85"/>
    <p:sldId id="380" r:id="rId86"/>
    <p:sldId id="332" r:id="rId87"/>
    <p:sldId id="302" r:id="rId88"/>
    <p:sldId id="375" r:id="rId89"/>
    <p:sldId id="333" r:id="rId90"/>
    <p:sldId id="370" r:id="rId9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DDFB"/>
    <a:srgbClr val="CCECFF"/>
    <a:srgbClr val="E3FF93"/>
    <a:srgbClr val="FFD9EC"/>
    <a:srgbClr val="C0FF0D"/>
    <a:srgbClr val="FFC9E4"/>
    <a:srgbClr val="FFD1D1"/>
    <a:srgbClr val="F5E5A9"/>
    <a:srgbClr val="FFC1C1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5" autoAdjust="0"/>
    <p:restoredTop sz="99113" autoAdjust="0"/>
  </p:normalViewPr>
  <p:slideViewPr>
    <p:cSldViewPr showGuides="1">
      <p:cViewPr varScale="1">
        <p:scale>
          <a:sx n="65" d="100"/>
          <a:sy n="65" d="100"/>
        </p:scale>
        <p:origin x="390" y="72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44D02-67F9-4840-8416-5B3EBCC97618}" type="datetimeFigureOut">
              <a:rPr lang="es-VE" smtClean="0"/>
              <a:t>10/08/2018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DA90F-3A37-40DF-8792-F8BBC6DD29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0804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DA90F-3A37-40DF-8792-F8BBC6DD2943}" type="slidenum">
              <a:rPr lang="es-VE" smtClean="0"/>
              <a:t>75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4513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10101-2FC3-4047-A568-530DB077E89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33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D9595-D531-4196-9A78-3807303C0DB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52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6A561-32D7-4B34-9564-F4AA339AE92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374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29A4943-E970-4986-9CD3-96FCF2100D9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16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09159-2F9B-41F9-9966-870493F2CD3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53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E4696-76D3-48BF-8A13-0C0D25F7F5F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1685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04F76-B349-4663-B22E-8D6330C04BD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54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E3AAD-37F2-4C68-A0A8-3160479EDF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290E5-898B-44AB-8152-0031CAF6FE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36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9FEEF-88E5-4797-84F4-EB60C6F4E56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816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9A09F-18EF-4308-A45C-E691BF57796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357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27DAB-D34F-4428-9C93-551BE03599A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15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4A18E27F-BC25-47E9-BC83-31C57F262F2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9BFDC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/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65547" name="Picture 11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005263"/>
            <a:ext cx="1831044" cy="26640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7092280" y="516830"/>
            <a:ext cx="152958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smtClean="0"/>
              <a:t>1. Concepto</a:t>
            </a:r>
            <a:endParaRPr lang="es-ES" b="0" dirty="0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492500" y="2636838"/>
            <a:ext cx="4591050" cy="2770187"/>
          </a:xfrm>
          <a:prstGeom prst="rect">
            <a:avLst/>
          </a:prstGeom>
          <a:solidFill>
            <a:srgbClr val="FFCDE6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endParaRPr lang="es-ES" sz="1000" b="0"/>
          </a:p>
          <a:p>
            <a:pPr algn="ctr"/>
            <a:r>
              <a:rPr lang="es-ES" sz="2400"/>
              <a:t>MOLÉCULAS</a:t>
            </a:r>
          </a:p>
          <a:p>
            <a:pPr algn="ctr"/>
            <a:r>
              <a:rPr lang="es-ES" sz="1200"/>
              <a:t> </a:t>
            </a:r>
          </a:p>
          <a:p>
            <a:pPr algn="ctr"/>
            <a:r>
              <a:rPr lang="es-ES" sz="2400" b="0"/>
              <a:t>atraviesan el </a:t>
            </a:r>
          </a:p>
          <a:p>
            <a:pPr algn="ctr"/>
            <a:r>
              <a:rPr lang="es-ES" sz="2400"/>
              <a:t>EPITELIO INTESTINAL</a:t>
            </a:r>
          </a:p>
          <a:p>
            <a:pPr algn="ctr"/>
            <a:r>
              <a:rPr lang="es-ES" sz="1200" b="0"/>
              <a:t> </a:t>
            </a:r>
          </a:p>
          <a:p>
            <a:pPr algn="ctr"/>
            <a:r>
              <a:rPr lang="es-ES" sz="2400" b="0"/>
              <a:t>para ir de la </a:t>
            </a:r>
            <a:r>
              <a:rPr lang="es-ES" sz="2800"/>
              <a:t>LUZ</a:t>
            </a:r>
            <a:r>
              <a:rPr lang="es-ES" sz="2800" b="0"/>
              <a:t> </a:t>
            </a:r>
            <a:r>
              <a:rPr lang="es-ES" sz="2400" b="0"/>
              <a:t>a la </a:t>
            </a:r>
            <a:r>
              <a:rPr lang="es-ES" sz="2800"/>
              <a:t>CIRCULACIÓN</a:t>
            </a:r>
            <a:r>
              <a:rPr lang="es-ES" sz="2800" b="0"/>
              <a:t> </a:t>
            </a:r>
            <a:endParaRPr lang="es-ES" sz="2400" b="0"/>
          </a:p>
          <a:p>
            <a:pPr algn="ctr"/>
            <a:endParaRPr lang="es-ES" sz="1200" b="0"/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503046" y="1591903"/>
            <a:ext cx="4238661" cy="46166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 INTESTINAL</a:t>
            </a: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755650" y="9080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936625" y="4508500"/>
            <a:ext cx="1584325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“PORTAL </a:t>
            </a:r>
          </a:p>
          <a:p>
            <a:pPr algn="ctr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ABSORCIÓN” </a:t>
            </a:r>
          </a:p>
        </p:txBody>
      </p:sp>
      <p:pic>
        <p:nvPicPr>
          <p:cNvPr id="80910" name="Picture 14" descr="portal absorción"/>
          <p:cNvPicPr>
            <a:picLocks noChangeAspect="1" noChangeArrowheads="1"/>
          </p:cNvPicPr>
          <p:nvPr/>
        </p:nvPicPr>
        <p:blipFill>
          <a:blip r:embed="rId2" cstate="print">
            <a:lum bright="-60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2"/>
          <a:stretch>
            <a:fillRect/>
          </a:stretch>
        </p:blipFill>
        <p:spPr bwMode="auto">
          <a:xfrm>
            <a:off x="576263" y="2284413"/>
            <a:ext cx="2843212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1042988" y="9080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0913" name="Text Box 17"/>
          <p:cNvSpPr txBox="1">
            <a:spLocks noChangeArrowheads="1"/>
          </p:cNvSpPr>
          <p:nvPr/>
        </p:nvSpPr>
        <p:spPr bwMode="auto">
          <a:xfrm>
            <a:off x="1331912" y="908050"/>
            <a:ext cx="93583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 animBg="1"/>
      <p:bldP spid="809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6210535" y="436602"/>
            <a:ext cx="2244525" cy="400110"/>
          </a:xfrm>
          <a:prstGeom prst="rect">
            <a:avLst/>
          </a:prstGeom>
          <a:solidFill>
            <a:srgbClr val="76C0C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FontTx/>
              <a:buAutoNum type="romanUcPeriod"/>
            </a:pPr>
            <a:r>
              <a:rPr lang="es-ES" b="0"/>
              <a:t>ABSORCIÓN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6909444" y="909022"/>
            <a:ext cx="154561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2. Factores</a:t>
            </a:r>
            <a:endParaRPr lang="es-ES" b="0" dirty="0"/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889125" y="2133600"/>
            <a:ext cx="5365750" cy="3317875"/>
          </a:xfrm>
          <a:prstGeom prst="rect">
            <a:avLst/>
          </a:prstGeom>
          <a:solidFill>
            <a:srgbClr val="D9EDE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000" b="0" dirty="0"/>
              <a:t> </a:t>
            </a:r>
          </a:p>
          <a:p>
            <a:r>
              <a:rPr lang="es-ES" sz="2400" b="0" dirty="0">
                <a:solidFill>
                  <a:srgbClr val="CC0000"/>
                </a:solidFill>
              </a:rPr>
              <a:t> *</a:t>
            </a:r>
            <a:r>
              <a:rPr lang="es-ES" sz="2400" b="0" dirty="0"/>
              <a:t>  </a:t>
            </a:r>
            <a:r>
              <a:rPr lang="es-ES" dirty="0"/>
              <a:t>ÁREA &gt; 200 m</a:t>
            </a:r>
            <a:r>
              <a:rPr lang="es-ES" baseline="30000" dirty="0"/>
              <a:t>2 </a:t>
            </a:r>
            <a:r>
              <a:rPr lang="es-ES" dirty="0"/>
              <a:t>!!!</a:t>
            </a:r>
            <a:endParaRPr lang="es-ES" baseline="30000" dirty="0"/>
          </a:p>
          <a:p>
            <a:endParaRPr lang="es-ES" sz="1400" b="0" dirty="0"/>
          </a:p>
          <a:p>
            <a:r>
              <a:rPr lang="es-ES" b="0" dirty="0"/>
              <a:t> </a:t>
            </a:r>
            <a:r>
              <a:rPr lang="es-ES" sz="2400" b="0" dirty="0">
                <a:solidFill>
                  <a:srgbClr val="CC0000"/>
                </a:solidFill>
              </a:rPr>
              <a:t>*</a:t>
            </a:r>
            <a:r>
              <a:rPr lang="es-ES" sz="2400" b="0" dirty="0"/>
              <a:t>  </a:t>
            </a:r>
            <a:r>
              <a:rPr lang="es-ES" dirty="0"/>
              <a:t>GRADIENTES DE CONCENTRACIÓN   </a:t>
            </a:r>
          </a:p>
          <a:p>
            <a:r>
              <a:rPr lang="es-ES" dirty="0"/>
              <a:t>    </a:t>
            </a:r>
            <a:r>
              <a:rPr lang="es-ES" b="0" dirty="0"/>
              <a:t>de solutos a absorberse</a:t>
            </a:r>
          </a:p>
          <a:p>
            <a:endParaRPr lang="es-ES" sz="1400" dirty="0"/>
          </a:p>
          <a:p>
            <a:r>
              <a:rPr lang="es-ES" b="0" dirty="0"/>
              <a:t> </a:t>
            </a:r>
            <a:r>
              <a:rPr lang="es-ES" sz="2400" b="0" dirty="0">
                <a:solidFill>
                  <a:srgbClr val="CC0000"/>
                </a:solidFill>
              </a:rPr>
              <a:t>*</a:t>
            </a:r>
            <a:r>
              <a:rPr lang="es-ES" sz="2400" b="0" dirty="0"/>
              <a:t>  </a:t>
            </a:r>
            <a:r>
              <a:rPr lang="es-ES" dirty="0"/>
              <a:t>PRESIONES OSMÓTICAS</a:t>
            </a:r>
          </a:p>
          <a:p>
            <a:r>
              <a:rPr lang="es-ES" b="0" dirty="0"/>
              <a:t>         luz </a:t>
            </a:r>
          </a:p>
          <a:p>
            <a:r>
              <a:rPr lang="es-ES" b="0" dirty="0"/>
              <a:t>         células</a:t>
            </a:r>
          </a:p>
          <a:p>
            <a:r>
              <a:rPr lang="es-ES" b="0" dirty="0"/>
              <a:t>         intersticio</a:t>
            </a:r>
          </a:p>
          <a:p>
            <a:r>
              <a:rPr lang="es-ES" b="0" dirty="0"/>
              <a:t>         sangre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827088" y="908050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1588884" y="1573106"/>
            <a:ext cx="3816350" cy="2387600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" sz="900" b="0" dirty="0"/>
          </a:p>
          <a:p>
            <a:pPr algn="ctr"/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 ÁREA EPITELIAL </a:t>
            </a:r>
          </a:p>
          <a:p>
            <a:pPr algn="ctr"/>
            <a:r>
              <a:rPr lang="es-ES" sz="2400" b="0" dirty="0" smtClean="0"/>
              <a:t>YEYUNO-ÍLEON</a:t>
            </a:r>
            <a:endParaRPr lang="es-ES" sz="2400" b="0" dirty="0"/>
          </a:p>
          <a:p>
            <a:pPr algn="ctr"/>
            <a:r>
              <a:rPr lang="es-ES" sz="2400" b="0" dirty="0"/>
              <a:t> </a:t>
            </a:r>
          </a:p>
          <a:p>
            <a:pPr algn="ctr"/>
            <a:r>
              <a:rPr lang="es-ES" sz="2400" b="0" dirty="0"/>
              <a:t>destinada a la </a:t>
            </a:r>
          </a:p>
          <a:p>
            <a:pPr algn="ctr"/>
            <a:endParaRPr lang="es-ES" sz="1200" b="0" dirty="0"/>
          </a:p>
          <a:p>
            <a:pPr algn="ctr"/>
            <a:r>
              <a:rPr lang="es-ES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554956" y="4228317"/>
            <a:ext cx="6176963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De los nutrientes recibidos diariamente,</a:t>
            </a:r>
          </a:p>
          <a:p>
            <a:pPr algn="ctr"/>
            <a:r>
              <a:rPr lang="es-ES" sz="2400"/>
              <a:t>se absorbe casi el 100% </a:t>
            </a:r>
          </a:p>
          <a:p>
            <a:pPr algn="ctr"/>
            <a:r>
              <a:rPr lang="es-ES" sz="2400"/>
              <a:t>en el intestino delgado</a:t>
            </a: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727793" y="806721"/>
            <a:ext cx="151621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5580112" y="2482189"/>
            <a:ext cx="2427268" cy="646331"/>
          </a:xfrm>
          <a:prstGeom prst="rect">
            <a:avLst/>
          </a:prstGeom>
          <a:solidFill>
            <a:srgbClr val="97CB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 200 </a:t>
            </a:r>
            <a:r>
              <a:rPr lang="es-ES_tradnl" sz="3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ES_tradnl" sz="36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_tradnl" sz="3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!!</a:t>
            </a:r>
            <a:endParaRPr lang="es-ES_tradnl" sz="3600" b="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372200" y="306147"/>
            <a:ext cx="2233613" cy="3968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457200" indent="-457200">
              <a:buFontTx/>
              <a:buAutoNum type="romanUcPeriod"/>
            </a:pPr>
            <a:r>
              <a:rPr lang="es-ES" b="0"/>
              <a:t>ABSORCIÓN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60197" y="804898"/>
            <a:ext cx="154561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2. Factores</a:t>
            </a:r>
            <a:endParaRPr lang="es-ES" b="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/>
      <p:bldP spid="103429" grpId="0" animBg="1"/>
      <p:bldP spid="1034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6511395" y="499294"/>
            <a:ext cx="2084225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buFontTx/>
              <a:buAutoNum type="romanUcPeriod"/>
            </a:pPr>
            <a:r>
              <a:rPr lang="es-ES" sz="1800"/>
              <a:t>ABSORCIÓN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6796730" y="994584"/>
            <a:ext cx="179889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smtClean="0"/>
              <a:t>3. Nutrientes</a:t>
            </a:r>
            <a:endParaRPr lang="es-ES" b="0" dirty="0"/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908175" y="4076700"/>
            <a:ext cx="5543550" cy="2070100"/>
          </a:xfrm>
          <a:prstGeom prst="rect">
            <a:avLst/>
          </a:prstGeom>
          <a:solidFill>
            <a:srgbClr val="FFF4C3"/>
          </a:solidFill>
          <a:ln w="28575">
            <a:solidFill>
              <a:srgbClr val="FF884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C04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GRASAS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0" dirty="0"/>
              <a:t>Absorción por: </a:t>
            </a:r>
            <a:r>
              <a:rPr lang="es-ES" dirty="0"/>
              <a:t>DIFUSIÓN SIMPLE</a:t>
            </a:r>
          </a:p>
          <a:p>
            <a:endParaRPr lang="es-ES" sz="1000" dirty="0"/>
          </a:p>
          <a:p>
            <a:r>
              <a:rPr lang="es-ES" b="0" dirty="0"/>
              <a:t>En: </a:t>
            </a:r>
            <a:r>
              <a:rPr lang="es-ES" dirty="0"/>
              <a:t>Intestino delgado SUPERIOR</a:t>
            </a:r>
          </a:p>
          <a:p>
            <a:endParaRPr lang="es-ES" sz="1000" dirty="0"/>
          </a:p>
          <a:p>
            <a:r>
              <a:rPr lang="es-ES" b="0" dirty="0"/>
              <a:t>Destino:</a:t>
            </a:r>
            <a:r>
              <a:rPr lang="es-ES" dirty="0"/>
              <a:t> linfa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1943100" y="1773238"/>
            <a:ext cx="5508625" cy="2130425"/>
          </a:xfrm>
          <a:prstGeom prst="rect">
            <a:avLst/>
          </a:prstGeom>
          <a:solidFill>
            <a:srgbClr val="D2D8EC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 y PROTEÍNAS</a:t>
            </a:r>
          </a:p>
          <a:p>
            <a:endParaRPr lang="es-ES" sz="2400" dirty="0"/>
          </a:p>
          <a:p>
            <a:r>
              <a:rPr lang="es-ES" b="0" dirty="0"/>
              <a:t>Absorción por: </a:t>
            </a:r>
            <a:r>
              <a:rPr lang="es-ES" sz="2400" dirty="0"/>
              <a:t>TRANSPORTE ACTIVO</a:t>
            </a:r>
          </a:p>
          <a:p>
            <a:r>
              <a:rPr lang="es-ES" sz="1000" b="0" dirty="0"/>
              <a:t> </a:t>
            </a:r>
          </a:p>
          <a:p>
            <a:r>
              <a:rPr lang="es-ES" b="0" dirty="0"/>
              <a:t>En: </a:t>
            </a:r>
            <a:r>
              <a:rPr lang="es-ES" dirty="0"/>
              <a:t>Intestino delgado MEDIO</a:t>
            </a:r>
          </a:p>
          <a:p>
            <a:endParaRPr lang="es-ES" sz="1000" dirty="0"/>
          </a:p>
          <a:p>
            <a:r>
              <a:rPr lang="es-ES" b="0" dirty="0"/>
              <a:t>Destino:  </a:t>
            </a:r>
            <a:r>
              <a:rPr lang="es-ES" dirty="0"/>
              <a:t>sangre portal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754155" y="809079"/>
            <a:ext cx="156847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8458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nimBg="1"/>
      <p:bldP spid="1044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2530475" y="1700213"/>
            <a:ext cx="4083050" cy="8509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 algn="ctr"/>
            <a:r>
              <a:rPr lang="es-ES" sz="2400" dirty="0"/>
              <a:t>II. MOV. SUSTANCIAS</a:t>
            </a:r>
          </a:p>
          <a:p>
            <a:pPr marL="457200" indent="-457200" algn="ctr"/>
            <a:r>
              <a:rPr lang="es-ES" sz="2400" dirty="0"/>
              <a:t>     </a:t>
            </a:r>
            <a:r>
              <a:rPr lang="es-ES" sz="1800" dirty="0"/>
              <a:t>A TRAVÉS DE MEMBRANAS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2722776" y="2692437"/>
            <a:ext cx="3698448" cy="2123658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800" b="0" dirty="0" smtClean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err="1" smtClean="0">
                <a:latin typeface="Comic Sans MS" pitchFamily="66" charset="0"/>
              </a:rPr>
              <a:t>Mov</a:t>
            </a:r>
            <a:r>
              <a:rPr lang="es-ES" b="0" dirty="0">
                <a:latin typeface="Comic Sans MS" pitchFamily="66" charset="0"/>
              </a:rPr>
              <a:t>. de la luz a circulación</a:t>
            </a: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Transportes</a:t>
            </a:r>
            <a:endParaRPr lang="es-ES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Gradiente </a:t>
            </a:r>
            <a:r>
              <a:rPr lang="es-ES" b="0" dirty="0">
                <a:latin typeface="Comic Sans MS" pitchFamily="66" charset="0"/>
              </a:rPr>
              <a:t>de sodio </a:t>
            </a: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Clr>
                <a:srgbClr val="1E4649"/>
              </a:buClr>
              <a:buSzPct val="20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Bomba </a:t>
            </a:r>
            <a:r>
              <a:rPr lang="es-ES" b="0" dirty="0">
                <a:latin typeface="Comic Sans MS" pitchFamily="66" charset="0"/>
              </a:rPr>
              <a:t>de sodio </a:t>
            </a:r>
            <a:r>
              <a:rPr lang="es-ES" b="0" dirty="0" smtClean="0">
                <a:latin typeface="Comic Sans MS" pitchFamily="66" charset="0"/>
              </a:rPr>
              <a:t>potasio</a:t>
            </a:r>
          </a:p>
          <a:p>
            <a:pPr>
              <a:buClr>
                <a:srgbClr val="1E4649"/>
              </a:buClr>
              <a:buSzPct val="150000"/>
              <a:buFont typeface="Arial" pitchFamily="34" charset="0"/>
              <a:buChar char="•"/>
            </a:pPr>
            <a:endParaRPr lang="es-ES" sz="800" b="0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5" r="17329"/>
          <a:stretch>
            <a:fillRect/>
          </a:stretch>
        </p:blipFill>
        <p:spPr>
          <a:xfrm>
            <a:off x="1835249" y="1054248"/>
            <a:ext cx="3960812" cy="5013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800485" y="2181225"/>
            <a:ext cx="1922463" cy="669925"/>
          </a:xfrm>
          <a:prstGeom prst="rect">
            <a:avLst/>
          </a:prstGeom>
          <a:solidFill>
            <a:srgbClr val="B7D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través de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691261" y="460782"/>
            <a:ext cx="3082895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II. MOV. SUSTANCIAS 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807341" y="752326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2771874" y="119712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4211736" y="98122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3564036" y="292432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2799655" y="1324123"/>
            <a:ext cx="449262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/>
              <a:t>1.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4356273" y="1161082"/>
            <a:ext cx="449263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2.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492599" y="3070373"/>
            <a:ext cx="449262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3.</a:t>
            </a:r>
          </a:p>
        </p:txBody>
      </p:sp>
      <p:sp>
        <p:nvSpPr>
          <p:cNvPr id="2071" name="Oval 23"/>
          <p:cNvSpPr>
            <a:spLocks noChangeArrowheads="1"/>
          </p:cNvSpPr>
          <p:nvPr/>
        </p:nvSpPr>
        <p:spPr bwMode="auto">
          <a:xfrm>
            <a:off x="4284761" y="479757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4299048" y="4856925"/>
            <a:ext cx="449262" cy="396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4.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5796061" y="1989286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861024" y="2636986"/>
            <a:ext cx="1223962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1763811" y="1917848"/>
            <a:ext cx="1008063" cy="3095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2771874" y="3718073"/>
            <a:ext cx="144462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1692374" y="1846411"/>
            <a:ext cx="965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Borde 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apical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763811" y="3933973"/>
            <a:ext cx="965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Borde </a:t>
            </a:r>
          </a:p>
          <a:p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latero</a:t>
            </a:r>
          </a:p>
          <a:p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basal</a:t>
            </a:r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2627411" y="3862536"/>
            <a:ext cx="288925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2484536" y="4797573"/>
            <a:ext cx="64770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3276699" y="1341586"/>
            <a:ext cx="8636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5076924" y="3429148"/>
            <a:ext cx="11525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5037236" y="3286273"/>
            <a:ext cx="12636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Espacio 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paracelular</a:t>
            </a:r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3924399" y="5518298"/>
            <a:ext cx="5762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3852961" y="5446861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616675" y="923496"/>
            <a:ext cx="2159000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b="0" dirty="0" smtClean="0"/>
              <a:t>1. </a:t>
            </a:r>
            <a:r>
              <a:rPr lang="es-ES" b="0" dirty="0" err="1" smtClean="0"/>
              <a:t>Mov</a:t>
            </a:r>
            <a:r>
              <a:rPr lang="es-ES" b="0" dirty="0" smtClean="0"/>
              <a:t>. de luz </a:t>
            </a:r>
            <a:r>
              <a:rPr lang="es-ES" b="0" dirty="0"/>
              <a:t>a c</a:t>
            </a:r>
            <a:r>
              <a:rPr lang="es-ES" b="0" dirty="0" smtClean="0"/>
              <a:t>irculación </a:t>
            </a:r>
            <a:endParaRPr lang="es-ES" b="0" dirty="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204145" y="838820"/>
            <a:ext cx="1078409" cy="719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276153" y="909885"/>
            <a:ext cx="998991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3200" b="0" dirty="0"/>
              <a:t>LUZ</a:t>
            </a:r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4253746" y="5635773"/>
            <a:ext cx="1096963" cy="863600"/>
          </a:xfrm>
          <a:prstGeom prst="ellipse">
            <a:avLst/>
          </a:prstGeom>
          <a:solidFill>
            <a:srgbClr val="F593C4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4284265" y="5680223"/>
            <a:ext cx="1096963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/>
            <a:r>
              <a:rPr lang="es-ES_tradnl" b="0" dirty="0"/>
              <a:t>Sangre </a:t>
            </a:r>
          </a:p>
          <a:p>
            <a:pPr algn="ctr"/>
            <a:r>
              <a:rPr lang="es-ES_tradnl" b="0" dirty="0"/>
              <a:t>o linfa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3824386" y="1601494"/>
            <a:ext cx="965201" cy="4191590"/>
          </a:xfrm>
          <a:prstGeom prst="line">
            <a:avLst/>
          </a:prstGeom>
          <a:noFill/>
          <a:ln w="5715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5" dur="50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0" animBg="1"/>
      <p:bldP spid="2069" grpId="0" animBg="1"/>
      <p:bldP spid="2070" grpId="0" animBg="1"/>
      <p:bldP spid="2072" grpId="0" animBg="1"/>
      <p:bldP spid="2056" grpId="0" animBg="1"/>
      <p:bldP spid="2085" grpId="0"/>
      <p:bldP spid="2094" grpId="0" animBg="1"/>
      <p:bldP spid="2092" grpId="0"/>
      <p:bldP spid="207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819775" y="930126"/>
            <a:ext cx="195438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smtClean="0"/>
              <a:t>2. Transportes</a:t>
            </a:r>
            <a:endParaRPr lang="es-ES" b="0" dirty="0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865563" y="1304925"/>
            <a:ext cx="223361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101" name="Picture 29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3" t="24496" r="73326" b="56204"/>
          <a:stretch>
            <a:fillRect/>
          </a:stretch>
        </p:blipFill>
        <p:spPr>
          <a:xfrm>
            <a:off x="1268413" y="2276475"/>
            <a:ext cx="2224087" cy="331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6164263" y="1989138"/>
            <a:ext cx="223361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 flipH="1">
            <a:off x="2483757" y="3212976"/>
            <a:ext cx="361950" cy="172891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3348038" y="2708275"/>
            <a:ext cx="4038285" cy="3046988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  <a:buFontTx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favor de un gradiente</a:t>
            </a:r>
          </a:p>
          <a:p>
            <a:pPr>
              <a:buClr>
                <a:schemeClr val="tx1"/>
              </a:buClr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sin gasto de energía</a:t>
            </a:r>
          </a:p>
          <a:p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* </a:t>
            </a:r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Difusión simple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 y grasas</a:t>
            </a:r>
          </a:p>
          <a:p>
            <a:r>
              <a:rPr lang="es-ES" sz="1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* </a:t>
            </a:r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Difusión facilitada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saturable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específica.</a:t>
            </a:r>
          </a:p>
          <a:p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Ej.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del enterocito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intersticio por GLUT2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348038" y="2060575"/>
            <a:ext cx="205105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 dirty="0"/>
              <a:t>T. PASIVO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71537" y="815975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691261" y="460782"/>
            <a:ext cx="3082895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II. MOV. SUSTANCIAS 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581607" y="584533"/>
            <a:ext cx="195438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2. Transportes</a:t>
            </a:r>
            <a:endParaRPr lang="es-ES" b="0" dirty="0"/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496779" y="1541463"/>
            <a:ext cx="4118435" cy="455509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800" b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" sz="2800" b="0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mayor:</a:t>
            </a:r>
            <a:r>
              <a:rPr lang="es-ES" sz="2400" b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es-ES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/>
              <a:t>Coeficiente difusión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 smtClean="0"/>
              <a:t>Área </a:t>
            </a:r>
            <a:endParaRPr lang="es-ES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/>
              <a:t>Diferencia concentración</a:t>
            </a:r>
          </a:p>
          <a:p>
            <a:pPr algn="ctr"/>
            <a:endParaRPr lang="es-ES" sz="1000" b="0" dirty="0"/>
          </a:p>
          <a:p>
            <a:pPr algn="ctr"/>
            <a:r>
              <a:rPr lang="es-ES" sz="2400" b="0" dirty="0"/>
              <a:t>y  </a:t>
            </a:r>
            <a:r>
              <a:rPr lang="es-ES" sz="1200" b="0" dirty="0"/>
              <a:t>   </a:t>
            </a:r>
          </a:p>
          <a:p>
            <a:pPr algn="ctr"/>
            <a:endParaRPr lang="es-ES" sz="1000" b="0" dirty="0"/>
          </a:p>
          <a:p>
            <a:pPr algn="ctr"/>
            <a:r>
              <a:rPr lang="es-ES" sz="2800" b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s-ES" sz="2800" b="0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menor</a:t>
            </a:r>
            <a:r>
              <a:rPr lang="es-ES" sz="2400" b="0" dirty="0"/>
              <a:t>: </a:t>
            </a:r>
            <a:endParaRPr lang="es-ES" sz="24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0" dirty="0" smtClean="0"/>
              <a:t>Distancia</a:t>
            </a:r>
            <a:endParaRPr lang="es-ES" sz="2400" b="0" dirty="0"/>
          </a:p>
          <a:p>
            <a:pPr algn="ctr"/>
            <a:endParaRPr lang="es-ES" sz="2400" b="0" dirty="0"/>
          </a:p>
          <a:p>
            <a:pPr algn="ctr"/>
            <a:endParaRPr lang="es-ES" sz="2800" b="0" dirty="0"/>
          </a:p>
          <a:p>
            <a:pPr algn="ctr"/>
            <a:r>
              <a:rPr lang="es-ES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MAYOR DIFUSIÓN</a:t>
            </a:r>
          </a:p>
        </p:txBody>
      </p:sp>
      <p:sp>
        <p:nvSpPr>
          <p:cNvPr id="107532" name="AutoShape 12"/>
          <p:cNvSpPr>
            <a:spLocks noChangeArrowheads="1"/>
          </p:cNvSpPr>
          <p:nvPr/>
        </p:nvSpPr>
        <p:spPr bwMode="auto">
          <a:xfrm>
            <a:off x="2312777" y="4725144"/>
            <a:ext cx="243219" cy="796181"/>
          </a:xfrm>
          <a:prstGeom prst="downArrow">
            <a:avLst>
              <a:gd name="adj1" fmla="val 50000"/>
              <a:gd name="adj2" fmla="val 56044"/>
            </a:avLst>
          </a:prstGeom>
          <a:solidFill>
            <a:srgbClr val="0000CC"/>
          </a:solidFill>
          <a:ln w="9525">
            <a:solidFill>
              <a:srgbClr val="3333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7010400" y="1077913"/>
            <a:ext cx="15255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/>
              <a:t>T. PASIVO</a:t>
            </a:r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5216744" y="3819009"/>
            <a:ext cx="3156633" cy="338554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en-U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moléculas</a:t>
            </a:r>
            <a:r>
              <a:rPr lang="en-U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difundidas</a:t>
            </a:r>
            <a:r>
              <a:rPr lang="en-U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/s</a:t>
            </a: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4836318" y="2492375"/>
            <a:ext cx="3883025" cy="1079500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s-E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t = </a:t>
            </a:r>
          </a:p>
          <a:p>
            <a:endParaRPr lang="en-US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16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coef. difusión x área x </a:t>
            </a:r>
            <a:r>
              <a:rPr lang="en-US" sz="1600" b="0" u="sng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D</a:t>
            </a:r>
            <a:r>
              <a:rPr lang="en-US" sz="1600" b="0" u="sng">
                <a:effectLst>
                  <a:outerShdw blurRad="38100" dist="38100" dir="2700000" algn="tl">
                    <a:srgbClr val="C0C0C0"/>
                  </a:outerShdw>
                </a:effectLst>
              </a:rPr>
              <a:t> concentración</a:t>
            </a:r>
          </a:p>
          <a:p>
            <a:r>
              <a:rPr lang="en-US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distancia</a:t>
            </a:r>
          </a:p>
        </p:txBody>
      </p:sp>
      <p:sp>
        <p:nvSpPr>
          <p:cNvPr id="107541" name="Text Box 21"/>
          <p:cNvSpPr txBox="1">
            <a:spLocks noChangeArrowheads="1"/>
          </p:cNvSpPr>
          <p:nvPr/>
        </p:nvSpPr>
        <p:spPr bwMode="auto">
          <a:xfrm>
            <a:off x="5384257" y="4432756"/>
            <a:ext cx="2821606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 y grasas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68020" y="787400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836318" y="1916832"/>
            <a:ext cx="186140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DIFUSIÓN</a:t>
            </a:r>
            <a:endParaRPr lang="es-ES" sz="2400" b="0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107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07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2" grpId="0" animBg="1"/>
      <p:bldP spid="1075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6659563" y="1557338"/>
            <a:ext cx="14414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2173288" y="2420938"/>
            <a:ext cx="4812536" cy="2816156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s-ES" sz="900" b="0" dirty="0"/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 gradiente electroquímico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Efectivo a bajas concentraciones en la luz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Demuestra cinética saturable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Requiere gasto de energía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Tx/>
              <a:buChar char="•"/>
            </a:pPr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Demuestra alta especificidad iónica</a:t>
            </a:r>
          </a:p>
          <a:p>
            <a:pPr>
              <a:buFontTx/>
              <a:buChar char="•"/>
            </a:pPr>
            <a:endParaRPr lang="es-ES" sz="800" b="0" dirty="0"/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6702425" y="620713"/>
            <a:ext cx="195438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smtClean="0"/>
              <a:t>2. Transportes</a:t>
            </a:r>
            <a:endParaRPr lang="es-ES" b="0" dirty="0"/>
          </a:p>
        </p:txBody>
      </p:sp>
      <p:sp>
        <p:nvSpPr>
          <p:cNvPr id="143369" name="Rectangle 9"/>
          <p:cNvSpPr>
            <a:spLocks noChangeArrowheads="1"/>
          </p:cNvSpPr>
          <p:nvPr/>
        </p:nvSpPr>
        <p:spPr bwMode="auto">
          <a:xfrm>
            <a:off x="2173487" y="1825660"/>
            <a:ext cx="4168129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/>
              <a:t>TRANSPORTE ACTIVO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61988" y="1094058"/>
            <a:ext cx="128111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5937549" y="558800"/>
            <a:ext cx="2736303" cy="3417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II. </a:t>
            </a:r>
            <a:r>
              <a:rPr lang="es-ES" sz="1600" dirty="0" smtClean="0"/>
              <a:t>MOV.</a:t>
            </a:r>
            <a:r>
              <a:rPr lang="es-ES" sz="1600" dirty="0"/>
              <a:t> </a:t>
            </a:r>
            <a:r>
              <a:rPr lang="es-ES" sz="1600" dirty="0" smtClean="0"/>
              <a:t>SUSTANCIAS</a:t>
            </a:r>
            <a:endParaRPr lang="es-ES" sz="1600" dirty="0"/>
          </a:p>
        </p:txBody>
      </p:sp>
      <p:sp>
        <p:nvSpPr>
          <p:cNvPr id="98320" name="Text Box 16"/>
          <p:cNvSpPr txBox="1">
            <a:spLocks noChangeArrowheads="1"/>
          </p:cNvSpPr>
          <p:nvPr/>
        </p:nvSpPr>
        <p:spPr bwMode="auto">
          <a:xfrm>
            <a:off x="748508" y="799554"/>
            <a:ext cx="115649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8306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2" t="60713" r="9573" b="4283"/>
          <a:stretch>
            <a:fillRect/>
          </a:stretch>
        </p:blipFill>
        <p:spPr>
          <a:xfrm>
            <a:off x="828675" y="1700213"/>
            <a:ext cx="5688013" cy="3529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8311" name="Line 7"/>
          <p:cNvSpPr>
            <a:spLocks noChangeShapeType="1"/>
          </p:cNvSpPr>
          <p:nvPr/>
        </p:nvSpPr>
        <p:spPr bwMode="auto">
          <a:xfrm flipV="1">
            <a:off x="1644650" y="2011362"/>
            <a:ext cx="246063" cy="1431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2828925" y="2333625"/>
            <a:ext cx="2638425" cy="906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7160288" y="1482016"/>
            <a:ext cx="140294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ACTIVO</a:t>
            </a:r>
          </a:p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PRIMARIO</a:t>
            </a:r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2108200" y="3834606"/>
            <a:ext cx="14414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Borde </a:t>
            </a:r>
          </a:p>
          <a:p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laterobasal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26" name="Rectangle 22"/>
          <p:cNvSpPr>
            <a:spLocks noChangeArrowheads="1"/>
          </p:cNvSpPr>
          <p:nvPr/>
        </p:nvSpPr>
        <p:spPr bwMode="auto">
          <a:xfrm>
            <a:off x="3419475" y="1628775"/>
            <a:ext cx="28098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2484438" y="1100138"/>
            <a:ext cx="17524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BOMBAS</a:t>
            </a:r>
          </a:p>
        </p:txBody>
      </p:sp>
      <p:sp>
        <p:nvSpPr>
          <p:cNvPr id="98328" name="Text Box 24"/>
          <p:cNvSpPr txBox="1">
            <a:spLocks noChangeArrowheads="1"/>
          </p:cNvSpPr>
          <p:nvPr/>
        </p:nvSpPr>
        <p:spPr bwMode="auto">
          <a:xfrm>
            <a:off x="2411413" y="1916113"/>
            <a:ext cx="2825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Contragradiente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b="0">
                <a:effectLst>
                  <a:outerShdw blurRad="38100" dist="38100" dir="2700000" algn="tl">
                    <a:srgbClr val="C0C0C0"/>
                  </a:outerShdw>
                </a:effectLst>
              </a:rPr>
              <a:t> Con gasto de energía</a:t>
            </a:r>
          </a:p>
        </p:txBody>
      </p:sp>
      <p:sp>
        <p:nvSpPr>
          <p:cNvPr id="98329" name="Rectangle 25"/>
          <p:cNvSpPr>
            <a:spLocks noChangeArrowheads="1"/>
          </p:cNvSpPr>
          <p:nvPr/>
        </p:nvSpPr>
        <p:spPr bwMode="auto">
          <a:xfrm>
            <a:off x="2698750" y="4940300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98330" name="Rectangle 26"/>
          <p:cNvSpPr>
            <a:spLocks noChangeArrowheads="1"/>
          </p:cNvSpPr>
          <p:nvPr/>
        </p:nvSpPr>
        <p:spPr bwMode="auto">
          <a:xfrm>
            <a:off x="5435600" y="5084763"/>
            <a:ext cx="14398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3" name="Text Box 29"/>
          <p:cNvSpPr txBox="1">
            <a:spLocks noChangeArrowheads="1"/>
          </p:cNvSpPr>
          <p:nvPr/>
        </p:nvSpPr>
        <p:spPr bwMode="auto">
          <a:xfrm>
            <a:off x="5940425" y="4941888"/>
            <a:ext cx="1782763" cy="701675"/>
          </a:xfrm>
          <a:prstGeom prst="rect">
            <a:avLst/>
          </a:prstGeom>
          <a:solidFill>
            <a:srgbClr val="FCA2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Bomba H</a:t>
            </a:r>
            <a:r>
              <a:rPr lang="es-ES_tradnl" baseline="30000"/>
              <a:t>+</a:t>
            </a:r>
            <a:r>
              <a:rPr lang="es-ES_tradnl"/>
              <a:t>-K</a:t>
            </a:r>
            <a:r>
              <a:rPr lang="es-ES_tradnl" baseline="30000"/>
              <a:t>+</a:t>
            </a:r>
          </a:p>
          <a:p>
            <a:pPr algn="ctr"/>
            <a:r>
              <a:rPr lang="es-ES_tradnl" b="0"/>
              <a:t>ATPasa</a:t>
            </a:r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684213" y="4579938"/>
            <a:ext cx="5762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5003800" y="2709863"/>
            <a:ext cx="15843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588125" y="3979069"/>
            <a:ext cx="15888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Borde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apical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parietal</a:t>
            </a:r>
          </a:p>
        </p:txBody>
      </p:sp>
      <p:sp>
        <p:nvSpPr>
          <p:cNvPr id="98337" name="Rectangle 33"/>
          <p:cNvSpPr>
            <a:spLocks noChangeArrowheads="1"/>
          </p:cNvSpPr>
          <p:nvPr/>
        </p:nvSpPr>
        <p:spPr bwMode="auto">
          <a:xfrm>
            <a:off x="6227763" y="42926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8" name="Rectangle 34"/>
          <p:cNvSpPr>
            <a:spLocks noChangeArrowheads="1"/>
          </p:cNvSpPr>
          <p:nvPr/>
        </p:nvSpPr>
        <p:spPr bwMode="auto">
          <a:xfrm>
            <a:off x="6156325" y="4292600"/>
            <a:ext cx="1444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9" name="Oval 35"/>
          <p:cNvSpPr>
            <a:spLocks noChangeArrowheads="1"/>
          </p:cNvSpPr>
          <p:nvPr/>
        </p:nvSpPr>
        <p:spPr bwMode="auto">
          <a:xfrm>
            <a:off x="6300788" y="407670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40" name="Text Box 36"/>
          <p:cNvSpPr txBox="1">
            <a:spLocks noChangeArrowheads="1"/>
          </p:cNvSpPr>
          <p:nvPr/>
        </p:nvSpPr>
        <p:spPr bwMode="auto">
          <a:xfrm>
            <a:off x="6156325" y="4197350"/>
            <a:ext cx="454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98341" name="Rectangle 37"/>
          <p:cNvSpPr>
            <a:spLocks noChangeArrowheads="1"/>
          </p:cNvSpPr>
          <p:nvPr/>
        </p:nvSpPr>
        <p:spPr bwMode="auto">
          <a:xfrm>
            <a:off x="4356100" y="4221163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42" name="Text Box 38"/>
          <p:cNvSpPr txBox="1">
            <a:spLocks noChangeArrowheads="1"/>
          </p:cNvSpPr>
          <p:nvPr/>
        </p:nvSpPr>
        <p:spPr bwMode="auto">
          <a:xfrm>
            <a:off x="4344988" y="4437063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98343" name="Oval 39"/>
          <p:cNvSpPr>
            <a:spLocks noChangeArrowheads="1"/>
          </p:cNvSpPr>
          <p:nvPr/>
        </p:nvSpPr>
        <p:spPr bwMode="auto">
          <a:xfrm>
            <a:off x="4211638" y="5013325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32" name="Text Box 28"/>
          <p:cNvSpPr txBox="1">
            <a:spLocks noChangeArrowheads="1"/>
          </p:cNvSpPr>
          <p:nvPr/>
        </p:nvSpPr>
        <p:spPr bwMode="auto">
          <a:xfrm>
            <a:off x="2916238" y="5013325"/>
            <a:ext cx="1935162" cy="701675"/>
          </a:xfrm>
          <a:prstGeom prst="rect">
            <a:avLst/>
          </a:prstGeom>
          <a:solidFill>
            <a:srgbClr val="FCA2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Bomba Na</a:t>
            </a:r>
            <a:r>
              <a:rPr lang="es-ES_tradnl" baseline="30000"/>
              <a:t>+</a:t>
            </a:r>
            <a:r>
              <a:rPr lang="es-ES_tradnl"/>
              <a:t>-K</a:t>
            </a:r>
            <a:r>
              <a:rPr lang="es-ES_tradnl" baseline="30000"/>
              <a:t>+</a:t>
            </a:r>
          </a:p>
          <a:p>
            <a:pPr algn="ctr"/>
            <a:r>
              <a:rPr lang="es-ES_tradnl" b="0"/>
              <a:t>ATPasa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1905001" y="3045322"/>
            <a:ext cx="6768851" cy="30692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745997" y="957647"/>
            <a:ext cx="195438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2. Transportes</a:t>
            </a:r>
            <a:endParaRPr lang="es-ES" b="0" dirty="0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1" grpId="0" animBg="1"/>
      <p:bldP spid="98319" grpId="0" animBg="1"/>
      <p:bldP spid="98314" grpId="0"/>
      <p:bldP spid="98317" grpId="0" animBg="1"/>
      <p:bldP spid="98328" grpId="0"/>
      <p:bldP spid="98333" grpId="0" animBg="1"/>
      <p:bldP spid="98315" grpId="0"/>
      <p:bldP spid="98340" grpId="0"/>
      <p:bldP spid="98342" grpId="0"/>
      <p:bldP spid="98332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_tradnl" sz="800" dirty="0" smtClean="0"/>
          </a:p>
          <a:p>
            <a:pPr algn="ctr"/>
            <a:r>
              <a:rPr lang="es-ES_tradnl" sz="4000" dirty="0" smtClean="0"/>
              <a:t>MUY </a:t>
            </a:r>
            <a:r>
              <a:rPr lang="es-ES_tradnl" sz="4000" dirty="0"/>
              <a:t>IMPORTANTE</a:t>
            </a:r>
            <a:r>
              <a:rPr lang="es-ES_tradnl" sz="4000" b="0" dirty="0"/>
              <a:t>:</a:t>
            </a:r>
          </a:p>
          <a:p>
            <a:pPr algn="ctr"/>
            <a:endParaRPr lang="es-ES_tradnl" sz="1600" b="0" dirty="0"/>
          </a:p>
          <a:p>
            <a:pPr algn="ctr"/>
            <a:r>
              <a:rPr lang="es-ES_tradnl" sz="3200" b="0" dirty="0"/>
              <a:t>Este material NO sustituye </a:t>
            </a:r>
          </a:p>
          <a:p>
            <a:pPr algn="ctr"/>
            <a:r>
              <a:rPr lang="es-ES_tradnl" sz="3200" b="0" dirty="0"/>
              <a:t>el uso de los libros para el estudio de la </a:t>
            </a:r>
            <a:r>
              <a:rPr lang="es-ES_tradnl" sz="3200" b="0" dirty="0" smtClean="0"/>
              <a:t>fisiología</a:t>
            </a:r>
          </a:p>
          <a:p>
            <a:pPr algn="ctr"/>
            <a:endParaRPr lang="es-ES_tradnl" sz="800" b="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72" r="42319"/>
          <a:stretch>
            <a:fillRect/>
          </a:stretch>
        </p:blipFill>
        <p:spPr>
          <a:xfrm>
            <a:off x="539750" y="2420888"/>
            <a:ext cx="3744913" cy="3602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844800" y="4293567"/>
            <a:ext cx="404813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latin typeface="Arial" charset="0"/>
              </a:rPr>
              <a:t>3.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2049463" y="549275"/>
            <a:ext cx="331311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860924" y="2636838"/>
            <a:ext cx="4031556" cy="3046988"/>
          </a:xfrm>
          <a:prstGeom prst="rect">
            <a:avLst/>
          </a:prstGeom>
          <a:noFill/>
          <a:ln w="28575">
            <a:solidFill>
              <a:srgbClr val="00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absorberse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va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 gradiente (</a:t>
            </a:r>
            <a:r>
              <a:rPr lang="es-ES_tradnl" sz="1800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171450" indent="-1714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transportador acopla </a:t>
            </a: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este </a:t>
            </a:r>
            <a:r>
              <a:rPr lang="es-ES_tradnl" sz="18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del ión que se </a:t>
            </a: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mueve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pasivamente (</a:t>
            </a:r>
            <a:r>
              <a:rPr lang="es-ES_tradnl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n-US" sz="18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171450" indent="-1714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Energía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dada por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gradiente 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del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ión que se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mueve pasivamente</a:t>
            </a:r>
          </a:p>
          <a:p>
            <a:pPr marL="171450" indent="-1714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rgbClr val="CC0000"/>
              </a:buClr>
              <a:buSzPct val="160000"/>
              <a:buFont typeface="Arial" pitchFamily="34" charset="0"/>
              <a:buChar char="•"/>
            </a:pP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gradiente es creado y </a:t>
            </a:r>
          </a:p>
          <a:p>
            <a:pPr>
              <a:buClr>
                <a:srgbClr val="CC0000"/>
              </a:buClr>
              <a:buSzPct val="16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mantenido 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una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935834" y="1019797"/>
            <a:ext cx="1782860" cy="646331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 ACTIVO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SECUNDARIO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3097926" y="1006922"/>
            <a:ext cx="139251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51" name="Oval 31"/>
          <p:cNvSpPr>
            <a:spLocks noChangeArrowheads="1"/>
          </p:cNvSpPr>
          <p:nvPr/>
        </p:nvSpPr>
        <p:spPr bwMode="auto">
          <a:xfrm>
            <a:off x="1042988" y="2636217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1411801" y="3246168"/>
            <a:ext cx="639919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endParaRPr lang="es-ES_tradnl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836766" y="927773"/>
            <a:ext cx="2170786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Cotransporte </a:t>
            </a:r>
          </a:p>
          <a:p>
            <a:pPr algn="ctr"/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2400" b="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-Glucosa</a:t>
            </a: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3348038" y="2780680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4067175" y="4941267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3265488" y="4220542"/>
            <a:ext cx="1595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Bomba Na</a:t>
            </a:r>
            <a:r>
              <a:rPr lang="es-ES_tradnl" sz="1600" baseline="30000"/>
              <a:t>+</a:t>
            </a:r>
            <a:r>
              <a:rPr lang="es-ES_tradnl" sz="1600"/>
              <a:t>-K</a:t>
            </a:r>
            <a:r>
              <a:rPr lang="es-ES_tradnl" sz="1600" baseline="30000"/>
              <a:t>+</a:t>
            </a:r>
          </a:p>
          <a:p>
            <a:pPr algn="ctr"/>
            <a:r>
              <a:rPr lang="es-ES_tradnl" sz="1600"/>
              <a:t>ATPasa</a:t>
            </a:r>
          </a:p>
        </p:txBody>
      </p:sp>
      <p:sp>
        <p:nvSpPr>
          <p:cNvPr id="5157" name="Oval 37"/>
          <p:cNvSpPr>
            <a:spLocks noChangeArrowheads="1"/>
          </p:cNvSpPr>
          <p:nvPr/>
        </p:nvSpPr>
        <p:spPr bwMode="auto">
          <a:xfrm>
            <a:off x="2231455" y="2636838"/>
            <a:ext cx="296416" cy="43212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2900930" y="2354733"/>
            <a:ext cx="68640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041050" y="3273800"/>
            <a:ext cx="404812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latin typeface="Arial" charset="0"/>
              </a:rPr>
              <a:t>1.</a:t>
            </a:r>
          </a:p>
        </p:txBody>
      </p:sp>
      <p:sp>
        <p:nvSpPr>
          <p:cNvPr id="5162" name="Oval 42"/>
          <p:cNvSpPr>
            <a:spLocks noChangeArrowheads="1"/>
          </p:cNvSpPr>
          <p:nvPr/>
        </p:nvSpPr>
        <p:spPr bwMode="auto">
          <a:xfrm>
            <a:off x="3851275" y="5517530"/>
            <a:ext cx="5048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3851275" y="5446092"/>
            <a:ext cx="68640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3" name="2 Elipse"/>
          <p:cNvSpPr/>
          <p:nvPr/>
        </p:nvSpPr>
        <p:spPr bwMode="auto">
          <a:xfrm>
            <a:off x="1979712" y="3509523"/>
            <a:ext cx="504825" cy="7255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2375471" y="2858170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2375470" y="3784008"/>
            <a:ext cx="324321" cy="3650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2187922" y="3717032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2043906" y="3645024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26 Elipse"/>
          <p:cNvSpPr/>
          <p:nvPr/>
        </p:nvSpPr>
        <p:spPr bwMode="auto">
          <a:xfrm>
            <a:off x="2475954" y="3866654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30 Elipse"/>
          <p:cNvSpPr/>
          <p:nvPr/>
        </p:nvSpPr>
        <p:spPr bwMode="auto">
          <a:xfrm>
            <a:off x="2331938" y="4077072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Elipse"/>
          <p:cNvSpPr/>
          <p:nvPr/>
        </p:nvSpPr>
        <p:spPr bwMode="auto">
          <a:xfrm>
            <a:off x="2116484" y="3933056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Elipse"/>
          <p:cNvSpPr/>
          <p:nvPr/>
        </p:nvSpPr>
        <p:spPr bwMode="auto">
          <a:xfrm>
            <a:off x="2115914" y="3933056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2331938" y="3866654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31 Elipse"/>
          <p:cNvSpPr/>
          <p:nvPr/>
        </p:nvSpPr>
        <p:spPr bwMode="auto">
          <a:xfrm>
            <a:off x="2332508" y="3650630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Elipse"/>
          <p:cNvSpPr/>
          <p:nvPr/>
        </p:nvSpPr>
        <p:spPr bwMode="auto">
          <a:xfrm>
            <a:off x="2484338" y="4154686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33 Elipse"/>
          <p:cNvSpPr/>
          <p:nvPr/>
        </p:nvSpPr>
        <p:spPr bwMode="auto">
          <a:xfrm>
            <a:off x="2260500" y="4010670"/>
            <a:ext cx="71438" cy="138410"/>
          </a:xfrm>
          <a:prstGeom prst="ellipse">
            <a:avLst/>
          </a:prstGeom>
          <a:solidFill>
            <a:srgbClr val="0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491880" y="2374528"/>
            <a:ext cx="4318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>
                <a:latin typeface="Arial" charset="0"/>
              </a:rPr>
              <a:t>2.</a:t>
            </a: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6764313" y="543878"/>
            <a:ext cx="195438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2. Transportes</a:t>
            </a:r>
            <a:endParaRPr lang="es-ES" b="0" dirty="0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 animBg="1"/>
      <p:bldP spid="5138" grpId="0" animBg="1"/>
      <p:bldP spid="5147" grpId="0" animBg="1"/>
      <p:bldP spid="5156" grpId="0"/>
      <p:bldP spid="5146" grpId="0" animBg="1"/>
      <p:bldP spid="5134" grpId="0" animBg="1"/>
      <p:bldP spid="5163" grpId="0" animBg="1"/>
      <p:bldP spid="3" grpId="0" animBg="1"/>
      <p:bldP spid="2" grpId="0" animBg="1"/>
      <p:bldP spid="24" grpId="0" animBg="1"/>
      <p:bldP spid="26" grpId="0" animBg="1"/>
      <p:bldP spid="27" grpId="0" animBg="1"/>
      <p:bldP spid="31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51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3" name="Picture 7" descr="03-11_ScondActTran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t="9772" r="2367" b="7634"/>
          <a:stretch>
            <a:fillRect/>
          </a:stretch>
        </p:blipFill>
        <p:spPr bwMode="auto">
          <a:xfrm>
            <a:off x="1219200" y="1125538"/>
            <a:ext cx="6704013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803305" y="5057200"/>
            <a:ext cx="143020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38100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eaLnBrk="0" hangingPunct="0"/>
            <a:r>
              <a:rPr lang="es-ES" sz="1600" dirty="0" smtClean="0">
                <a:solidFill>
                  <a:schemeClr val="tx2"/>
                </a:solidFill>
                <a:cs typeface="Arial" charset="0"/>
              </a:rPr>
              <a:t>T</a:t>
            </a:r>
            <a:r>
              <a:rPr lang="es-ES" sz="1600" dirty="0">
                <a:solidFill>
                  <a:schemeClr val="tx2"/>
                </a:solidFill>
                <a:cs typeface="Arial" charset="0"/>
              </a:rPr>
              <a:t>. </a:t>
            </a:r>
            <a:r>
              <a:rPr lang="es-ES" sz="1600" dirty="0" smtClean="0">
                <a:solidFill>
                  <a:schemeClr val="tx2"/>
                </a:solidFill>
                <a:cs typeface="Arial" charset="0"/>
              </a:rPr>
              <a:t>ACTIVO </a:t>
            </a:r>
            <a:endParaRPr lang="es-ES" sz="1600" dirty="0">
              <a:solidFill>
                <a:schemeClr val="tx2"/>
              </a:solidFill>
              <a:cs typeface="Arial" charset="0"/>
            </a:endParaRPr>
          </a:p>
          <a:p>
            <a:pPr eaLnBrk="0" hangingPunct="0"/>
            <a:r>
              <a:rPr lang="es-ES" sz="1600" dirty="0" smtClean="0">
                <a:solidFill>
                  <a:schemeClr val="tx2"/>
                </a:solidFill>
                <a:cs typeface="Arial" charset="0"/>
              </a:rPr>
              <a:t>PRIMARIO</a:t>
            </a:r>
            <a:r>
              <a:rPr lang="es-ES" sz="1600" dirty="0" smtClean="0">
                <a:cs typeface="Arial" charset="0"/>
              </a:rPr>
              <a:t> </a:t>
            </a:r>
            <a:endParaRPr lang="es-ES" sz="1600" dirty="0"/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5449185" y="1428913"/>
            <a:ext cx="1925527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5454D4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0" hangingPunct="0"/>
            <a:r>
              <a:rPr lang="es-E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Cotransporte</a:t>
            </a: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eaLnBrk="0" hangingPunct="0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sodio - glucosa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7125558" y="704294"/>
            <a:ext cx="1595309" cy="584775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s-ES" sz="1600"/>
              <a:t>T. ACTIVO </a:t>
            </a:r>
          </a:p>
          <a:p>
            <a:pPr algn="ctr" eaLnBrk="0" hangingPunct="0"/>
            <a:r>
              <a:rPr lang="es-ES" sz="1600"/>
              <a:t>SECUNDARIO</a:t>
            </a: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3249613" y="5229225"/>
            <a:ext cx="26447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err="1"/>
              <a:t>Cotransporta</a:t>
            </a:r>
            <a:r>
              <a:rPr lang="es-ES" sz="1600" dirty="0"/>
              <a:t>:</a:t>
            </a:r>
          </a:p>
          <a:p>
            <a:r>
              <a:rPr lang="es-ES" sz="1600" dirty="0"/>
              <a:t>-</a:t>
            </a:r>
            <a:r>
              <a:rPr lang="es-ES" sz="1600" dirty="0" err="1"/>
              <a:t>Na</a:t>
            </a:r>
            <a:r>
              <a:rPr lang="es-ES" sz="1600" dirty="0"/>
              <a:t>+ a favor gradiente</a:t>
            </a:r>
          </a:p>
          <a:p>
            <a:r>
              <a:rPr lang="es-ES" sz="1600" dirty="0"/>
              <a:t>-</a:t>
            </a:r>
            <a:r>
              <a:rPr lang="es-ES" sz="16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</a:t>
            </a:r>
            <a:r>
              <a:rPr lang="es-ES" sz="1600" dirty="0"/>
              <a:t> en contra gradiente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449185" y="2132856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</a:t>
            </a:r>
            <a:endParaRPr lang="es-VE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876256" y="5741017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</a:t>
            </a:r>
            <a:endParaRPr lang="es-VE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219200" y="4353703"/>
            <a:ext cx="1584088" cy="338554"/>
          </a:xfrm>
          <a:prstGeom prst="rect">
            <a:avLst/>
          </a:prstGeom>
          <a:solidFill>
            <a:srgbClr val="F3BDF9"/>
          </a:solidFill>
          <a:ln w="38100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eaLnBrk="0" hangingPunct="0"/>
            <a:r>
              <a:rPr lang="es-ES" sz="1600" dirty="0" smtClean="0">
                <a:solidFill>
                  <a:schemeClr val="tx2"/>
                </a:solidFill>
                <a:cs typeface="Arial" charset="0"/>
              </a:rPr>
              <a:t>Bomba </a:t>
            </a:r>
            <a:r>
              <a:rPr lang="es-ES" sz="1600" dirty="0" err="1" smtClean="0">
                <a:solidFill>
                  <a:schemeClr val="tx2"/>
                </a:solidFill>
                <a:cs typeface="Arial" charset="0"/>
              </a:rPr>
              <a:t>Na</a:t>
            </a:r>
            <a:r>
              <a:rPr lang="es-ES" sz="1600" baseline="30000" dirty="0">
                <a:solidFill>
                  <a:schemeClr val="tx2"/>
                </a:solidFill>
                <a:cs typeface="Arial" charset="0"/>
              </a:rPr>
              <a:t>+</a:t>
            </a:r>
            <a:r>
              <a:rPr lang="es-ES" sz="1600" dirty="0">
                <a:solidFill>
                  <a:schemeClr val="tx2"/>
                </a:solidFill>
                <a:cs typeface="Arial" charset="0"/>
              </a:rPr>
              <a:t>/K</a:t>
            </a:r>
            <a:r>
              <a:rPr lang="es-ES" sz="1600" baseline="30000" dirty="0" smtClean="0">
                <a:solidFill>
                  <a:schemeClr val="tx2"/>
                </a:solidFill>
                <a:cs typeface="Arial" charset="0"/>
              </a:rPr>
              <a:t>+</a:t>
            </a:r>
            <a:endParaRPr lang="es-ES" sz="16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animBg="1"/>
      <p:bldP spid="86021" grpId="0" animBg="1"/>
      <p:bldP spid="86020" grpId="0" animBg="1"/>
      <p:bldP spid="86028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5"/>
          <a:stretch>
            <a:fillRect/>
          </a:stretch>
        </p:blipFill>
        <p:spPr>
          <a:xfrm>
            <a:off x="1692275" y="1268413"/>
            <a:ext cx="5227638" cy="4968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541463" y="809625"/>
            <a:ext cx="18716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068888" y="809625"/>
            <a:ext cx="17287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938144" y="504825"/>
            <a:ext cx="1604927" cy="584775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T. ACTIVO </a:t>
            </a:r>
          </a:p>
          <a:p>
            <a:pPr algn="ctr"/>
            <a:r>
              <a:rPr lang="es-ES" sz="1600"/>
              <a:t>SECUNDARIO</a:t>
            </a:r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4859338" y="2420938"/>
            <a:ext cx="1584325" cy="936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4572000" y="4076700"/>
            <a:ext cx="2520950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4859338" y="4437063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1547813" y="1628775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15055" y="1374041"/>
            <a:ext cx="2727030" cy="830997"/>
          </a:xfrm>
          <a:prstGeom prst="rect">
            <a:avLst/>
          </a:prstGeom>
          <a:solidFill>
            <a:srgbClr val="D6ECEE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 err="1">
                <a:solidFill>
                  <a:srgbClr val="008000"/>
                </a:solidFill>
              </a:rPr>
              <a:t>Antiporte</a:t>
            </a:r>
            <a:r>
              <a:rPr lang="es-ES" sz="2400" dirty="0">
                <a:solidFill>
                  <a:srgbClr val="008000"/>
                </a:solidFill>
              </a:rPr>
              <a:t> </a:t>
            </a:r>
          </a:p>
          <a:p>
            <a:r>
              <a:rPr lang="es-ES" sz="2400" dirty="0" err="1">
                <a:solidFill>
                  <a:srgbClr val="008000"/>
                </a:solidFill>
              </a:rPr>
              <a:t>Contratransporte</a:t>
            </a:r>
            <a:endParaRPr lang="es-ES" sz="2400" dirty="0">
              <a:solidFill>
                <a:srgbClr val="008000"/>
              </a:solidFill>
            </a:endParaRP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5076825" y="1628775"/>
            <a:ext cx="18716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897657" y="1330751"/>
            <a:ext cx="2101857" cy="830997"/>
          </a:xfrm>
          <a:prstGeom prst="rect">
            <a:avLst/>
          </a:prstGeom>
          <a:solidFill>
            <a:srgbClr val="B1DCD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 err="1" smtClean="0">
                <a:solidFill>
                  <a:srgbClr val="0000CC"/>
                </a:solidFill>
              </a:rPr>
              <a:t>Simporte</a:t>
            </a:r>
            <a:endParaRPr lang="es-ES" sz="2400" dirty="0">
              <a:solidFill>
                <a:srgbClr val="0000CC"/>
              </a:solidFill>
            </a:endParaRPr>
          </a:p>
          <a:p>
            <a:r>
              <a:rPr lang="es-ES" sz="2400" dirty="0" err="1">
                <a:solidFill>
                  <a:srgbClr val="0000CC"/>
                </a:solidFill>
              </a:rPr>
              <a:t>Cotransporte</a:t>
            </a:r>
            <a:endParaRPr lang="es-ES" sz="2400" dirty="0">
              <a:solidFill>
                <a:srgbClr val="0000CC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animBg="1"/>
      <p:bldP spid="719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971550" y="0"/>
            <a:ext cx="3095625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1091886" y="2243644"/>
            <a:ext cx="3833101" cy="3323987"/>
          </a:xfrm>
          <a:prstGeom prst="rect">
            <a:avLst/>
          </a:prstGeom>
          <a:solidFill>
            <a:srgbClr val="DCEFF0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9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sz="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IMPORTANCIA 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</a:t>
            </a: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ESTABLECIMIENTO</a:t>
            </a:r>
          </a:p>
          <a:p>
            <a:pPr algn="ctr"/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GRADIENTE DE SODIO</a:t>
            </a: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</a:t>
            </a:r>
          </a:p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ENTRAR </a:t>
            </a:r>
            <a:endParaRPr lang="es-ES" sz="2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5578995" y="3159125"/>
            <a:ext cx="2521397" cy="1216025"/>
          </a:xfrm>
          <a:prstGeom prst="rect">
            <a:avLst/>
          </a:prstGeom>
          <a:solidFill>
            <a:srgbClr val="FFB9D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s-ES" sz="2400" b="0"/>
              <a:t>ABSORCIÓN</a:t>
            </a:r>
          </a:p>
          <a:p>
            <a:r>
              <a:rPr lang="es-ES" sz="2400" b="0"/>
              <a:t>agua y moléculas orgánicas</a:t>
            </a:r>
          </a:p>
        </p:txBody>
      </p:sp>
      <p:sp>
        <p:nvSpPr>
          <p:cNvPr id="108557" name="AutoShape 13"/>
          <p:cNvSpPr>
            <a:spLocks noChangeArrowheads="1"/>
          </p:cNvSpPr>
          <p:nvPr/>
        </p:nvSpPr>
        <p:spPr bwMode="auto">
          <a:xfrm>
            <a:off x="4643562" y="3551238"/>
            <a:ext cx="865187" cy="4318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6076329" y="1008931"/>
            <a:ext cx="2597523" cy="400110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b="0" dirty="0" smtClean="0"/>
              <a:t>3. Gradiente </a:t>
            </a:r>
            <a:r>
              <a:rPr lang="es-ES" b="0" dirty="0"/>
              <a:t>sodio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827585" y="1119689"/>
            <a:ext cx="136815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937549" y="558800"/>
            <a:ext cx="2736303" cy="3417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II. </a:t>
            </a:r>
            <a:r>
              <a:rPr lang="es-ES" sz="1600" dirty="0" smtClean="0"/>
              <a:t>MOV.</a:t>
            </a:r>
            <a:r>
              <a:rPr lang="es-ES" sz="1600" dirty="0"/>
              <a:t> </a:t>
            </a:r>
            <a:r>
              <a:rPr lang="es-ES" sz="1600" dirty="0" smtClean="0"/>
              <a:t>SUSTANCIAS</a:t>
            </a:r>
            <a:endParaRPr lang="es-ES" sz="1600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5" grpId="0" animBg="1"/>
      <p:bldP spid="108556" grpId="0" animBg="1"/>
      <p:bldP spid="1085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2916238" y="3068960"/>
            <a:ext cx="3311525" cy="2320925"/>
          </a:xfrm>
          <a:prstGeom prst="rect">
            <a:avLst/>
          </a:prstGeom>
          <a:solidFill>
            <a:srgbClr val="F9BFDC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CONCEPTO CRÍTICO</a:t>
            </a:r>
          </a:p>
          <a:p>
            <a:pPr algn="ctr"/>
            <a:r>
              <a:rPr lang="es-ES" sz="2400" b="0"/>
              <a:t>cuya comprensión </a:t>
            </a:r>
          </a:p>
          <a:p>
            <a:pPr algn="ctr"/>
            <a:endParaRPr lang="es-ES" sz="2400" b="0"/>
          </a:p>
          <a:p>
            <a:pPr algn="ctr"/>
            <a:r>
              <a:rPr lang="es-ES" sz="2400" b="0"/>
              <a:t>ha </a:t>
            </a:r>
          </a:p>
          <a:p>
            <a:pPr algn="ctr"/>
            <a:r>
              <a:rPr lang="es-ES" sz="2400" b="0"/>
              <a:t>SALVADO </a:t>
            </a:r>
          </a:p>
          <a:p>
            <a:pPr algn="ctr"/>
            <a:r>
              <a:rPr lang="es-ES" sz="2400" b="0"/>
              <a:t>MUCHAS VIDAS!!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2605881" y="2084118"/>
            <a:ext cx="3932237" cy="8509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Establecimiento gradiente</a:t>
            </a:r>
          </a:p>
          <a:p>
            <a:pPr algn="ctr"/>
            <a:r>
              <a:rPr lang="es-ES" sz="2400" b="0"/>
              <a:t>de Na</a:t>
            </a:r>
            <a:r>
              <a:rPr lang="es-ES" sz="2800" b="0" baseline="30000"/>
              <a:t>+</a:t>
            </a:r>
            <a:r>
              <a:rPr lang="es-ES" sz="2400" b="0" baseline="30000"/>
              <a:t> </a:t>
            </a:r>
            <a:r>
              <a:rPr lang="es-ES" sz="2400" b="0"/>
              <a:t> a entrar</a:t>
            </a:r>
            <a:endParaRPr lang="es-ES" sz="2400" b="0" baseline="30000"/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6227763" y="971436"/>
            <a:ext cx="2446089" cy="369332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1800" dirty="0" smtClean="0"/>
              <a:t>3. Gradiente </a:t>
            </a:r>
            <a:r>
              <a:rPr lang="es-ES" sz="1800" dirty="0"/>
              <a:t>sodio</a:t>
            </a: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1461356" y="1314677"/>
            <a:ext cx="1136677" cy="7694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</a:rPr>
              <a:t>***</a:t>
            </a:r>
            <a:endParaRPr lang="es-ES" sz="4400" dirty="0">
              <a:solidFill>
                <a:srgbClr val="CC3300"/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937549" y="558800"/>
            <a:ext cx="2736303" cy="3417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II. </a:t>
            </a:r>
            <a:r>
              <a:rPr lang="es-ES" sz="1600" dirty="0" smtClean="0"/>
              <a:t>MOV.</a:t>
            </a:r>
            <a:r>
              <a:rPr lang="es-ES" sz="1600" dirty="0"/>
              <a:t> </a:t>
            </a:r>
            <a:r>
              <a:rPr lang="es-ES" sz="1600" dirty="0" smtClean="0"/>
              <a:t>SUSTANCIAS</a:t>
            </a:r>
            <a:endParaRPr lang="es-ES" sz="16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39" r="67947"/>
          <a:stretch>
            <a:fillRect/>
          </a:stretch>
        </p:blipFill>
        <p:spPr>
          <a:xfrm>
            <a:off x="242888" y="1989138"/>
            <a:ext cx="3489325" cy="4311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877050" y="981075"/>
            <a:ext cx="17954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04044" y="1311275"/>
            <a:ext cx="4191000" cy="60801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Establecimiento de GQ Na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 entrar</a:t>
            </a:r>
          </a:p>
          <a:p>
            <a:pPr algn="ctr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M. Apical del enterocito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779838" y="5084763"/>
            <a:ext cx="2781300" cy="617537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BOMBA Na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 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- K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ATPasa</a:t>
            </a:r>
          </a:p>
          <a:p>
            <a:pPr algn="ctr"/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M. laterobasal</a:t>
            </a: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4788036" y="2444391"/>
            <a:ext cx="3783013" cy="22288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dirty="0" smtClean="0"/>
              <a:t>GQ 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 </a:t>
            </a:r>
            <a:r>
              <a:rPr lang="es-ES_tradnl" sz="1800" b="0" dirty="0"/>
              <a:t>a entrar </a:t>
            </a:r>
            <a:r>
              <a:rPr lang="es-ES_tradnl" sz="1800" b="0" dirty="0" smtClean="0"/>
              <a:t>crea:</a:t>
            </a:r>
            <a:r>
              <a:rPr lang="es-ES_tradnl" sz="1600" b="0" dirty="0" smtClean="0"/>
              <a:t> </a:t>
            </a:r>
            <a:endParaRPr lang="es-ES_tradnl" sz="1600" b="0" dirty="0"/>
          </a:p>
          <a:p>
            <a:endParaRPr lang="es-ES_tradnl" sz="1600" b="0" dirty="0"/>
          </a:p>
          <a:p>
            <a:pPr>
              <a:buClr>
                <a:srgbClr val="CC0000"/>
              </a:buClr>
              <a:buFontTx/>
              <a:buChar char="•"/>
            </a:pPr>
            <a:r>
              <a:rPr lang="es-ES_tradnl" sz="1600" b="0" dirty="0"/>
              <a:t> Fuerza osmótica para </a:t>
            </a:r>
            <a:r>
              <a:rPr lang="es-ES_tradnl" sz="1800" dirty="0" err="1"/>
              <a:t>Abs</a:t>
            </a:r>
            <a:r>
              <a:rPr lang="es-ES_tradnl" sz="1800" dirty="0"/>
              <a:t>. Agua</a:t>
            </a:r>
          </a:p>
          <a:p>
            <a:pPr>
              <a:buClr>
                <a:srgbClr val="CC0000"/>
              </a:buClr>
              <a:buFontTx/>
              <a:buChar char="•"/>
            </a:pPr>
            <a:endParaRPr lang="es-ES_tradnl" sz="800" dirty="0"/>
          </a:p>
          <a:p>
            <a:pPr>
              <a:buClr>
                <a:srgbClr val="CC0000"/>
              </a:buClr>
              <a:buFontTx/>
              <a:buChar char="•"/>
            </a:pPr>
            <a:r>
              <a:rPr lang="es-ES_tradnl" sz="1600" b="0" dirty="0"/>
              <a:t> FUERZA para </a:t>
            </a:r>
            <a:r>
              <a:rPr lang="es-ES_tradnl" sz="1600" dirty="0" err="1"/>
              <a:t>Cotransporte</a:t>
            </a:r>
            <a:r>
              <a:rPr lang="es-ES_tradnl" sz="1600" dirty="0"/>
              <a:t> </a:t>
            </a:r>
            <a:r>
              <a:rPr lang="es-ES_tradnl" sz="1600" dirty="0" err="1"/>
              <a:t>Na</a:t>
            </a:r>
            <a:r>
              <a:rPr lang="es-ES_tradnl" sz="1600" baseline="30000" dirty="0"/>
              <a:t>+</a:t>
            </a:r>
            <a:r>
              <a:rPr lang="es-ES_tradnl" sz="1600" b="0" baseline="30000" dirty="0"/>
              <a:t> </a:t>
            </a:r>
            <a:r>
              <a:rPr lang="es-ES_tradnl" sz="1600" b="0" dirty="0"/>
              <a:t>con</a:t>
            </a:r>
            <a:endParaRPr lang="es-ES_tradnl" sz="1600" b="0" baseline="30000" dirty="0"/>
          </a:p>
          <a:p>
            <a:pPr>
              <a:buClr>
                <a:srgbClr val="CC0000"/>
              </a:buClr>
            </a:pPr>
            <a:r>
              <a:rPr lang="es-ES_tradnl" sz="1600" b="0" dirty="0"/>
              <a:t>        - </a:t>
            </a:r>
            <a:r>
              <a:rPr lang="es-ES_tradnl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</a:t>
            </a:r>
          </a:p>
          <a:p>
            <a:pPr>
              <a:buClr>
                <a:srgbClr val="CC0000"/>
              </a:buClr>
            </a:pPr>
            <a:r>
              <a:rPr lang="es-ES_tradnl" sz="1600" b="0" dirty="0"/>
              <a:t>        - </a:t>
            </a:r>
            <a:r>
              <a:rPr lang="es-ES_tradnl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Aminoácidos</a:t>
            </a:r>
          </a:p>
          <a:p>
            <a:pPr>
              <a:buClr>
                <a:srgbClr val="CC0000"/>
              </a:buClr>
            </a:pPr>
            <a:r>
              <a:rPr lang="es-ES_tradnl" sz="1600" b="0" dirty="0"/>
              <a:t>        - </a:t>
            </a:r>
            <a:r>
              <a:rPr lang="es-ES_tradnl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Biliares</a:t>
            </a:r>
          </a:p>
          <a:p>
            <a:pPr>
              <a:buClr>
                <a:srgbClr val="CC0000"/>
              </a:buClr>
            </a:pPr>
            <a:r>
              <a:rPr lang="es-ES_tradnl" sz="1600" b="0" dirty="0"/>
              <a:t>        - </a:t>
            </a:r>
            <a:r>
              <a:rPr lang="es-ES_tradnl" sz="16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</a:t>
            </a:r>
            <a:r>
              <a:rPr lang="es-ES_tradnl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Hidrosolubles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468313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55650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3160508" y="2941638"/>
            <a:ext cx="1258678" cy="1200329"/>
          </a:xfrm>
          <a:prstGeom prst="rect">
            <a:avLst/>
          </a:prstGeom>
          <a:solidFill>
            <a:srgbClr val="FF89FF"/>
          </a:solidFill>
          <a:ln w="9525">
            <a:solidFill>
              <a:srgbClr val="FF00FF"/>
            </a:solidFill>
            <a:miter lim="800000"/>
            <a:headEnd/>
            <a:tailEnd/>
          </a:ln>
          <a:effectLst>
            <a:glow rad="139700">
              <a:srgbClr val="CC00CC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 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sigue 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sodio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1058862" y="549275"/>
            <a:ext cx="106486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6372200" y="516140"/>
            <a:ext cx="2300313" cy="369332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smtClean="0"/>
              <a:t>3. Gradiente </a:t>
            </a:r>
            <a:r>
              <a:rPr lang="es-ES" sz="1800" dirty="0"/>
              <a:t>sodio</a:t>
            </a:r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2411413" y="5661025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2700338" y="5661025"/>
            <a:ext cx="21590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276600" y="5373688"/>
            <a:ext cx="358775" cy="28733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 flipV="1">
            <a:off x="3203575" y="4797425"/>
            <a:ext cx="360363" cy="28733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 flipV="1">
            <a:off x="2916238" y="4365625"/>
            <a:ext cx="287337" cy="28733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 flipV="1">
            <a:off x="2627313" y="4076700"/>
            <a:ext cx="144462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 flipV="1">
            <a:off x="2411413" y="3933825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40161" dir="65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nimBg="1"/>
      <p:bldP spid="8215" grpId="0" animBg="1"/>
      <p:bldP spid="8216" grpId="0" animBg="1"/>
      <p:bldP spid="8219" grpId="0" animBg="1"/>
      <p:bldP spid="8224" grpId="0" animBg="1"/>
      <p:bldP spid="8225" grpId="0" animBg="1"/>
      <p:bldP spid="8226" grpId="0" animBg="1"/>
      <p:bldP spid="8227" grpId="0" animBg="1"/>
      <p:bldP spid="8228" grpId="0" animBg="1"/>
      <p:bldP spid="8229" grpId="0" animBg="1"/>
      <p:bldP spid="82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8" name="Picture 6" descr="GENERACION GRADIENTE DE SODIO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06"/>
          <a:stretch>
            <a:fillRect/>
          </a:stretch>
        </p:blipFill>
        <p:spPr>
          <a:xfrm>
            <a:off x="2314413" y="476250"/>
            <a:ext cx="3527425" cy="5903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5912787" y="2512082"/>
            <a:ext cx="1653017" cy="1323439"/>
          </a:xfrm>
          <a:prstGeom prst="rect">
            <a:avLst/>
          </a:prstGeom>
          <a:solidFill>
            <a:srgbClr val="FFE1E1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/>
              <a:t>Creación de </a:t>
            </a:r>
            <a:endParaRPr lang="es-ES" b="0" dirty="0" smtClean="0"/>
          </a:p>
          <a:p>
            <a:pPr algn="ctr"/>
            <a:r>
              <a:rPr lang="es-ES" b="0" dirty="0" smtClean="0"/>
              <a:t>gradiente</a:t>
            </a:r>
            <a:endParaRPr lang="es-ES" b="0" dirty="0"/>
          </a:p>
          <a:p>
            <a:pPr algn="ctr"/>
            <a:r>
              <a:rPr lang="es-ES" b="0" dirty="0"/>
              <a:t>de sodio </a:t>
            </a:r>
            <a:endParaRPr lang="es-ES" b="0" dirty="0" smtClean="0"/>
          </a:p>
          <a:p>
            <a:pPr algn="ctr"/>
            <a:r>
              <a:rPr lang="es-ES" b="0" dirty="0" smtClean="0"/>
              <a:t>a </a:t>
            </a:r>
            <a:r>
              <a:rPr lang="es-ES" b="0" dirty="0"/>
              <a:t>entrar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5912787" y="4639153"/>
            <a:ext cx="2274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/>
              <a:t>Bombas de </a:t>
            </a:r>
            <a:r>
              <a:rPr lang="es-ES" b="0" dirty="0" err="1"/>
              <a:t>Na</a:t>
            </a:r>
            <a:r>
              <a:rPr lang="es-ES" b="0" baseline="30000" dirty="0"/>
              <a:t>+</a:t>
            </a:r>
            <a:r>
              <a:rPr lang="es-ES" b="0" dirty="0"/>
              <a:t>-K</a:t>
            </a:r>
            <a:r>
              <a:rPr lang="es-ES" b="0" baseline="30000" dirty="0"/>
              <a:t>+</a:t>
            </a:r>
          </a:p>
          <a:p>
            <a:r>
              <a:rPr lang="es-ES" b="0" u="sng" dirty="0" err="1"/>
              <a:t>basolaterales</a:t>
            </a:r>
            <a:endParaRPr lang="es-ES" b="0" u="sng" dirty="0"/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1035537" y="1337731"/>
            <a:ext cx="990600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dirty="0"/>
              <a:t>LUZ</a:t>
            </a:r>
          </a:p>
        </p:txBody>
      </p:sp>
      <p:sp>
        <p:nvSpPr>
          <p:cNvPr id="115728" name="Oval 16"/>
          <p:cNvSpPr>
            <a:spLocks noChangeArrowheads="1"/>
          </p:cNvSpPr>
          <p:nvPr/>
        </p:nvSpPr>
        <p:spPr bwMode="auto">
          <a:xfrm>
            <a:off x="3682268" y="4221311"/>
            <a:ext cx="2232025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1" name="Oval 19"/>
          <p:cNvSpPr>
            <a:spLocks noChangeArrowheads="1"/>
          </p:cNvSpPr>
          <p:nvPr/>
        </p:nvSpPr>
        <p:spPr bwMode="auto">
          <a:xfrm>
            <a:off x="3776543" y="260350"/>
            <a:ext cx="2232025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5978372" y="5460629"/>
            <a:ext cx="14157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Salida </a:t>
            </a:r>
            <a:endParaRPr lang="es-ES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</a:t>
            </a:r>
            <a:endParaRPr lang="es-E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873614" y="2758302"/>
            <a:ext cx="14879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Entrada </a:t>
            </a:r>
          </a:p>
          <a:p>
            <a:r>
              <a:rPr lang="es-E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PASIVA</a:t>
            </a:r>
            <a:endParaRPr lang="es-E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6572129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6304135" y="470570"/>
            <a:ext cx="2300313" cy="369332"/>
          </a:xfrm>
          <a:prstGeom prst="rect">
            <a:avLst/>
          </a:prstGeom>
          <a:solidFill>
            <a:srgbClr val="B1DCD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smtClean="0"/>
              <a:t>3. Gradiente </a:t>
            </a:r>
            <a:r>
              <a:rPr lang="es-ES" sz="1800" dirty="0"/>
              <a:t>sodio</a:t>
            </a:r>
          </a:p>
        </p:txBody>
      </p: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6757098" y="959703"/>
            <a:ext cx="143939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2000" fill="hold"/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0" grpId="0" animBg="1"/>
      <p:bldP spid="115721" grpId="0"/>
      <p:bldP spid="115728" grpId="0" animBg="1"/>
      <p:bldP spid="115728" grpId="1" animBg="1"/>
      <p:bldP spid="115731" grpId="0" animBg="1"/>
      <p:bldP spid="115731" grpId="1" animBg="1"/>
      <p:bldP spid="115735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059113" y="441325"/>
            <a:ext cx="2665412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551156" y="842778"/>
            <a:ext cx="212269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dirty="0" smtClean="0"/>
              <a:t>4. Bomba </a:t>
            </a:r>
            <a:r>
              <a:rPr lang="es-ES" sz="1800" dirty="0" err="1"/>
              <a:t>Na</a:t>
            </a:r>
            <a:r>
              <a:rPr lang="es-ES" sz="1800" baseline="30000" dirty="0" smtClean="0"/>
              <a:t>+</a:t>
            </a:r>
            <a:r>
              <a:rPr lang="es-ES" sz="1800" dirty="0" smtClean="0"/>
              <a:t>-K</a:t>
            </a:r>
            <a:r>
              <a:rPr lang="es-ES" sz="1800" baseline="30000" dirty="0"/>
              <a:t>+</a:t>
            </a:r>
          </a:p>
          <a:p>
            <a:pPr algn="ctr"/>
            <a:r>
              <a:rPr lang="es-ES" sz="1800" dirty="0"/>
              <a:t>ATPasa</a:t>
            </a:r>
          </a:p>
        </p:txBody>
      </p:sp>
      <p:pic>
        <p:nvPicPr>
          <p:cNvPr id="9227" name="Picture 11" descr="estructura bomba sodio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333375"/>
            <a:ext cx="4913312" cy="5832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787900" y="728663"/>
            <a:ext cx="8636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714875" y="682625"/>
            <a:ext cx="11398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solidFill>
                  <a:srgbClr val="DEB400"/>
                </a:solidFill>
              </a:rPr>
              <a:t>Puentes </a:t>
            </a:r>
          </a:p>
          <a:p>
            <a:r>
              <a:rPr lang="es-ES" sz="1800" b="0">
                <a:solidFill>
                  <a:srgbClr val="DEB400"/>
                </a:solidFill>
              </a:rPr>
              <a:t>disulfuro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2051050" y="657225"/>
            <a:ext cx="12969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835150" y="685800"/>
            <a:ext cx="131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solidFill>
                  <a:srgbClr val="6600CC"/>
                </a:solidFill>
              </a:rPr>
              <a:t>glicosilación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187450" y="1196975"/>
            <a:ext cx="1981200" cy="611188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MX" sz="1800" b="0" dirty="0"/>
              <a:t>Subunidad </a:t>
            </a:r>
            <a:r>
              <a:rPr lang="es-MX" sz="1800" dirty="0">
                <a:latin typeface="Symbol" pitchFamily="18" charset="2"/>
              </a:rPr>
              <a:t>b</a:t>
            </a:r>
          </a:p>
          <a:p>
            <a:r>
              <a:rPr lang="es-MX" sz="1600" b="0" dirty="0"/>
              <a:t>Activa subunidad </a:t>
            </a:r>
            <a:r>
              <a:rPr lang="es-MX" sz="1600" b="0" dirty="0">
                <a:latin typeface="Symbol" pitchFamily="18" charset="2"/>
              </a:rPr>
              <a:t>a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932363" y="4292600"/>
            <a:ext cx="3384550" cy="1200329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s-ES" sz="1800" b="0" dirty="0"/>
              <a:t>El interior celular tiene [</a:t>
            </a:r>
            <a:r>
              <a:rPr lang="es-ES" sz="1800" b="0" dirty="0" err="1"/>
              <a:t>Na</a:t>
            </a:r>
            <a:r>
              <a:rPr lang="es-ES" sz="1800" b="0" baseline="30000" dirty="0"/>
              <a:t>+</a:t>
            </a:r>
            <a:r>
              <a:rPr lang="es-ES" sz="1800" b="0" dirty="0"/>
              <a:t>] </a:t>
            </a:r>
          </a:p>
          <a:p>
            <a:r>
              <a:rPr lang="es-ES" sz="1800" b="0" dirty="0"/>
              <a:t>baja gracias a la bomba en</a:t>
            </a:r>
          </a:p>
          <a:p>
            <a:r>
              <a:rPr lang="es-ES" sz="1800" b="0" dirty="0"/>
              <a:t>borde </a:t>
            </a:r>
            <a:r>
              <a:rPr lang="es-ES" sz="1800" b="0" dirty="0" err="1"/>
              <a:t>basolateral</a:t>
            </a:r>
            <a:r>
              <a:rPr lang="es-ES" sz="1800" b="0" dirty="0"/>
              <a:t> que crea </a:t>
            </a:r>
          </a:p>
          <a:p>
            <a:r>
              <a:rPr lang="es-ES" sz="1800" b="0" dirty="0"/>
              <a:t>gradiente EQ de </a:t>
            </a:r>
            <a:r>
              <a:rPr lang="es-ES" sz="1800" b="0" dirty="0" err="1"/>
              <a:t>Na</a:t>
            </a:r>
            <a:r>
              <a:rPr lang="es-ES" sz="1800" b="0" baseline="30000" dirty="0"/>
              <a:t>+</a:t>
            </a:r>
            <a:r>
              <a:rPr lang="es-ES" sz="1800" b="0" dirty="0"/>
              <a:t> a entrar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684213" y="4733578"/>
            <a:ext cx="1624012" cy="855662"/>
          </a:xfrm>
          <a:prstGeom prst="rect">
            <a:avLst/>
          </a:prstGeom>
          <a:solidFill>
            <a:srgbClr val="FF8F8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MX" sz="1800" b="0" dirty="0"/>
              <a:t>Subunidad </a:t>
            </a:r>
            <a:r>
              <a:rPr lang="es-MX" sz="1800" dirty="0">
                <a:latin typeface="Symbol" pitchFamily="18" charset="2"/>
              </a:rPr>
              <a:t>a</a:t>
            </a:r>
          </a:p>
          <a:p>
            <a:r>
              <a:rPr lang="es-MX" sz="1600" b="0" dirty="0"/>
              <a:t>Sitios para </a:t>
            </a:r>
          </a:p>
          <a:p>
            <a:r>
              <a:rPr lang="es-MX" sz="1600" dirty="0"/>
              <a:t>ATP, </a:t>
            </a:r>
            <a:r>
              <a:rPr lang="es-MX" sz="1600" dirty="0" err="1"/>
              <a:t>Na</a:t>
            </a:r>
            <a:r>
              <a:rPr lang="es-MX" sz="1600" baseline="30000" dirty="0"/>
              <a:t>+</a:t>
            </a:r>
            <a:r>
              <a:rPr lang="es-MX" sz="1600" dirty="0"/>
              <a:t> y K</a:t>
            </a:r>
            <a:r>
              <a:rPr lang="es-MX" sz="1600" baseline="30000" dirty="0"/>
              <a:t>+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5508104" y="2352674"/>
            <a:ext cx="316795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s-ES" sz="28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2800" b="0" u="sng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140 </a:t>
            </a:r>
            <a:r>
              <a:rPr lang="es-ES" sz="28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s-ES" sz="2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800" b="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endParaRPr lang="es-ES" sz="2800" b="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endParaRPr lang="en-U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515144" y="2188935"/>
            <a:ext cx="120173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b="0" dirty="0"/>
              <a:t>Exterior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02671" y="3130097"/>
            <a:ext cx="11652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b="0"/>
              <a:t>Interior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1344664" y="5962728"/>
            <a:ext cx="6516687" cy="376237"/>
          </a:xfrm>
          <a:prstGeom prst="rect">
            <a:avLst/>
          </a:prstGeom>
          <a:solidFill>
            <a:srgbClr val="FDC7D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sz="1800" b="0"/>
              <a:t>¿Cómo es este gradiente respecto al de H</a:t>
            </a:r>
            <a:r>
              <a:rPr lang="es-ES" sz="1800" b="0" baseline="30000"/>
              <a:t>+</a:t>
            </a:r>
            <a:r>
              <a:rPr lang="es-ES" sz="1800" b="0"/>
              <a:t> en c. parietal?</a:t>
            </a: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815975" y="5901570"/>
            <a:ext cx="454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937549" y="404664"/>
            <a:ext cx="2736303" cy="3417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II. </a:t>
            </a:r>
            <a:r>
              <a:rPr lang="es-ES" sz="1600" dirty="0" smtClean="0"/>
              <a:t>MOV.</a:t>
            </a:r>
            <a:r>
              <a:rPr lang="es-ES" sz="1600" dirty="0"/>
              <a:t> </a:t>
            </a:r>
            <a:r>
              <a:rPr lang="es-ES" sz="1600" dirty="0" smtClean="0"/>
              <a:t>SUSTANCIAS</a:t>
            </a:r>
            <a:endParaRPr lang="es-ES" sz="1600" dirty="0"/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6945895" y="1489109"/>
            <a:ext cx="150056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9" grpId="0" animBg="1"/>
      <p:bldP spid="9230" grpId="0"/>
      <p:bldP spid="9231" grpId="0" animBg="1"/>
      <p:bldP spid="9232" grpId="0"/>
      <p:bldP spid="9233" grpId="0" animBg="1"/>
      <p:bldP spid="9234" grpId="0" animBg="1"/>
      <p:bldP spid="9235" grpId="0" animBg="1"/>
      <p:bldP spid="9239" grpId="0"/>
      <p:bldP spid="9241" grpId="0" animBg="1"/>
      <p:bldP spid="9242" grpId="0" animBg="1"/>
      <p:bldP spid="924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9" name="Picture 9" descr="03-10_Na+K+Pump_2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71" b="6000"/>
          <a:stretch>
            <a:fillRect/>
          </a:stretch>
        </p:blipFill>
        <p:spPr bwMode="auto">
          <a:xfrm>
            <a:off x="2024063" y="11113"/>
            <a:ext cx="7119937" cy="6834187"/>
          </a:xfrm>
          <a:prstGeom prst="rect">
            <a:avLst/>
          </a:prstGeom>
          <a:solidFill>
            <a:srgbClr val="FFC2A3"/>
          </a:solidFill>
        </p:spPr>
      </p:pic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7092950" y="0"/>
            <a:ext cx="503238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4" name="Rectangle 14"/>
          <p:cNvSpPr>
            <a:spLocks noChangeArrowheads="1"/>
          </p:cNvSpPr>
          <p:nvPr/>
        </p:nvSpPr>
        <p:spPr bwMode="auto">
          <a:xfrm>
            <a:off x="7956550" y="3082925"/>
            <a:ext cx="503238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5" name="Rectangle 15"/>
          <p:cNvSpPr>
            <a:spLocks noChangeArrowheads="1"/>
          </p:cNvSpPr>
          <p:nvPr/>
        </p:nvSpPr>
        <p:spPr bwMode="auto">
          <a:xfrm>
            <a:off x="7164388" y="5805488"/>
            <a:ext cx="503237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6" name="Rectangle 16"/>
          <p:cNvSpPr>
            <a:spLocks noChangeArrowheads="1"/>
          </p:cNvSpPr>
          <p:nvPr/>
        </p:nvSpPr>
        <p:spPr bwMode="auto">
          <a:xfrm>
            <a:off x="4572000" y="6511925"/>
            <a:ext cx="503238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7" name="Rectangle 17"/>
          <p:cNvSpPr>
            <a:spLocks noChangeArrowheads="1"/>
          </p:cNvSpPr>
          <p:nvPr/>
        </p:nvSpPr>
        <p:spPr bwMode="auto">
          <a:xfrm>
            <a:off x="1979613" y="5734050"/>
            <a:ext cx="503237" cy="34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940425" y="1778000"/>
            <a:ext cx="431800" cy="376238"/>
          </a:xfrm>
          <a:prstGeom prst="rect">
            <a:avLst/>
          </a:prstGeom>
          <a:solidFill>
            <a:srgbClr val="00B0F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/>
              <a:t>1.</a:t>
            </a: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8388350" y="2713038"/>
            <a:ext cx="431800" cy="376237"/>
          </a:xfrm>
          <a:prstGeom prst="rect">
            <a:avLst/>
          </a:prstGeom>
          <a:solidFill>
            <a:srgbClr val="00B0F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/>
              <a:t>2.</a:t>
            </a:r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8388350" y="5305425"/>
            <a:ext cx="431800" cy="376238"/>
          </a:xfrm>
          <a:prstGeom prst="rect">
            <a:avLst/>
          </a:prstGeom>
          <a:solidFill>
            <a:srgbClr val="00B0F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/>
              <a:t>3.</a:t>
            </a:r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4932363" y="6097588"/>
            <a:ext cx="431800" cy="376237"/>
          </a:xfrm>
          <a:prstGeom prst="rect">
            <a:avLst/>
          </a:prstGeom>
          <a:solidFill>
            <a:srgbClr val="00B0F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/>
              <a:t>4.</a:t>
            </a:r>
          </a:p>
        </p:txBody>
      </p:sp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2339975" y="5233988"/>
            <a:ext cx="431800" cy="376237"/>
          </a:xfrm>
          <a:prstGeom prst="rect">
            <a:avLst/>
          </a:prstGeom>
          <a:solidFill>
            <a:srgbClr val="00B0F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/>
              <a:t>5.</a:t>
            </a:r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2252663" y="2641600"/>
            <a:ext cx="431800" cy="376238"/>
          </a:xfrm>
          <a:prstGeom prst="rect">
            <a:avLst/>
          </a:prstGeom>
          <a:solidFill>
            <a:srgbClr val="00B0F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800"/>
              <a:t>6.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444208" y="2682308"/>
            <a:ext cx="1433406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Fosforilación</a:t>
            </a:r>
            <a:endParaRPr lang="es-VE" sz="16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156325" y="5759034"/>
            <a:ext cx="1675459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Defosforilación</a:t>
            </a:r>
            <a:endParaRPr lang="es-VE" sz="1600" dirty="0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32723" y="230485"/>
            <a:ext cx="2222083" cy="92333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dirty="0" smtClean="0"/>
              <a:t>4. Bomba </a:t>
            </a:r>
            <a:r>
              <a:rPr lang="es-ES" sz="1800" dirty="0" err="1"/>
              <a:t>Na</a:t>
            </a:r>
            <a:r>
              <a:rPr lang="es-ES" sz="1800" baseline="30000" dirty="0" smtClean="0"/>
              <a:t>+</a:t>
            </a:r>
            <a:r>
              <a:rPr lang="es-ES" sz="1800" dirty="0" smtClean="0"/>
              <a:t>- </a:t>
            </a:r>
            <a:r>
              <a:rPr lang="es-ES" sz="1800" dirty="0"/>
              <a:t>K</a:t>
            </a:r>
            <a:r>
              <a:rPr lang="es-ES" sz="1800" baseline="30000" dirty="0"/>
              <a:t>+</a:t>
            </a:r>
          </a:p>
          <a:p>
            <a:pPr algn="ctr"/>
            <a:r>
              <a:rPr lang="es-ES" sz="1800" dirty="0" smtClean="0"/>
              <a:t>ATPasa</a:t>
            </a:r>
          </a:p>
          <a:p>
            <a:pPr algn="ctr"/>
            <a:r>
              <a:rPr lang="es-ES" sz="1800" dirty="0" smtClean="0"/>
              <a:t>Secuencia acción</a:t>
            </a:r>
            <a:endParaRPr lang="es-ES" sz="1800" dirty="0"/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664597" y="1246842"/>
            <a:ext cx="84873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9" grpId="0" animBg="1"/>
      <p:bldP spid="81940" grpId="0" animBg="1"/>
      <p:bldP spid="81941" grpId="0" animBg="1"/>
      <p:bldP spid="81942" grpId="0" animBg="1"/>
      <p:bldP spid="81943" grpId="0" animBg="1"/>
      <p:bldP spid="81944" grpId="0" animBg="1"/>
      <p:bldP spid="2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2763838" y="3425825"/>
            <a:ext cx="3614737" cy="2235200"/>
          </a:xfrm>
          <a:prstGeom prst="rect">
            <a:avLst/>
          </a:prstGeom>
          <a:solidFill>
            <a:srgbClr val="FFD0B9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</a:t>
            </a:r>
          </a:p>
          <a:p>
            <a:pPr algn="ctr"/>
            <a:endParaRPr lang="es-ES" sz="1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</a:t>
            </a:r>
          </a:p>
          <a:p>
            <a:pPr algn="ctr"/>
            <a:r>
              <a:rPr lang="es-ES" sz="1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Aminoácidos</a:t>
            </a:r>
          </a:p>
          <a:p>
            <a:pPr algn="ctr"/>
            <a:endParaRPr lang="es-ES" sz="1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Sales Biliares</a:t>
            </a:r>
          </a:p>
          <a:p>
            <a:pPr algn="ctr"/>
            <a:endParaRPr lang="es-ES" sz="10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Vitaminas hidrosolubles !!!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843213" y="1628775"/>
            <a:ext cx="3455987" cy="1654175"/>
          </a:xfrm>
          <a:prstGeom prst="rect">
            <a:avLst/>
          </a:prstGeom>
          <a:solidFill>
            <a:srgbClr val="E1F2F3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b="0"/>
              <a:t>BOMBA Na</a:t>
            </a:r>
            <a:r>
              <a:rPr lang="es-ES" b="0" baseline="30000"/>
              <a:t>+</a:t>
            </a:r>
            <a:r>
              <a:rPr lang="es-ES" b="0"/>
              <a:t>-K</a:t>
            </a:r>
            <a:r>
              <a:rPr lang="es-ES" b="0" baseline="30000"/>
              <a:t>+</a:t>
            </a:r>
            <a:r>
              <a:rPr lang="es-ES" b="0"/>
              <a:t> </a:t>
            </a:r>
          </a:p>
          <a:p>
            <a:pPr algn="ctr"/>
            <a:r>
              <a:rPr lang="es-ES" sz="1800" b="0"/>
              <a:t>crea y mantiene</a:t>
            </a:r>
          </a:p>
          <a:p>
            <a:pPr algn="ctr"/>
            <a:r>
              <a:rPr lang="es-ES" b="0"/>
              <a:t>GRADIENTE DE SODIO</a:t>
            </a:r>
          </a:p>
          <a:p>
            <a:pPr algn="ctr"/>
            <a:r>
              <a:rPr lang="es-ES" sz="1800" b="0"/>
              <a:t>que permite</a:t>
            </a:r>
          </a:p>
          <a:p>
            <a:pPr algn="ctr"/>
            <a:r>
              <a:rPr lang="es-ES" sz="2400" b="0"/>
              <a:t>ABSORCIÓN</a:t>
            </a:r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611560" y="566653"/>
            <a:ext cx="144033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396831" y="844634"/>
            <a:ext cx="232146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dirty="0" smtClean="0"/>
              <a:t>4. Bomba </a:t>
            </a:r>
            <a:r>
              <a:rPr lang="es-ES" sz="1800" dirty="0" err="1"/>
              <a:t>Na</a:t>
            </a:r>
            <a:r>
              <a:rPr lang="es-ES" sz="1800" baseline="30000" dirty="0"/>
              <a:t>+</a:t>
            </a:r>
            <a:r>
              <a:rPr lang="es-ES" sz="1800" dirty="0"/>
              <a:t> - K</a:t>
            </a:r>
            <a:r>
              <a:rPr lang="es-ES" sz="1800" baseline="30000" dirty="0"/>
              <a:t>+</a:t>
            </a:r>
          </a:p>
          <a:p>
            <a:pPr algn="ctr"/>
            <a:r>
              <a:rPr lang="es-ES" sz="1800" dirty="0" smtClean="0"/>
              <a:t>ATPasa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091782" y="395803"/>
            <a:ext cx="2736303" cy="34170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II. </a:t>
            </a:r>
            <a:r>
              <a:rPr lang="es-ES" sz="1600" dirty="0" smtClean="0"/>
              <a:t>MOV.</a:t>
            </a:r>
            <a:r>
              <a:rPr lang="es-ES" sz="1600" dirty="0"/>
              <a:t> </a:t>
            </a:r>
            <a:r>
              <a:rPr lang="es-ES" sz="1600" dirty="0" smtClean="0"/>
              <a:t>SUSTANCIAS</a:t>
            </a:r>
            <a:endParaRPr lang="es-ES" sz="16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 animBg="1"/>
      <p:bldP spid="1106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D3ECE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5540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395288" y="2035833"/>
            <a:ext cx="3600450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2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ABSORCIÓN</a:t>
            </a:r>
          </a:p>
          <a:p>
            <a:pPr>
              <a:buFontTx/>
              <a:buAutoNum type="romanUcPeriod"/>
            </a:pPr>
            <a:endParaRPr lang="es-ES" sz="12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2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MOV. SUSTANCIAS</a:t>
            </a:r>
          </a:p>
          <a:p>
            <a:pPr>
              <a:buFontTx/>
              <a:buAutoNum type="romanUcPeriod"/>
            </a:pPr>
            <a:endParaRPr lang="es-ES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ABS. CARBOHIDRATOS</a:t>
            </a:r>
          </a:p>
          <a:p>
            <a:pPr>
              <a:buFontTx/>
              <a:buAutoNum type="romanUcPeriod"/>
            </a:pPr>
            <a:endParaRPr lang="es-ES" sz="18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ABS. PROTEÍNAS</a:t>
            </a:r>
          </a:p>
          <a:p>
            <a:pPr>
              <a:buFontTx/>
              <a:buAutoNum type="romanUcPeriod"/>
            </a:pPr>
            <a:endParaRPr lang="es-ES" sz="18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ABS. GRASAS</a:t>
            </a:r>
          </a:p>
          <a:p>
            <a:pPr>
              <a:buFontTx/>
              <a:buAutoNum type="romanUcPeriod"/>
            </a:pPr>
            <a:endParaRPr lang="es-ES" sz="18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ABS. AC. NUCLEICOS</a:t>
            </a:r>
          </a:p>
        </p:txBody>
      </p:sp>
      <p:pic>
        <p:nvPicPr>
          <p:cNvPr id="130051" name="Picture 3" descr="gutthumb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2" name="Oval 4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solidFill>
                <a:srgbClr val="000000"/>
              </a:solidFill>
            </a:endParaRPr>
          </a:p>
        </p:txBody>
      </p:sp>
      <p:pic>
        <p:nvPicPr>
          <p:cNvPr id="130053" name="Picture 5" descr="mucosa intestino delgado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3024187" cy="1985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4716463" y="4076700"/>
            <a:ext cx="1079500" cy="2447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79512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/>
            <a:r>
              <a:rPr lang="es-ES" sz="900" dirty="0">
                <a:solidFill>
                  <a:srgbClr val="808080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rgbClr val="808080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rgbClr val="808080"/>
                </a:solidFill>
                <a:latin typeface="Arial" charset="0"/>
              </a:rPr>
              <a:t>ULA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95112" y="1268760"/>
            <a:ext cx="2780482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000000"/>
                </a:solidFill>
              </a:rPr>
              <a:t>TEMA 9 </a:t>
            </a:r>
          </a:p>
          <a:p>
            <a:r>
              <a:rPr lang="es-ES" dirty="0" smtClean="0">
                <a:solidFill>
                  <a:srgbClr val="000000"/>
                </a:solidFill>
              </a:rPr>
              <a:t>Absorción nutrientes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4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727086" y="908720"/>
            <a:ext cx="3832704" cy="830997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400" dirty="0"/>
              <a:t>III. ABSORCIÓN</a:t>
            </a:r>
          </a:p>
          <a:p>
            <a:r>
              <a:rPr lang="es-ES" sz="2400" dirty="0"/>
              <a:t>      </a:t>
            </a:r>
            <a:r>
              <a:rPr lang="es-ES" sz="2400" dirty="0" smtClean="0"/>
              <a:t>CARBOHIDRATOS</a:t>
            </a:r>
            <a:endParaRPr lang="es-ES" sz="2400" dirty="0"/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2938484" y="1916832"/>
            <a:ext cx="3409908" cy="4031873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MX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1. </a:t>
            </a:r>
            <a:r>
              <a:rPr lang="es-MX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Glucosa</a:t>
            </a:r>
            <a:endParaRPr lang="es-MX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</a:t>
            </a:r>
          </a:p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</a:t>
            </a:r>
            <a:r>
              <a:rPr lang="es-MX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Cotransporte</a:t>
            </a: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MX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</a:t>
            </a:r>
            <a:r>
              <a:rPr lang="es-MX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+</a:t>
            </a: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es-MX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Glu</a:t>
            </a:r>
            <a:endParaRPr lang="es-MX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</a:t>
            </a:r>
            <a:r>
              <a:rPr lang="es-MX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Mov</a:t>
            </a: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por arrastre</a:t>
            </a:r>
          </a:p>
          <a:p>
            <a:endParaRPr lang="es-MX" sz="1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2. 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Otros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</a:t>
            </a:r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Galactosa</a:t>
            </a:r>
          </a:p>
          <a:p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Fructosa</a:t>
            </a:r>
          </a:p>
          <a:p>
            <a:r>
              <a:rPr lang="es-MX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Pentosas</a:t>
            </a:r>
          </a:p>
          <a:p>
            <a:pPr>
              <a:buFontTx/>
              <a:buChar char="•"/>
            </a:pPr>
            <a:endParaRPr lang="es-MX" sz="1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3. </a:t>
            </a:r>
            <a:r>
              <a:rPr lang="es-MX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Trat</a:t>
            </a:r>
            <a:r>
              <a:rPr lang="es-MX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Oral</a:t>
            </a:r>
          </a:p>
          <a:p>
            <a:r>
              <a:rPr lang="es-MX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Diarrea Secretora</a:t>
            </a:r>
          </a:p>
          <a:p>
            <a:endParaRPr lang="es-MX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MX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4. Defecto Transportador</a:t>
            </a:r>
            <a:endParaRPr lang="es-MX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5724128" y="535997"/>
            <a:ext cx="2904703" cy="646331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III. ABSORCIÓN</a:t>
            </a:r>
          </a:p>
          <a:p>
            <a:r>
              <a:rPr lang="es-ES" sz="1800" dirty="0"/>
              <a:t>      </a:t>
            </a:r>
            <a:r>
              <a:rPr lang="es-ES" sz="1800" dirty="0" smtClean="0"/>
              <a:t>CARBOHIDRATOS</a:t>
            </a:r>
            <a:endParaRPr lang="es-ES" sz="1800" dirty="0"/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2251075" y="1700213"/>
            <a:ext cx="4640263" cy="1889125"/>
          </a:xfrm>
          <a:prstGeom prst="rect">
            <a:avLst/>
          </a:prstGeom>
          <a:solidFill>
            <a:srgbClr val="E9E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dirty="0"/>
              <a:t>MONOSACÁRIDOS</a:t>
            </a:r>
          </a:p>
          <a:p>
            <a:pPr algn="ctr"/>
            <a:r>
              <a:rPr lang="es-ES" sz="1800" b="0" dirty="0"/>
              <a:t>(carbohidratos digeridos)</a:t>
            </a:r>
          </a:p>
          <a:p>
            <a:pPr algn="ctr"/>
            <a:endParaRPr lang="es-ES" sz="1800" b="0" dirty="0"/>
          </a:p>
          <a:p>
            <a:pPr algn="ctr"/>
            <a:r>
              <a:rPr lang="es-ES" dirty="0"/>
              <a:t>Hexosas</a:t>
            </a:r>
            <a:r>
              <a:rPr lang="es-ES" b="0" dirty="0"/>
              <a:t>: glucosa, galactosa, fructosa</a:t>
            </a:r>
          </a:p>
          <a:p>
            <a:pPr algn="ctr"/>
            <a:endParaRPr lang="es-ES" sz="1600" b="0" dirty="0"/>
          </a:p>
          <a:p>
            <a:pPr algn="ctr"/>
            <a:r>
              <a:rPr lang="es-ES" dirty="0"/>
              <a:t>Pentosas</a:t>
            </a:r>
            <a:r>
              <a:rPr lang="es-ES" b="0" dirty="0"/>
              <a:t>: ribosa, d-xilosa, arabinosa</a:t>
            </a: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3995738" y="4029075"/>
            <a:ext cx="4092575" cy="14605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C0066"/>
              </a:buClr>
              <a:buSzPct val="200000"/>
              <a:buFontTx/>
              <a:buChar char="•"/>
            </a:pPr>
            <a:r>
              <a:rPr lang="es-ES" b="0">
                <a:latin typeface="Comic Sans MS" pitchFamily="66" charset="0"/>
              </a:rPr>
              <a:t>De la</a:t>
            </a:r>
            <a:r>
              <a:rPr lang="es-ES">
                <a:latin typeface="Comic Sans MS" pitchFamily="66" charset="0"/>
              </a:rPr>
              <a:t> </a:t>
            </a:r>
            <a:r>
              <a:rPr lang="es-ES" sz="2400">
                <a:latin typeface="Comic Sans MS" pitchFamily="66" charset="0"/>
              </a:rPr>
              <a:t>LUZ</a:t>
            </a:r>
            <a:r>
              <a:rPr lang="es-ES" sz="2400" b="0">
                <a:latin typeface="Comic Sans MS" pitchFamily="66" charset="0"/>
              </a:rPr>
              <a:t> </a:t>
            </a:r>
            <a:r>
              <a:rPr lang="es-ES" b="0">
                <a:latin typeface="Comic Sans MS" pitchFamily="66" charset="0"/>
              </a:rPr>
              <a:t>al enterocito</a:t>
            </a: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endParaRPr lang="es-ES" sz="1000" b="0">
              <a:latin typeface="Comic Sans MS" pitchFamily="66" charset="0"/>
            </a:endParaRP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r>
              <a:rPr lang="es-ES" b="0">
                <a:latin typeface="Comic Sans MS" pitchFamily="66" charset="0"/>
              </a:rPr>
              <a:t>Del enterocito al intersticio</a:t>
            </a: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endParaRPr lang="es-ES" sz="1000" b="0">
              <a:latin typeface="Comic Sans MS" pitchFamily="66" charset="0"/>
            </a:endParaRPr>
          </a:p>
          <a:p>
            <a:pPr>
              <a:buClr>
                <a:srgbClr val="CC0066"/>
              </a:buClr>
              <a:buSzPct val="200000"/>
              <a:buFontTx/>
              <a:buChar char="•"/>
            </a:pPr>
            <a:r>
              <a:rPr lang="es-ES" b="0">
                <a:latin typeface="Comic Sans MS" pitchFamily="66" charset="0"/>
              </a:rPr>
              <a:t>Del intersticio a la </a:t>
            </a:r>
            <a:r>
              <a:rPr lang="es-ES" sz="2400">
                <a:latin typeface="Comic Sans MS" pitchFamily="66" charset="0"/>
              </a:rPr>
              <a:t>SANGRE</a:t>
            </a:r>
          </a:p>
        </p:txBody>
      </p:sp>
      <p:pic>
        <p:nvPicPr>
          <p:cNvPr id="125959" name="Picture 7" descr="portal absorción"/>
          <p:cNvPicPr>
            <a:picLocks noChangeAspect="1" noChangeArrowheads="1"/>
          </p:cNvPicPr>
          <p:nvPr/>
        </p:nvPicPr>
        <p:blipFill>
          <a:blip r:embed="rId2" cstate="print">
            <a:lum bright="-60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2"/>
          <a:stretch>
            <a:fillRect/>
          </a:stretch>
        </p:blipFill>
        <p:spPr bwMode="auto">
          <a:xfrm>
            <a:off x="900113" y="3860800"/>
            <a:ext cx="2843212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animBg="1"/>
      <p:bldP spid="12595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7" r="44832" b="6918"/>
          <a:stretch>
            <a:fillRect/>
          </a:stretch>
        </p:blipFill>
        <p:spPr>
          <a:xfrm>
            <a:off x="1627188" y="1268413"/>
            <a:ext cx="3846512" cy="4681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164263" y="428625"/>
            <a:ext cx="28071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1. Absorción </a:t>
            </a:r>
            <a:r>
              <a:rPr lang="es-ES" sz="1800" dirty="0"/>
              <a:t>GLUCOSA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5113338" y="1989138"/>
            <a:ext cx="5762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529013" y="476250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67796" y="692150"/>
            <a:ext cx="885179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 dirty="0"/>
              <a:t>LUZ 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925920" y="885340"/>
            <a:ext cx="2036762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Cotransporte </a:t>
            </a:r>
          </a:p>
          <a:p>
            <a:pPr algn="ctr"/>
            <a:r>
              <a:rPr lang="es-ES" sz="1600"/>
              <a:t>SODIO-GLUCOSA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509391" y="505010"/>
            <a:ext cx="108128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5330825" y="1938943"/>
            <a:ext cx="2490787" cy="89255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[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0.005 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endParaRPr lang="es-ES" sz="1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Glu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 </a:t>
            </a:r>
            <a:r>
              <a:rPr lang="en-U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n-U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endParaRPr lang="en-U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520950" y="5516563"/>
            <a:ext cx="10795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3744913" y="6092825"/>
            <a:ext cx="13684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276600" y="6069013"/>
            <a:ext cx="19986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5113338" y="4005263"/>
            <a:ext cx="10795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681038" y="2565400"/>
            <a:ext cx="10048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006600"/>
                </a:solidFill>
              </a:rPr>
              <a:t>SGLT1</a:t>
            </a: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 flipV="1">
            <a:off x="1728788" y="2060575"/>
            <a:ext cx="504825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5292725" y="4652963"/>
            <a:ext cx="2311400" cy="855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solidFill>
                  <a:srgbClr val="006600"/>
                </a:solidFill>
              </a:rPr>
              <a:t>SGLT1:</a:t>
            </a:r>
            <a:r>
              <a:rPr lang="es-ES_tradnl" sz="1600" dirty="0">
                <a:solidFill>
                  <a:srgbClr val="006600"/>
                </a:solidFill>
              </a:rPr>
              <a:t> </a:t>
            </a:r>
          </a:p>
          <a:p>
            <a:r>
              <a:rPr lang="es-ES_tradnl" sz="1600" dirty="0" err="1"/>
              <a:t>sodium</a:t>
            </a:r>
            <a:r>
              <a:rPr lang="es-ES_tradnl" sz="1600" dirty="0"/>
              <a:t> </a:t>
            </a:r>
            <a:r>
              <a:rPr lang="es-ES_tradnl" sz="1600" dirty="0" err="1"/>
              <a:t>dependent</a:t>
            </a:r>
            <a:endParaRPr lang="es-ES_tradnl" sz="1600" dirty="0"/>
          </a:p>
          <a:p>
            <a:r>
              <a:rPr lang="es-ES_tradnl" sz="1600" dirty="0" err="1"/>
              <a:t>glucose</a:t>
            </a:r>
            <a:r>
              <a:rPr lang="es-ES_tradnl" sz="1600" dirty="0"/>
              <a:t> </a:t>
            </a:r>
            <a:r>
              <a:rPr lang="es-ES_tradnl" sz="1600" dirty="0" err="1"/>
              <a:t>transporter</a:t>
            </a:r>
            <a:r>
              <a:rPr lang="es-ES_tradnl" sz="1600" dirty="0"/>
              <a:t> 1</a:t>
            </a: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2497138" y="909638"/>
            <a:ext cx="911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</a:rPr>
              <a:t>2Na</a:t>
            </a:r>
            <a:r>
              <a:rPr lang="es-ES" sz="24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>
            <a:off x="2092797" y="980728"/>
            <a:ext cx="534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/>
              <a:t>GLU</a:t>
            </a:r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2017713" y="2565400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2570163" y="2516188"/>
            <a:ext cx="671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FF0000"/>
                </a:solidFill>
              </a:rPr>
              <a:t>2Na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82" name="Text Box 42"/>
          <p:cNvSpPr txBox="1">
            <a:spLocks noChangeArrowheads="1"/>
          </p:cNvSpPr>
          <p:nvPr/>
        </p:nvSpPr>
        <p:spPr bwMode="auto">
          <a:xfrm>
            <a:off x="1907704" y="2466975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GLU</a:t>
            </a: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4176713" y="5734050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4105275" y="5734050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 err="1">
                <a:solidFill>
                  <a:srgbClr val="FF0000"/>
                </a:solidFill>
              </a:rPr>
              <a:t>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2089150" y="5876925"/>
            <a:ext cx="584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GLU</a:t>
            </a:r>
          </a:p>
        </p:txBody>
      </p:sp>
      <p:sp>
        <p:nvSpPr>
          <p:cNvPr id="10286" name="Oval 46"/>
          <p:cNvSpPr>
            <a:spLocks noChangeArrowheads="1"/>
          </p:cNvSpPr>
          <p:nvPr/>
        </p:nvSpPr>
        <p:spPr bwMode="auto">
          <a:xfrm>
            <a:off x="4105275" y="2997200"/>
            <a:ext cx="5762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4105275" y="2997200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 err="1">
                <a:solidFill>
                  <a:srgbClr val="FF0000"/>
                </a:solidFill>
              </a:rPr>
              <a:t>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4032250" y="3357563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88" name="Text Box 48"/>
          <p:cNvSpPr txBox="1">
            <a:spLocks noChangeArrowheads="1"/>
          </p:cNvSpPr>
          <p:nvPr/>
        </p:nvSpPr>
        <p:spPr bwMode="auto">
          <a:xfrm>
            <a:off x="4176713" y="3284538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Na</a:t>
            </a:r>
            <a:r>
              <a:rPr lang="es-ES" sz="1600" baseline="3000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90" name="Text Box 50"/>
          <p:cNvSpPr txBox="1">
            <a:spLocks noChangeArrowheads="1"/>
          </p:cNvSpPr>
          <p:nvPr/>
        </p:nvSpPr>
        <p:spPr bwMode="auto">
          <a:xfrm>
            <a:off x="4110493" y="3479347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 err="1">
                <a:solidFill>
                  <a:srgbClr val="FF0000"/>
                </a:solidFill>
              </a:rPr>
              <a:t>Na</a:t>
            </a:r>
            <a:r>
              <a:rPr lang="es-ES" sz="16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5279636" y="3500438"/>
            <a:ext cx="2843162" cy="83099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24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140 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ext</a:t>
            </a:r>
            <a:endParaRPr lang="es-ES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s-E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[</a:t>
            </a:r>
            <a:r>
              <a:rPr lang="es-E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U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</a:t>
            </a:r>
            <a:r>
              <a:rPr lang="en-US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mM</a:t>
            </a:r>
            <a:r>
              <a:rPr lang="en-U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endParaRPr lang="en-US" sz="16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71" name="Oval 31"/>
          <p:cNvSpPr>
            <a:spLocks noChangeArrowheads="1"/>
          </p:cNvSpPr>
          <p:nvPr/>
        </p:nvSpPr>
        <p:spPr bwMode="auto">
          <a:xfrm>
            <a:off x="1763713" y="692150"/>
            <a:ext cx="1800225" cy="244951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1" name="Oval 51"/>
          <p:cNvSpPr>
            <a:spLocks noChangeArrowheads="1"/>
          </p:cNvSpPr>
          <p:nvPr/>
        </p:nvSpPr>
        <p:spPr bwMode="auto">
          <a:xfrm>
            <a:off x="3313113" y="3213100"/>
            <a:ext cx="720725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2" name="Oval 52"/>
          <p:cNvSpPr>
            <a:spLocks noChangeArrowheads="1"/>
          </p:cNvSpPr>
          <p:nvPr/>
        </p:nvSpPr>
        <p:spPr bwMode="auto">
          <a:xfrm>
            <a:off x="3889375" y="3357563"/>
            <a:ext cx="144463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3" name="Oval 53"/>
          <p:cNvSpPr>
            <a:spLocks noChangeArrowheads="1"/>
          </p:cNvSpPr>
          <p:nvPr/>
        </p:nvSpPr>
        <p:spPr bwMode="auto">
          <a:xfrm>
            <a:off x="3457575" y="3284538"/>
            <a:ext cx="719137" cy="504825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3457575" y="3284984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200" dirty="0" err="1"/>
              <a:t>Na</a:t>
            </a:r>
            <a:r>
              <a:rPr lang="es-ES" sz="1200" baseline="30000" dirty="0"/>
              <a:t>+</a:t>
            </a:r>
            <a:r>
              <a:rPr lang="es-ES" sz="1200" dirty="0"/>
              <a:t>-K</a:t>
            </a:r>
            <a:r>
              <a:rPr lang="es-ES" sz="1200" baseline="30000" dirty="0"/>
              <a:t>+</a:t>
            </a:r>
            <a:r>
              <a:rPr lang="es-ES" sz="1200" dirty="0"/>
              <a:t> </a:t>
            </a:r>
            <a:r>
              <a:rPr lang="es-ES" sz="1200" dirty="0" err="1"/>
              <a:t>ATPasa</a:t>
            </a:r>
            <a:endParaRPr lang="es-ES" sz="1200" dirty="0"/>
          </a:p>
        </p:txBody>
      </p:sp>
      <p:sp>
        <p:nvSpPr>
          <p:cNvPr id="10276" name="Oval 36"/>
          <p:cNvSpPr>
            <a:spLocks noChangeArrowheads="1"/>
          </p:cNvSpPr>
          <p:nvPr/>
        </p:nvSpPr>
        <p:spPr bwMode="auto">
          <a:xfrm>
            <a:off x="3529013" y="2997200"/>
            <a:ext cx="1225550" cy="10810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5397302" y="2312987"/>
            <a:ext cx="2206823" cy="14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44 Conector recto"/>
          <p:cNvCxnSpPr/>
          <p:nvPr/>
        </p:nvCxnSpPr>
        <p:spPr bwMode="auto">
          <a:xfrm>
            <a:off x="5397302" y="4008269"/>
            <a:ext cx="255490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2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6" grpId="0" animBg="1"/>
      <p:bldP spid="10274" grpId="0" animBg="1"/>
      <p:bldP spid="10275" grpId="0" animBg="1"/>
      <p:bldP spid="10277" grpId="0" animBg="1"/>
      <p:bldP spid="10265" grpId="0" animBg="1"/>
      <p:bldP spid="10271" grpId="0" animBg="1"/>
      <p:bldP spid="10271" grpId="1" animBg="1"/>
      <p:bldP spid="10276" grpId="0" animBg="1"/>
      <p:bldP spid="10276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01"/>
          <a:stretch>
            <a:fillRect/>
          </a:stretch>
        </p:blipFill>
        <p:spPr>
          <a:xfrm>
            <a:off x="1547813" y="2276475"/>
            <a:ext cx="6413500" cy="3767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042988" y="5589588"/>
            <a:ext cx="251301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/>
              <a:t>FLORICINA</a:t>
            </a:r>
          </a:p>
          <a:p>
            <a:r>
              <a:rPr lang="es-MX" sz="1400"/>
              <a:t>Inhibe transportador</a:t>
            </a:r>
          </a:p>
          <a:p>
            <a:r>
              <a:rPr lang="es-MX" sz="1400"/>
              <a:t>SGLT1 en intestino y riñón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588125" y="1916113"/>
            <a:ext cx="1546225" cy="10445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Transporta</a:t>
            </a:r>
          </a:p>
          <a:p>
            <a:r>
              <a:rPr lang="es-ES" b="0"/>
              <a:t>Glucosa</a:t>
            </a:r>
          </a:p>
          <a:p>
            <a:r>
              <a:rPr lang="es-ES" b="0"/>
              <a:t>Galactosa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051175" y="1700213"/>
            <a:ext cx="3040063" cy="730250"/>
          </a:xfrm>
          <a:prstGeom prst="rect">
            <a:avLst/>
          </a:prstGeom>
          <a:solidFill>
            <a:srgbClr val="C9E4FF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/>
              <a:t>Transportador hexosas </a:t>
            </a:r>
          </a:p>
          <a:p>
            <a:pPr algn="ctr"/>
            <a:r>
              <a:rPr lang="es-ES">
                <a:solidFill>
                  <a:srgbClr val="008000"/>
                </a:solidFill>
              </a:rPr>
              <a:t>SGLT1</a:t>
            </a:r>
            <a:r>
              <a:rPr lang="es-ES" b="0"/>
              <a:t>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868144" y="428625"/>
            <a:ext cx="280717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1. Absorción </a:t>
            </a:r>
            <a:r>
              <a:rPr lang="es-ES" sz="1800" dirty="0"/>
              <a:t>GLUCOSA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638561" y="853519"/>
            <a:ext cx="2036762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Cotransporte </a:t>
            </a:r>
          </a:p>
          <a:p>
            <a:pPr algn="ctr"/>
            <a:r>
              <a:rPr lang="es-ES" sz="1600"/>
              <a:t>SODIO-GLUCOSA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  <p:bldP spid="11276" grpId="0" animBg="1"/>
      <p:bldP spid="1127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7" t="7463" b="12413"/>
          <a:stretch>
            <a:fillRect/>
          </a:stretch>
        </p:blipFill>
        <p:spPr>
          <a:xfrm>
            <a:off x="1763713" y="931863"/>
            <a:ext cx="4468812" cy="5113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519863" y="1627233"/>
            <a:ext cx="2157412" cy="85407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TRANSPORTADOR </a:t>
            </a:r>
          </a:p>
          <a:p>
            <a:pPr algn="ctr"/>
            <a:r>
              <a:rPr lang="es-ES" sz="18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SGLT1</a:t>
            </a:r>
            <a:r>
              <a:rPr lang="es-ES" sz="1600" dirty="0"/>
              <a:t> </a:t>
            </a:r>
          </a:p>
          <a:p>
            <a:pPr algn="ctr"/>
            <a:r>
              <a:rPr lang="es-ES" sz="1600" dirty="0"/>
              <a:t>Secuencia eventos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971550" y="5924550"/>
            <a:ext cx="1624013" cy="365125"/>
          </a:xfrm>
          <a:prstGeom prst="rect">
            <a:avLst/>
          </a:prstGeom>
          <a:solidFill>
            <a:srgbClr val="DCEFF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Bomba Na</a:t>
            </a:r>
            <a:r>
              <a:rPr lang="es-ES" sz="1600" baseline="30000"/>
              <a:t>+</a:t>
            </a:r>
            <a:r>
              <a:rPr lang="es-ES" sz="1600"/>
              <a:t>-K</a:t>
            </a:r>
            <a:r>
              <a:rPr lang="es-ES" sz="1600" baseline="30000"/>
              <a:t>+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771775" y="5946775"/>
            <a:ext cx="877888" cy="365125"/>
          </a:xfrm>
          <a:prstGeom prst="rect">
            <a:avLst/>
          </a:prstGeom>
          <a:solidFill>
            <a:srgbClr val="DCEFF0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GLUT2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68029" y="5260975"/>
            <a:ext cx="1444626" cy="584775"/>
          </a:xfrm>
          <a:prstGeom prst="rect">
            <a:avLst/>
          </a:prstGeom>
          <a:solidFill>
            <a:srgbClr val="93CE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Para salir </a:t>
            </a:r>
            <a:endParaRPr lang="es-ES" sz="1600" dirty="0" smtClean="0"/>
          </a:p>
          <a:p>
            <a:r>
              <a:rPr lang="es-ES" sz="1600" dirty="0" smtClean="0"/>
              <a:t>al </a:t>
            </a:r>
            <a:r>
              <a:rPr lang="es-ES" sz="1600" dirty="0"/>
              <a:t>intersticio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947863" y="548680"/>
            <a:ext cx="772318" cy="369332"/>
          </a:xfrm>
          <a:prstGeom prst="rect">
            <a:avLst/>
          </a:prstGeom>
          <a:solidFill>
            <a:srgbClr val="FFC9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1800" dirty="0" smtClean="0"/>
              <a:t>2Na</a:t>
            </a:r>
            <a:r>
              <a:rPr lang="es-MX" sz="1800" baseline="30000" dirty="0"/>
              <a:t>+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2700338" y="548680"/>
            <a:ext cx="520700" cy="366713"/>
          </a:xfrm>
          <a:prstGeom prst="rect">
            <a:avLst/>
          </a:prstGeom>
          <a:solidFill>
            <a:srgbClr val="00E67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Glu</a:t>
            </a: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1476375" y="931863"/>
            <a:ext cx="5032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2555875" y="2516188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3" name="Oval 25"/>
          <p:cNvSpPr>
            <a:spLocks noChangeArrowheads="1"/>
          </p:cNvSpPr>
          <p:nvPr/>
        </p:nvSpPr>
        <p:spPr bwMode="auto">
          <a:xfrm>
            <a:off x="971550" y="78898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3924300" y="788988"/>
            <a:ext cx="3603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4104481" y="331788"/>
            <a:ext cx="996702" cy="461665"/>
          </a:xfrm>
          <a:prstGeom prst="rect">
            <a:avLst/>
          </a:prstGeom>
          <a:solidFill>
            <a:srgbClr val="D6ECE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2400"/>
              <a:t>LUZ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971550" y="1292225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1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851275" y="1327150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2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1116013" y="3813175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1116013" y="2371725"/>
            <a:ext cx="360362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3563938" y="2444750"/>
            <a:ext cx="3603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3563938" y="4244975"/>
            <a:ext cx="5032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971550" y="2732088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/>
              <a:t>3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3635375" y="2876550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4</a:t>
            </a:r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971550" y="4532313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5</a:t>
            </a:r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3635375" y="4748213"/>
            <a:ext cx="339725" cy="3968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/>
              <a:t>6</a:t>
            </a:r>
          </a:p>
        </p:txBody>
      </p:sp>
      <p:sp>
        <p:nvSpPr>
          <p:cNvPr id="12328" name="Rectangle 40"/>
          <p:cNvSpPr>
            <a:spLocks noChangeArrowheads="1"/>
          </p:cNvSpPr>
          <p:nvPr/>
        </p:nvSpPr>
        <p:spPr bwMode="auto">
          <a:xfrm>
            <a:off x="2339975" y="148431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2124075" y="3141663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0" name="Rectangle 42"/>
          <p:cNvSpPr>
            <a:spLocks noChangeArrowheads="1"/>
          </p:cNvSpPr>
          <p:nvPr/>
        </p:nvSpPr>
        <p:spPr bwMode="auto">
          <a:xfrm>
            <a:off x="4429125" y="508476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1" name="Text Box 43"/>
          <p:cNvSpPr txBox="1">
            <a:spLocks noChangeArrowheads="1"/>
          </p:cNvSpPr>
          <p:nvPr/>
        </p:nvSpPr>
        <p:spPr bwMode="auto">
          <a:xfrm>
            <a:off x="2279650" y="1323068"/>
            <a:ext cx="841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SGLT1</a:t>
            </a:r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1331913" y="1100138"/>
            <a:ext cx="615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Ext.</a:t>
            </a:r>
          </a:p>
          <a:p>
            <a:r>
              <a:rPr lang="es-ES_tradnl" sz="1600"/>
              <a:t>Int.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3942761" y="6148328"/>
            <a:ext cx="1620428" cy="400110"/>
          </a:xfrm>
          <a:prstGeom prst="rect">
            <a:avLst/>
          </a:prstGeom>
          <a:solidFill>
            <a:srgbClr val="D6ECE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b="0" dirty="0"/>
              <a:t>Intersticio</a:t>
            </a: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828675" y="506413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111485" y="495886"/>
            <a:ext cx="2523448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dirty="0" smtClean="0"/>
              <a:t>1. Absorción </a:t>
            </a:r>
            <a:r>
              <a:rPr lang="es-ES" sz="1600" dirty="0"/>
              <a:t>GLUCOSA</a:t>
            </a: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6618427" y="896482"/>
            <a:ext cx="2036762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Cotransporte </a:t>
            </a:r>
          </a:p>
          <a:p>
            <a:pPr algn="ctr"/>
            <a:r>
              <a:rPr lang="es-ES" sz="1600"/>
              <a:t>SODIO-GLUCOSA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0" grpId="0" animBg="1"/>
      <p:bldP spid="12302" grpId="0" animBg="1"/>
      <p:bldP spid="12305" grpId="0" animBg="1"/>
      <p:bldP spid="12306" grpId="0" animBg="1"/>
      <p:bldP spid="12307" grpId="0" animBg="1"/>
      <p:bldP spid="12309" grpId="0" animBg="1"/>
      <p:bldP spid="12315" grpId="0" animBg="1"/>
      <p:bldP spid="12316" grpId="0" animBg="1"/>
      <p:bldP spid="12323" grpId="0" animBg="1"/>
      <p:bldP spid="12324" grpId="0" animBg="1"/>
      <p:bldP spid="12325" grpId="0" animBg="1"/>
      <p:bldP spid="12326" grpId="0" animBg="1"/>
      <p:bldP spid="12331" grpId="0"/>
      <p:bldP spid="1233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4715421" y="2781300"/>
            <a:ext cx="576262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400" b="0"/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4139158" y="1989138"/>
            <a:ext cx="352901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2554833" y="476250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5666" name="Picture 18" descr="abs gluc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050"/>
            <a:ext cx="3584575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2260013" y="800894"/>
            <a:ext cx="92685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LUZ </a:t>
            </a:r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5218658" y="1798568"/>
            <a:ext cx="2179637" cy="850900"/>
          </a:xfrm>
          <a:prstGeom prst="rect">
            <a:avLst/>
          </a:prstGeom>
          <a:solidFill>
            <a:srgbClr val="FFD1D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Cotransporte </a:t>
            </a:r>
          </a:p>
          <a:p>
            <a:pPr algn="ctr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-Glu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5218658" y="4268788"/>
            <a:ext cx="2395538" cy="4254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 facilitada</a:t>
            </a:r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5218658" y="4941888"/>
            <a:ext cx="1820863" cy="395287"/>
          </a:xfrm>
          <a:prstGeom prst="rect">
            <a:avLst/>
          </a:prstGeom>
          <a:solidFill>
            <a:srgbClr val="F5E5A9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Difusión simple</a:t>
            </a:r>
          </a:p>
        </p:txBody>
      </p:sp>
      <p:sp>
        <p:nvSpPr>
          <p:cNvPr id="155672" name="Oval 24"/>
          <p:cNvSpPr>
            <a:spLocks noChangeArrowheads="1"/>
          </p:cNvSpPr>
          <p:nvPr/>
        </p:nvSpPr>
        <p:spPr bwMode="auto">
          <a:xfrm>
            <a:off x="3059658" y="981075"/>
            <a:ext cx="1368425" cy="16557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4" name="Oval 26"/>
          <p:cNvSpPr>
            <a:spLocks noChangeArrowheads="1"/>
          </p:cNvSpPr>
          <p:nvPr/>
        </p:nvSpPr>
        <p:spPr bwMode="auto">
          <a:xfrm>
            <a:off x="2770733" y="4221163"/>
            <a:ext cx="1152525" cy="7921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5" name="Oval 27"/>
          <p:cNvSpPr>
            <a:spLocks noChangeArrowheads="1"/>
          </p:cNvSpPr>
          <p:nvPr/>
        </p:nvSpPr>
        <p:spPr bwMode="auto">
          <a:xfrm>
            <a:off x="3778796" y="4868863"/>
            <a:ext cx="576262" cy="431800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6" name="Text Box 28"/>
          <p:cNvSpPr txBox="1">
            <a:spLocks noChangeArrowheads="1"/>
          </p:cNvSpPr>
          <p:nvPr/>
        </p:nvSpPr>
        <p:spPr bwMode="auto">
          <a:xfrm>
            <a:off x="5223289" y="5415032"/>
            <a:ext cx="1444626" cy="830997"/>
          </a:xfrm>
          <a:prstGeom prst="rect">
            <a:avLst/>
          </a:prstGeom>
          <a:solidFill>
            <a:srgbClr val="FFB9DC"/>
          </a:solidFill>
          <a:ln w="9525">
            <a:solidFill>
              <a:srgbClr val="6666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 </a:t>
            </a:r>
            <a:endParaRPr lang="es-ES_tradnl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vía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</a:t>
            </a:r>
          </a:p>
        </p:txBody>
      </p:sp>
      <p:sp>
        <p:nvSpPr>
          <p:cNvPr id="155679" name="Text Box 31"/>
          <p:cNvSpPr txBox="1">
            <a:spLocks noChangeArrowheads="1"/>
          </p:cNvSpPr>
          <p:nvPr/>
        </p:nvSpPr>
        <p:spPr bwMode="auto">
          <a:xfrm>
            <a:off x="368122" y="395348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5680" name="Text Box 32"/>
          <p:cNvSpPr txBox="1">
            <a:spLocks noChangeArrowheads="1"/>
          </p:cNvSpPr>
          <p:nvPr/>
        </p:nvSpPr>
        <p:spPr bwMode="auto">
          <a:xfrm>
            <a:off x="5254377" y="2684156"/>
            <a:ext cx="20473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/>
              <a:t>Transporte </a:t>
            </a:r>
          </a:p>
          <a:p>
            <a:pPr algn="ctr"/>
            <a:r>
              <a:rPr lang="es-ES" sz="1800" b="0" dirty="0"/>
              <a:t>activo secundario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092704" y="940763"/>
            <a:ext cx="2523448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dirty="0" smtClean="0"/>
              <a:t>1. Absorción </a:t>
            </a:r>
            <a:r>
              <a:rPr lang="es-ES" sz="1600" dirty="0"/>
              <a:t>GLUCOSA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867917" y="466487"/>
            <a:ext cx="1748235" cy="369332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III.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CH</a:t>
            </a:r>
            <a:endParaRPr lang="es-ES" sz="1800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7" grpId="0" animBg="1"/>
      <p:bldP spid="155668" grpId="0" animBg="1"/>
      <p:bldP spid="155669" grpId="0" animBg="1"/>
      <p:bldP spid="155672" grpId="0" animBg="1"/>
      <p:bldP spid="155674" grpId="0" animBg="1"/>
      <p:bldP spid="155675" grpId="0" animBg="1"/>
      <p:bldP spid="155676" grpId="0" animBg="1"/>
      <p:bldP spid="15568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7729" y="532606"/>
            <a:ext cx="4897438" cy="5792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572000" y="476250"/>
            <a:ext cx="2160588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137640" y="1565246"/>
            <a:ext cx="1538288" cy="39528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Por arrastre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862388" y="2826826"/>
            <a:ext cx="2870200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Puede duplicar o triplicar</a:t>
            </a:r>
          </a:p>
          <a:p>
            <a:r>
              <a:rPr lang="es-ES" sz="1800" b="0"/>
              <a:t> la absorción transcelular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144963" y="836613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921125" y="4525962"/>
            <a:ext cx="1202573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238439" y="5216843"/>
            <a:ext cx="1109599" cy="307777"/>
          </a:xfrm>
          <a:prstGeom prst="rect">
            <a:avLst/>
          </a:prstGeom>
          <a:solidFill>
            <a:srgbClr val="B7E7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/>
              <a:t>Intersticio</a:t>
            </a:r>
            <a:endParaRPr lang="es-ES" sz="14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3538538" y="5714339"/>
            <a:ext cx="1033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</a:t>
            </a:r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3348038" y="5436469"/>
            <a:ext cx="287858" cy="35675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011416" y="1088231"/>
            <a:ext cx="26645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Absorción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927693" y="640289"/>
            <a:ext cx="1748235" cy="369332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III.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CH</a:t>
            </a:r>
            <a:endParaRPr lang="es-ES" sz="1800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  <p:bldP spid="14350" grpId="0" animBg="1"/>
      <p:bldP spid="14351" grpId="0"/>
      <p:bldP spid="1435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43"/>
          <a:stretch>
            <a:fillRect/>
          </a:stretch>
        </p:blipFill>
        <p:spPr>
          <a:xfrm>
            <a:off x="1547813" y="404813"/>
            <a:ext cx="5676900" cy="57610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066640" y="913113"/>
            <a:ext cx="2548524" cy="584775"/>
          </a:xfrm>
          <a:prstGeom prst="rect">
            <a:avLst/>
          </a:prstGeom>
          <a:solidFill>
            <a:srgbClr val="BBE0E3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 smtClean="0"/>
              <a:t>2. Absorción</a:t>
            </a:r>
            <a:r>
              <a:rPr lang="es-ES" sz="1600" dirty="0"/>
              <a:t> </a:t>
            </a:r>
            <a:r>
              <a:rPr lang="es-ES" sz="1600" dirty="0" smtClean="0"/>
              <a:t>Galactosa, </a:t>
            </a:r>
            <a:endParaRPr lang="es-ES" sz="1600" dirty="0"/>
          </a:p>
          <a:p>
            <a:r>
              <a:rPr lang="es-ES" sz="1600" dirty="0"/>
              <a:t> </a:t>
            </a:r>
            <a:r>
              <a:rPr lang="es-ES" sz="1600" dirty="0" smtClean="0"/>
              <a:t>   Fructosa, Pentosas</a:t>
            </a:r>
            <a:endParaRPr lang="es-ES" sz="1600" dirty="0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2771775" y="1484313"/>
            <a:ext cx="1008063" cy="122396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3779838" y="1484313"/>
            <a:ext cx="936625" cy="115252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3924300" y="4725988"/>
            <a:ext cx="863600" cy="1150937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451178" y="1754784"/>
            <a:ext cx="939681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solidFill>
                  <a:srgbClr val="0000FF"/>
                </a:solidFill>
              </a:rPr>
              <a:t>SGLT1</a:t>
            </a:r>
          </a:p>
          <a:p>
            <a:r>
              <a:rPr lang="es-ES_tradnl" sz="1800">
                <a:solidFill>
                  <a:srgbClr val="FF0000"/>
                </a:solidFill>
              </a:rPr>
              <a:t>GLUT5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694395" y="4907757"/>
            <a:ext cx="92868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GLUT2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369049" y="2432904"/>
            <a:ext cx="13131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apicales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635248" y="4513541"/>
            <a:ext cx="10166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basal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1908175" y="6021388"/>
            <a:ext cx="1295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289773" y="210948"/>
            <a:ext cx="108026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1547813" y="404813"/>
            <a:ext cx="7921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5795963" y="5300663"/>
            <a:ext cx="13684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1547813" y="857189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LUZ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1057731" y="5339185"/>
            <a:ext cx="185178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866929" y="459859"/>
            <a:ext cx="1748235" cy="369332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III.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CH</a:t>
            </a:r>
            <a:endParaRPr lang="es-ES" sz="1800" dirty="0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6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  <p:bldP spid="13321" grpId="1" animBg="1"/>
      <p:bldP spid="13322" grpId="0" animBg="1"/>
      <p:bldP spid="13322" grpId="1" animBg="1"/>
      <p:bldP spid="13323" grpId="0" animBg="1"/>
      <p:bldP spid="13323" grpId="1" animBg="1"/>
      <p:bldP spid="13324" grpId="0" animBg="1"/>
      <p:bldP spid="13325" grpId="0" animBg="1"/>
      <p:bldP spid="13326" grpId="0"/>
      <p:bldP spid="133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2" name="Picture 4" descr="digestion sucr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" t="8498" r="4128" b="19035"/>
          <a:stretch>
            <a:fillRect/>
          </a:stretch>
        </p:blipFill>
        <p:spPr bwMode="auto">
          <a:xfrm>
            <a:off x="900113" y="1700213"/>
            <a:ext cx="7200900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4056538" y="2780928"/>
            <a:ext cx="689612" cy="400110"/>
          </a:xfrm>
          <a:prstGeom prst="rect">
            <a:avLst/>
          </a:prstGeom>
          <a:solidFill>
            <a:srgbClr val="FF66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GLU</a:t>
            </a:r>
          </a:p>
        </p:txBody>
      </p:sp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6294479" y="2812866"/>
            <a:ext cx="1600118" cy="4001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FRUCTOSA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895350" y="3973513"/>
            <a:ext cx="1155700" cy="457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6365059" y="833589"/>
            <a:ext cx="230663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 dirty="0" err="1" smtClean="0"/>
              <a:t>Abs</a:t>
            </a:r>
            <a:r>
              <a:rPr lang="es-ES_tradnl" sz="1600" dirty="0" smtClean="0"/>
              <a:t>. Monosacáridos</a:t>
            </a:r>
            <a:endParaRPr lang="es-ES_tradnl" sz="1600" dirty="0"/>
          </a:p>
          <a:p>
            <a:pPr algn="ctr"/>
            <a:r>
              <a:rPr lang="es-ES_tradnl" sz="1600" dirty="0"/>
              <a:t>MEMB. APICAL</a:t>
            </a:r>
          </a:p>
        </p:txBody>
      </p:sp>
      <p:sp>
        <p:nvSpPr>
          <p:cNvPr id="165909" name="Oval 21"/>
          <p:cNvSpPr>
            <a:spLocks noChangeArrowheads="1"/>
          </p:cNvSpPr>
          <p:nvPr/>
        </p:nvSpPr>
        <p:spPr bwMode="auto">
          <a:xfrm>
            <a:off x="4284663" y="3284538"/>
            <a:ext cx="215900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0" name="Oval 22"/>
          <p:cNvSpPr>
            <a:spLocks noChangeArrowheads="1"/>
          </p:cNvSpPr>
          <p:nvPr/>
        </p:nvSpPr>
        <p:spPr bwMode="auto">
          <a:xfrm>
            <a:off x="4356100" y="1844675"/>
            <a:ext cx="215900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1" name="Oval 23"/>
          <p:cNvSpPr>
            <a:spLocks noChangeArrowheads="1"/>
          </p:cNvSpPr>
          <p:nvPr/>
        </p:nvSpPr>
        <p:spPr bwMode="auto">
          <a:xfrm>
            <a:off x="6588125" y="3284538"/>
            <a:ext cx="360363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2" name="Oval 24"/>
          <p:cNvSpPr>
            <a:spLocks noChangeArrowheads="1"/>
          </p:cNvSpPr>
          <p:nvPr/>
        </p:nvSpPr>
        <p:spPr bwMode="auto">
          <a:xfrm>
            <a:off x="4932363" y="1773238"/>
            <a:ext cx="360362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3" name="Oval 25"/>
          <p:cNvSpPr>
            <a:spLocks noChangeArrowheads="1"/>
          </p:cNvSpPr>
          <p:nvPr/>
        </p:nvSpPr>
        <p:spPr bwMode="auto">
          <a:xfrm>
            <a:off x="5003800" y="3213100"/>
            <a:ext cx="431800" cy="576263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4" name="Text Box 26"/>
          <p:cNvSpPr txBox="1">
            <a:spLocks noChangeArrowheads="1"/>
          </p:cNvSpPr>
          <p:nvPr/>
        </p:nvSpPr>
        <p:spPr bwMode="auto">
          <a:xfrm>
            <a:off x="637503" y="692696"/>
            <a:ext cx="11509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5915" name="Rectangle 27"/>
          <p:cNvSpPr>
            <a:spLocks noChangeArrowheads="1"/>
          </p:cNvSpPr>
          <p:nvPr/>
        </p:nvSpPr>
        <p:spPr bwMode="auto">
          <a:xfrm>
            <a:off x="971550" y="2420938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6" name="Rectangle 28"/>
          <p:cNvSpPr>
            <a:spLocks noChangeArrowheads="1"/>
          </p:cNvSpPr>
          <p:nvPr/>
        </p:nvSpPr>
        <p:spPr bwMode="auto">
          <a:xfrm>
            <a:off x="971550" y="3357563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755650" y="2706688"/>
            <a:ext cx="1098550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Enzimas</a:t>
            </a:r>
          </a:p>
          <a:p>
            <a:pPr algn="ctr"/>
            <a:r>
              <a:rPr lang="es-ES_tradnl" sz="1800" b="0"/>
              <a:t> apicales</a:t>
            </a:r>
          </a:p>
        </p:txBody>
      </p:sp>
      <p:sp>
        <p:nvSpPr>
          <p:cNvPr id="165917" name="Rectangle 29"/>
          <p:cNvSpPr>
            <a:spLocks noChangeArrowheads="1"/>
          </p:cNvSpPr>
          <p:nvPr/>
        </p:nvSpPr>
        <p:spPr bwMode="auto">
          <a:xfrm>
            <a:off x="5364163" y="1773238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8" name="Text Box 30"/>
          <p:cNvSpPr txBox="1">
            <a:spLocks noChangeArrowheads="1"/>
          </p:cNvSpPr>
          <p:nvPr/>
        </p:nvSpPr>
        <p:spPr bwMode="auto">
          <a:xfrm>
            <a:off x="5300617" y="1589090"/>
            <a:ext cx="2355132" cy="61555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800" b="0" dirty="0" err="1" smtClean="0"/>
              <a:t>Sucrosa</a:t>
            </a:r>
            <a:r>
              <a:rPr lang="es-ES" sz="1800" b="0" dirty="0" smtClean="0"/>
              <a:t> o </a:t>
            </a:r>
            <a:r>
              <a:rPr lang="es-ES" sz="1800" b="0" dirty="0" smtClean="0"/>
              <a:t>Sacarosa </a:t>
            </a:r>
            <a:endParaRPr lang="es-ES" sz="1800" b="0" dirty="0" smtClean="0"/>
          </a:p>
          <a:p>
            <a:pPr algn="ctr"/>
            <a:r>
              <a:rPr lang="es-ES" sz="1600" b="0" dirty="0" smtClean="0"/>
              <a:t>(disacárido)</a:t>
            </a:r>
            <a:endParaRPr lang="es-ES" sz="1600" b="0" dirty="0"/>
          </a:p>
        </p:txBody>
      </p:sp>
      <p:sp>
        <p:nvSpPr>
          <p:cNvPr id="165922" name="Rectangle 34"/>
          <p:cNvSpPr>
            <a:spLocks noChangeArrowheads="1"/>
          </p:cNvSpPr>
          <p:nvPr/>
        </p:nvSpPr>
        <p:spPr bwMode="auto">
          <a:xfrm>
            <a:off x="5291138" y="422116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23" name="Rectangle 35"/>
          <p:cNvSpPr>
            <a:spLocks noChangeArrowheads="1"/>
          </p:cNvSpPr>
          <p:nvPr/>
        </p:nvSpPr>
        <p:spPr bwMode="auto">
          <a:xfrm>
            <a:off x="7092950" y="4221163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19" name="Rectangle 31"/>
          <p:cNvSpPr>
            <a:spLocks noChangeArrowheads="1"/>
          </p:cNvSpPr>
          <p:nvPr/>
        </p:nvSpPr>
        <p:spPr bwMode="auto">
          <a:xfrm>
            <a:off x="5292725" y="4149725"/>
            <a:ext cx="1004888" cy="396875"/>
          </a:xfrm>
          <a:prstGeom prst="rect">
            <a:avLst/>
          </a:prstGeom>
          <a:solidFill>
            <a:srgbClr val="FFC9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</a:rPr>
              <a:t>SGLT1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165920" name="Rectangle 32"/>
          <p:cNvSpPr>
            <a:spLocks noChangeArrowheads="1"/>
          </p:cNvSpPr>
          <p:nvPr/>
        </p:nvSpPr>
        <p:spPr bwMode="auto">
          <a:xfrm>
            <a:off x="7092950" y="4221163"/>
            <a:ext cx="1016000" cy="396875"/>
          </a:xfrm>
          <a:prstGeom prst="rect">
            <a:avLst/>
          </a:prstGeom>
          <a:solidFill>
            <a:srgbClr val="C0FF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008000"/>
                </a:solidFill>
              </a:rPr>
              <a:t>GLUT5</a:t>
            </a:r>
            <a:endParaRPr lang="es-ES">
              <a:solidFill>
                <a:srgbClr val="008000"/>
              </a:solidFill>
            </a:endParaRPr>
          </a:p>
        </p:txBody>
      </p:sp>
      <p:sp>
        <p:nvSpPr>
          <p:cNvPr id="165924" name="Rectangle 36"/>
          <p:cNvSpPr>
            <a:spLocks noChangeArrowheads="1"/>
          </p:cNvSpPr>
          <p:nvPr/>
        </p:nvSpPr>
        <p:spPr bwMode="auto">
          <a:xfrm>
            <a:off x="1331913" y="4868863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925" name="Oval 37"/>
          <p:cNvSpPr>
            <a:spLocks noChangeArrowheads="1"/>
          </p:cNvSpPr>
          <p:nvPr/>
        </p:nvSpPr>
        <p:spPr bwMode="auto">
          <a:xfrm>
            <a:off x="4356100" y="5084763"/>
            <a:ext cx="215900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5926" name="Oval 38"/>
          <p:cNvSpPr>
            <a:spLocks noChangeArrowheads="1"/>
          </p:cNvSpPr>
          <p:nvPr/>
        </p:nvSpPr>
        <p:spPr bwMode="auto">
          <a:xfrm>
            <a:off x="6659563" y="5084763"/>
            <a:ext cx="288925" cy="360362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488759" y="6568208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107490" y="404664"/>
            <a:ext cx="2568438" cy="338554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III. </a:t>
            </a:r>
            <a:r>
              <a:rPr lang="es-ES" sz="1600" dirty="0" smtClean="0"/>
              <a:t>ABSORCIÓN</a:t>
            </a:r>
            <a:r>
              <a:rPr lang="es-ES" sz="1600" dirty="0"/>
              <a:t> </a:t>
            </a:r>
            <a:r>
              <a:rPr lang="es-ES" sz="1600" dirty="0" smtClean="0"/>
              <a:t>CH</a:t>
            </a:r>
            <a:endParaRPr lang="es-ES" sz="1600" dirty="0"/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7077361" y="4887858"/>
            <a:ext cx="1899666" cy="1015663"/>
          </a:xfrm>
          <a:prstGeom prst="rect">
            <a:avLst/>
          </a:prstGeom>
          <a:solidFill>
            <a:srgbClr val="E3FF93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16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GLUT5</a:t>
            </a:r>
            <a:r>
              <a:rPr lang="es-ES_tradnl" sz="1600" dirty="0"/>
              <a:t>: </a:t>
            </a:r>
            <a:r>
              <a:rPr lang="es-ES_tradnl" sz="1400" i="1" dirty="0" smtClean="0"/>
              <a:t>Glucosa </a:t>
            </a:r>
            <a:r>
              <a:rPr lang="es-ES_tradnl" sz="1400" i="1" dirty="0" err="1"/>
              <a:t>transporter</a:t>
            </a:r>
            <a:r>
              <a:rPr lang="es-ES_tradnl" sz="1400" i="1" dirty="0"/>
              <a:t> 5</a:t>
            </a:r>
          </a:p>
          <a:p>
            <a:r>
              <a:rPr lang="es-ES_tradnl" sz="1400" dirty="0"/>
              <a:t>Paso limitante en absorción fructosa</a:t>
            </a:r>
          </a:p>
        </p:txBody>
      </p:sp>
      <p:sp>
        <p:nvSpPr>
          <p:cNvPr id="31" name="6 CuadroTexto"/>
          <p:cNvSpPr txBox="1"/>
          <p:nvPr/>
        </p:nvSpPr>
        <p:spPr>
          <a:xfrm>
            <a:off x="19073" y="6268277"/>
            <a:ext cx="47500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000" dirty="0" smtClean="0"/>
              <a:t>KE. </a:t>
            </a:r>
            <a:r>
              <a:rPr lang="es-VE" sz="1000" dirty="0" err="1" smtClean="0"/>
              <a:t>Barrett</a:t>
            </a:r>
            <a:r>
              <a:rPr lang="es-VE" sz="1000" i="1" dirty="0" smtClean="0"/>
              <a:t>. Gastrointestinal </a:t>
            </a:r>
            <a:r>
              <a:rPr lang="es-VE" sz="1000" i="1" dirty="0" err="1" smtClean="0"/>
              <a:t>Physiology</a:t>
            </a:r>
            <a:r>
              <a:rPr lang="es-VE" sz="1000" dirty="0" smtClean="0"/>
              <a:t>. </a:t>
            </a:r>
            <a:r>
              <a:rPr lang="es-VE" sz="1000" dirty="0" err="1" smtClean="0"/>
              <a:t>Lange</a:t>
            </a:r>
            <a:r>
              <a:rPr lang="es-VE" sz="1000" dirty="0" smtClean="0"/>
              <a:t> </a:t>
            </a:r>
            <a:r>
              <a:rPr lang="es-VE" sz="1000" dirty="0" err="1" smtClean="0"/>
              <a:t>Physiology</a:t>
            </a:r>
            <a:r>
              <a:rPr lang="es-VE" sz="1000" dirty="0" smtClean="0"/>
              <a:t> Series. 2006.</a:t>
            </a:r>
            <a:endParaRPr lang="es-VE" sz="1000" dirty="0"/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2268537" y="4803542"/>
            <a:ext cx="2014537" cy="769441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SGLT1</a:t>
            </a:r>
            <a:r>
              <a:rPr lang="es-ES_tradnl" sz="1600" dirty="0"/>
              <a:t>: </a:t>
            </a:r>
            <a:r>
              <a:rPr lang="es-ES_tradnl" sz="1400" i="1" dirty="0" err="1"/>
              <a:t>Sodium</a:t>
            </a:r>
            <a:r>
              <a:rPr lang="es-ES_tradnl" sz="1400" i="1" dirty="0"/>
              <a:t> </a:t>
            </a:r>
            <a:r>
              <a:rPr lang="es-ES_tradnl" sz="1400" i="1" dirty="0" err="1"/>
              <a:t>dependent</a:t>
            </a:r>
            <a:r>
              <a:rPr lang="es-ES_tradnl" sz="1400" i="1" dirty="0"/>
              <a:t> </a:t>
            </a:r>
            <a:r>
              <a:rPr lang="es-ES_tradnl" sz="1400" i="1" dirty="0" err="1" smtClean="0"/>
              <a:t>glucose</a:t>
            </a:r>
            <a:r>
              <a:rPr lang="es-ES_tradnl" sz="1400" i="1" dirty="0" smtClean="0"/>
              <a:t> </a:t>
            </a:r>
            <a:r>
              <a:rPr lang="es-ES_tradnl" sz="1400" i="1" dirty="0" err="1"/>
              <a:t>transporter</a:t>
            </a:r>
            <a:r>
              <a:rPr lang="es-ES_tradnl" sz="1400" i="1" dirty="0"/>
              <a:t> </a:t>
            </a:r>
            <a:r>
              <a:rPr lang="es-ES_tradnl" sz="1400" i="1" dirty="0" smtClean="0"/>
              <a:t>1</a:t>
            </a:r>
            <a:endParaRPr lang="es-ES_tradnl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5" grpId="0" animBg="1"/>
      <p:bldP spid="165896" grpId="0" animBg="1"/>
      <p:bldP spid="165913" grpId="0" animBg="1"/>
      <p:bldP spid="165919" grpId="0" animBg="1"/>
      <p:bldP spid="165920" grpId="0" animBg="1"/>
      <p:bldP spid="165925" grpId="0" animBg="1"/>
      <p:bldP spid="1659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27894" y="382012"/>
            <a:ext cx="7431087" cy="6093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/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smtClean="0">
                <a:effectLst/>
                <a:cs typeface="Times New Roman" pitchFamily="18" charset="0"/>
              </a:rPr>
              <a:t>24</a:t>
            </a:r>
            <a:r>
              <a:rPr lang="en-GB" sz="1400" b="0" baseline="30000" dirty="0" smtClean="0">
                <a:effectLst/>
                <a:cs typeface="Times New Roman" pitchFamily="18" charset="0"/>
              </a:rPr>
              <a:t>th</a:t>
            </a:r>
            <a:r>
              <a:rPr lang="en-GB" sz="1400" b="0" dirty="0" smtClean="0">
                <a:effectLst/>
                <a:cs typeface="Times New Roman" pitchFamily="18" charset="0"/>
              </a:rPr>
              <a:t>.  </a:t>
            </a:r>
            <a:r>
              <a:rPr lang="en-GB" sz="1400" b="0" dirty="0">
                <a:effectLst/>
                <a:cs typeface="Times New Roman" pitchFamily="18" charset="0"/>
              </a:rPr>
              <a:t>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 smtClean="0">
                <a:effectLst/>
                <a:cs typeface="Times New Roman" pitchFamily="18" charset="0"/>
              </a:rPr>
              <a:t>2012</a:t>
            </a:r>
            <a:r>
              <a:rPr lang="en-GB" sz="1400" b="0" dirty="0" smtClean="0">
                <a:effectLst/>
                <a:cs typeface="Times New Roman" pitchFamily="18" charset="0"/>
              </a:rPr>
              <a:t>.</a:t>
            </a:r>
            <a:endParaRPr lang="en-GB" sz="14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</a:t>
            </a:r>
            <a:r>
              <a:rPr lang="en-US" sz="1200" b="0" dirty="0" smtClean="0">
                <a:effectLst/>
                <a:cs typeface="Times New Roman" pitchFamily="18" charset="0"/>
              </a:rPr>
              <a:t>2</a:t>
            </a:r>
            <a:r>
              <a:rPr lang="en-US" sz="1200" b="0" baseline="30000" dirty="0" smtClean="0">
                <a:effectLst/>
                <a:cs typeface="Times New Roman" pitchFamily="18" charset="0"/>
              </a:rPr>
              <a:t>nd</a:t>
            </a:r>
            <a:r>
              <a:rPr lang="en-US" sz="1200" b="0" dirty="0" smtClean="0">
                <a:effectLst/>
                <a:cs typeface="Times New Roman" pitchFamily="18" charset="0"/>
              </a:rPr>
              <a:t> ed. Lange </a:t>
            </a:r>
            <a:r>
              <a:rPr lang="en-US" sz="1200" b="0" dirty="0">
                <a:effectLst/>
                <a:cs typeface="Times New Roman" pitchFamily="18" charset="0"/>
              </a:rPr>
              <a:t>Physiology Series. McGraw-Hill, </a:t>
            </a:r>
            <a:r>
              <a:rPr lang="en-US" sz="1200" dirty="0" smtClean="0">
                <a:effectLst/>
                <a:cs typeface="Times New Roman" pitchFamily="18" charset="0"/>
              </a:rPr>
              <a:t>2014</a:t>
            </a:r>
            <a:r>
              <a:rPr lang="en-US" sz="1200" b="0" dirty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</a:t>
            </a:r>
            <a:r>
              <a:rPr lang="es-ES_tradnl" sz="1200" b="0" dirty="0" smtClean="0">
                <a:effectLst/>
                <a:hlinkClick r:id="rId3"/>
              </a:rPr>
              <a:t>www.sciencemag.org/cgi/content/summary/sci;307/5717/1895</a:t>
            </a:r>
            <a:endParaRPr lang="es-ES_tradnl" sz="1200" b="0" dirty="0" smtClean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>
              <a:effectLst/>
            </a:endParaRPr>
          </a:p>
          <a:p>
            <a:pPr marL="171450" indent="-171450" algn="l" eaLnBrk="0" hangingPunct="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_tradnl" sz="1200" dirty="0" smtClean="0"/>
              <a:t>Artículos revistas </a:t>
            </a:r>
            <a:r>
              <a:rPr lang="es-ES_tradnl" sz="1200" dirty="0" err="1" smtClean="0"/>
              <a:t>Science</a:t>
            </a:r>
            <a:r>
              <a:rPr lang="es-ES_tradnl" sz="1200" dirty="0" smtClean="0"/>
              <a:t>, </a:t>
            </a:r>
            <a:r>
              <a:rPr lang="es-ES_tradnl" sz="1200" dirty="0" err="1" smtClean="0"/>
              <a:t>Nature</a:t>
            </a:r>
            <a:r>
              <a:rPr lang="es-ES_tradnl" sz="1200" dirty="0" smtClean="0"/>
              <a:t>, N </a:t>
            </a:r>
            <a:r>
              <a:rPr lang="es-ES_tradnl" sz="1200" dirty="0" err="1" smtClean="0"/>
              <a:t>Engl</a:t>
            </a:r>
            <a:r>
              <a:rPr lang="es-ES_tradnl" sz="1200" dirty="0" smtClean="0"/>
              <a:t> J </a:t>
            </a:r>
            <a:r>
              <a:rPr lang="es-ES_tradnl" sz="1200" dirty="0" err="1" smtClean="0"/>
              <a:t>Med</a:t>
            </a:r>
            <a:r>
              <a:rPr lang="es-ES_tradnl" sz="1200" dirty="0" smtClean="0"/>
              <a:t> BMJ, </a:t>
            </a:r>
            <a:r>
              <a:rPr lang="es-ES_tradnl" sz="1200" dirty="0" err="1" smtClean="0"/>
              <a:t>Medscape</a:t>
            </a:r>
            <a:r>
              <a:rPr lang="es-ES_tradnl" sz="1200" dirty="0" smtClean="0"/>
              <a:t>  hasta 2017</a:t>
            </a:r>
            <a:r>
              <a:rPr lang="es-ES_tradnl" sz="1200" dirty="0"/>
              <a:t>.</a:t>
            </a:r>
            <a:endParaRPr lang="es-ES_tradnl" sz="12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7" name="Picture 5" descr="digestion lact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1" b="28549"/>
          <a:stretch>
            <a:fillRect/>
          </a:stretch>
        </p:blipFill>
        <p:spPr bwMode="auto">
          <a:xfrm>
            <a:off x="1468438" y="2055813"/>
            <a:ext cx="6272212" cy="288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20" name="Oval 8"/>
          <p:cNvSpPr>
            <a:spLocks noChangeArrowheads="1"/>
          </p:cNvSpPr>
          <p:nvPr/>
        </p:nvSpPr>
        <p:spPr bwMode="auto">
          <a:xfrm>
            <a:off x="5292725" y="4940300"/>
            <a:ext cx="215900" cy="215900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6921" name="Oval 9"/>
          <p:cNvSpPr>
            <a:spLocks noChangeArrowheads="1"/>
          </p:cNvSpPr>
          <p:nvPr/>
        </p:nvSpPr>
        <p:spPr bwMode="auto">
          <a:xfrm>
            <a:off x="5292725" y="5229225"/>
            <a:ext cx="287338" cy="215900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6922" name="Oval 10"/>
          <p:cNvSpPr>
            <a:spLocks noChangeArrowheads="1"/>
          </p:cNvSpPr>
          <p:nvPr/>
        </p:nvSpPr>
        <p:spPr bwMode="auto">
          <a:xfrm>
            <a:off x="5435600" y="3282950"/>
            <a:ext cx="360363" cy="288925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3" name="Oval 11"/>
          <p:cNvSpPr>
            <a:spLocks noChangeArrowheads="1"/>
          </p:cNvSpPr>
          <p:nvPr/>
        </p:nvSpPr>
        <p:spPr bwMode="auto">
          <a:xfrm>
            <a:off x="5508625" y="2995613"/>
            <a:ext cx="215900" cy="215900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5810796" y="2849563"/>
            <a:ext cx="633412" cy="366712"/>
          </a:xfrm>
          <a:prstGeom prst="rect">
            <a:avLst/>
          </a:prstGeom>
          <a:solidFill>
            <a:srgbClr val="FF7DA8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GLU</a:t>
            </a:r>
          </a:p>
        </p:txBody>
      </p:sp>
      <p:sp>
        <p:nvSpPr>
          <p:cNvPr id="166926" name="Text Box 14"/>
          <p:cNvSpPr txBox="1">
            <a:spLocks noChangeArrowheads="1"/>
          </p:cNvSpPr>
          <p:nvPr/>
        </p:nvSpPr>
        <p:spPr bwMode="auto">
          <a:xfrm>
            <a:off x="3855242" y="3313390"/>
            <a:ext cx="1465465" cy="338554"/>
          </a:xfrm>
          <a:prstGeom prst="rect">
            <a:avLst/>
          </a:prstGeom>
          <a:solidFill>
            <a:srgbClr val="FF7D2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 smtClean="0"/>
              <a:t>GALACTOSA</a:t>
            </a:r>
            <a:endParaRPr lang="es-ES_tradnl" sz="1600" dirty="0"/>
          </a:p>
        </p:txBody>
      </p:sp>
      <p:sp>
        <p:nvSpPr>
          <p:cNvPr id="166934" name="Oval 22"/>
          <p:cNvSpPr>
            <a:spLocks noChangeArrowheads="1"/>
          </p:cNvSpPr>
          <p:nvPr/>
        </p:nvSpPr>
        <p:spPr bwMode="auto">
          <a:xfrm>
            <a:off x="4859338" y="2347913"/>
            <a:ext cx="215900" cy="215900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5" name="Oval 23"/>
          <p:cNvSpPr>
            <a:spLocks noChangeArrowheads="1"/>
          </p:cNvSpPr>
          <p:nvPr/>
        </p:nvSpPr>
        <p:spPr bwMode="auto">
          <a:xfrm>
            <a:off x="5219700" y="2276475"/>
            <a:ext cx="360363" cy="287338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7" name="Oval 25"/>
          <p:cNvSpPr>
            <a:spLocks noChangeArrowheads="1"/>
          </p:cNvSpPr>
          <p:nvPr/>
        </p:nvSpPr>
        <p:spPr bwMode="auto">
          <a:xfrm>
            <a:off x="5867400" y="3354735"/>
            <a:ext cx="504825" cy="43304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684213" y="908050"/>
            <a:ext cx="122396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6939" name="Text Box 27"/>
          <p:cNvSpPr txBox="1">
            <a:spLocks noChangeArrowheads="1"/>
          </p:cNvSpPr>
          <p:nvPr/>
        </p:nvSpPr>
        <p:spPr bwMode="auto">
          <a:xfrm>
            <a:off x="1474788" y="3716338"/>
            <a:ext cx="1155700" cy="457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 algn="ctr"/>
            <a:r>
              <a:rPr lang="es-ES_tradnl" sz="120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166940" name="Rectangle 28"/>
          <p:cNvSpPr>
            <a:spLocks noChangeArrowheads="1"/>
          </p:cNvSpPr>
          <p:nvPr/>
        </p:nvSpPr>
        <p:spPr bwMode="auto">
          <a:xfrm>
            <a:off x="5651500" y="2203450"/>
            <a:ext cx="1296988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41" name="Text Box 29"/>
          <p:cNvSpPr txBox="1">
            <a:spLocks noChangeArrowheads="1"/>
          </p:cNvSpPr>
          <p:nvPr/>
        </p:nvSpPr>
        <p:spPr bwMode="auto">
          <a:xfrm>
            <a:off x="5618649" y="2062163"/>
            <a:ext cx="1172116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 smtClean="0"/>
              <a:t>Lactosa</a:t>
            </a:r>
          </a:p>
          <a:p>
            <a:r>
              <a:rPr lang="es-ES" sz="1400" b="0" dirty="0" smtClean="0"/>
              <a:t>(disacárido)</a:t>
            </a:r>
            <a:endParaRPr lang="es-ES" sz="1400" b="0" dirty="0"/>
          </a:p>
        </p:txBody>
      </p:sp>
      <p:sp>
        <p:nvSpPr>
          <p:cNvPr id="166943" name="Rectangle 31"/>
          <p:cNvSpPr>
            <a:spLocks noChangeArrowheads="1"/>
          </p:cNvSpPr>
          <p:nvPr/>
        </p:nvSpPr>
        <p:spPr bwMode="auto">
          <a:xfrm>
            <a:off x="6083300" y="4003675"/>
            <a:ext cx="10810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42" name="Rectangle 30"/>
          <p:cNvSpPr>
            <a:spLocks noChangeArrowheads="1"/>
          </p:cNvSpPr>
          <p:nvPr/>
        </p:nvSpPr>
        <p:spPr bwMode="auto">
          <a:xfrm>
            <a:off x="6083300" y="4003675"/>
            <a:ext cx="1004888" cy="396875"/>
          </a:xfrm>
          <a:prstGeom prst="rect">
            <a:avLst/>
          </a:prstGeom>
          <a:solidFill>
            <a:srgbClr val="FFC9E4"/>
          </a:solidFill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</a:rPr>
              <a:t>SGLT1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166944" name="Rectangle 32"/>
          <p:cNvSpPr>
            <a:spLocks noChangeArrowheads="1"/>
          </p:cNvSpPr>
          <p:nvPr/>
        </p:nvSpPr>
        <p:spPr bwMode="auto">
          <a:xfrm>
            <a:off x="1908175" y="2924175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763713" y="2563813"/>
            <a:ext cx="1004887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Enzima </a:t>
            </a:r>
          </a:p>
          <a:p>
            <a:pPr algn="ctr"/>
            <a:r>
              <a:rPr lang="es-ES_tradnl" sz="1800" b="0"/>
              <a:t>apical</a:t>
            </a:r>
          </a:p>
        </p:txBody>
      </p:sp>
      <p:sp>
        <p:nvSpPr>
          <p:cNvPr id="24" name="6 CuadroTexto"/>
          <p:cNvSpPr txBox="1"/>
          <p:nvPr/>
        </p:nvSpPr>
        <p:spPr>
          <a:xfrm>
            <a:off x="2213175" y="5795700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369291" y="859361"/>
            <a:ext cx="230663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 dirty="0" err="1" smtClean="0"/>
              <a:t>Abs</a:t>
            </a:r>
            <a:r>
              <a:rPr lang="es-ES_tradnl" sz="1600" dirty="0" smtClean="0"/>
              <a:t>. Monosacáridos</a:t>
            </a:r>
            <a:endParaRPr lang="es-ES_tradnl" sz="1600" dirty="0"/>
          </a:p>
          <a:p>
            <a:pPr algn="ctr"/>
            <a:r>
              <a:rPr lang="es-ES_tradnl" sz="1600" dirty="0"/>
              <a:t>MEMB. APICAL</a:t>
            </a: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6107490" y="404664"/>
            <a:ext cx="2568438" cy="338554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III. </a:t>
            </a:r>
            <a:r>
              <a:rPr lang="es-ES" sz="1600" dirty="0" smtClean="0"/>
              <a:t>ABSORCIÓN</a:t>
            </a:r>
            <a:r>
              <a:rPr lang="es-ES" sz="1600" dirty="0"/>
              <a:t> </a:t>
            </a:r>
            <a:r>
              <a:rPr lang="es-ES" sz="1600" dirty="0" smtClean="0"/>
              <a:t>CH</a:t>
            </a:r>
            <a:endParaRPr lang="es-ES" sz="1600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6075981" y="4555579"/>
            <a:ext cx="2014537" cy="769441"/>
          </a:xfrm>
          <a:prstGeom prst="rect">
            <a:avLst/>
          </a:prstGeom>
          <a:solidFill>
            <a:srgbClr val="FFD9E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1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SGLT1</a:t>
            </a:r>
            <a:r>
              <a:rPr lang="es-ES_tradnl" sz="1600" dirty="0"/>
              <a:t>: </a:t>
            </a:r>
            <a:r>
              <a:rPr lang="es-ES_tradnl" sz="1400" i="1" dirty="0" err="1"/>
              <a:t>Sodium</a:t>
            </a:r>
            <a:r>
              <a:rPr lang="es-ES_tradnl" sz="1400" i="1" dirty="0"/>
              <a:t> </a:t>
            </a:r>
            <a:r>
              <a:rPr lang="es-ES_tradnl" sz="1400" i="1" dirty="0" err="1"/>
              <a:t>dependent</a:t>
            </a:r>
            <a:r>
              <a:rPr lang="es-ES_tradnl" sz="1400" i="1" dirty="0"/>
              <a:t> </a:t>
            </a:r>
            <a:r>
              <a:rPr lang="es-ES_tradnl" sz="1400" i="1" dirty="0" err="1" smtClean="0"/>
              <a:t>glucose</a:t>
            </a:r>
            <a:r>
              <a:rPr lang="es-ES_tradnl" sz="1400" i="1" dirty="0" smtClean="0"/>
              <a:t> </a:t>
            </a:r>
            <a:r>
              <a:rPr lang="es-ES_tradnl" sz="1400" i="1" dirty="0" err="1"/>
              <a:t>transporter</a:t>
            </a:r>
            <a:r>
              <a:rPr lang="es-ES_tradnl" sz="1400" i="1" dirty="0"/>
              <a:t> </a:t>
            </a:r>
            <a:r>
              <a:rPr lang="es-ES_tradnl" sz="1400" i="1" dirty="0" smtClean="0"/>
              <a:t>1</a:t>
            </a:r>
            <a:endParaRPr lang="es-ES_tradnl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0" grpId="0" animBg="1"/>
      <p:bldP spid="166921" grpId="0" animBg="1"/>
      <p:bldP spid="166925" grpId="0" animBg="1"/>
      <p:bldP spid="166926" grpId="0" animBg="1"/>
      <p:bldP spid="166937" grpId="0" animBg="1"/>
      <p:bldP spid="1669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abs monosacarid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6" r="1"/>
          <a:stretch/>
        </p:blipFill>
        <p:spPr bwMode="auto">
          <a:xfrm>
            <a:off x="1944914" y="231030"/>
            <a:ext cx="6430910" cy="651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7235999" y="2550368"/>
            <a:ext cx="792163" cy="4318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7309024" y="3845768"/>
            <a:ext cx="863600" cy="504825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7380462" y="5142755"/>
            <a:ext cx="720725" cy="431800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7247113" y="5669805"/>
            <a:ext cx="112871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_tradnl" sz="1600" dirty="0"/>
              <a:t>Difusión </a:t>
            </a:r>
          </a:p>
          <a:p>
            <a:r>
              <a:rPr lang="es-ES_tradnl" sz="1600" dirty="0"/>
              <a:t>facilitada </a:t>
            </a:r>
          </a:p>
        </p:txBody>
      </p:sp>
      <p:sp>
        <p:nvSpPr>
          <p:cNvPr id="138252" name="Oval 12"/>
          <p:cNvSpPr>
            <a:spLocks noChangeArrowheads="1"/>
          </p:cNvSpPr>
          <p:nvPr/>
        </p:nvSpPr>
        <p:spPr bwMode="auto">
          <a:xfrm>
            <a:off x="3059287" y="3271093"/>
            <a:ext cx="792162" cy="4318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3" name="Oval 13"/>
          <p:cNvSpPr>
            <a:spLocks noChangeArrowheads="1"/>
          </p:cNvSpPr>
          <p:nvPr/>
        </p:nvSpPr>
        <p:spPr bwMode="auto">
          <a:xfrm>
            <a:off x="3132312" y="4566493"/>
            <a:ext cx="1079500" cy="431800"/>
          </a:xfrm>
          <a:prstGeom prst="ellipse">
            <a:avLst/>
          </a:prstGeom>
          <a:noFill/>
          <a:ln w="28575">
            <a:solidFill>
              <a:srgbClr val="FF7C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4" name="Oval 14"/>
          <p:cNvSpPr>
            <a:spLocks noChangeArrowheads="1"/>
          </p:cNvSpPr>
          <p:nvPr/>
        </p:nvSpPr>
        <p:spPr bwMode="auto">
          <a:xfrm>
            <a:off x="3203749" y="5142755"/>
            <a:ext cx="936625" cy="431800"/>
          </a:xfrm>
          <a:prstGeom prst="ellipse">
            <a:avLst/>
          </a:prstGeom>
          <a:noFill/>
          <a:ln w="28575">
            <a:solidFill>
              <a:srgbClr val="FF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5" name="Oval 15"/>
          <p:cNvSpPr>
            <a:spLocks noChangeArrowheads="1"/>
          </p:cNvSpPr>
          <p:nvPr/>
        </p:nvSpPr>
        <p:spPr bwMode="auto">
          <a:xfrm>
            <a:off x="6083474" y="2621805"/>
            <a:ext cx="1296988" cy="3744913"/>
          </a:xfrm>
          <a:prstGeom prst="ellipse">
            <a:avLst/>
          </a:prstGeom>
          <a:noFill/>
          <a:ln w="28575">
            <a:solidFill>
              <a:srgbClr val="00C0B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57" name="Text Box 17"/>
          <p:cNvSpPr txBox="1">
            <a:spLocks noChangeArrowheads="1"/>
          </p:cNvSpPr>
          <p:nvPr/>
        </p:nvSpPr>
        <p:spPr bwMode="auto">
          <a:xfrm>
            <a:off x="1692449" y="2118568"/>
            <a:ext cx="176688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/>
              <a:t>Memb. APICAL</a:t>
            </a:r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179512" y="908050"/>
            <a:ext cx="20161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b="0" dirty="0" err="1" smtClean="0"/>
              <a:t>Abs</a:t>
            </a:r>
            <a:r>
              <a:rPr lang="es-ES_tradnl" b="0" dirty="0" smtClean="0"/>
              <a:t>. </a:t>
            </a:r>
            <a:endParaRPr lang="es-ES_tradnl" b="0" dirty="0"/>
          </a:p>
          <a:p>
            <a:pPr algn="ctr"/>
            <a:r>
              <a:rPr lang="es-ES_tradnl" b="0" dirty="0"/>
              <a:t>Monosacáridos</a:t>
            </a:r>
          </a:p>
        </p:txBody>
      </p:sp>
      <p:sp>
        <p:nvSpPr>
          <p:cNvPr id="138261" name="Text Box 21"/>
          <p:cNvSpPr txBox="1">
            <a:spLocks noChangeArrowheads="1"/>
          </p:cNvSpPr>
          <p:nvPr/>
        </p:nvSpPr>
        <p:spPr bwMode="auto">
          <a:xfrm>
            <a:off x="5940599" y="2040780"/>
            <a:ext cx="16573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1600"/>
              <a:t>Memb. BASAL</a:t>
            </a:r>
          </a:p>
        </p:txBody>
      </p:sp>
      <p:sp>
        <p:nvSpPr>
          <p:cNvPr id="138263" name="Rectangle 23"/>
          <p:cNvSpPr>
            <a:spLocks noChangeArrowheads="1"/>
          </p:cNvSpPr>
          <p:nvPr/>
        </p:nvSpPr>
        <p:spPr bwMode="auto">
          <a:xfrm>
            <a:off x="3132312" y="462805"/>
            <a:ext cx="16557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7093124" y="318343"/>
            <a:ext cx="11509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668513" y="3640980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/>
              <a:t>LUZ</a:t>
            </a:r>
          </a:p>
        </p:txBody>
      </p:sp>
      <p:sp>
        <p:nvSpPr>
          <p:cNvPr id="138267" name="Text Box 27"/>
          <p:cNvSpPr txBox="1">
            <a:spLocks noChangeArrowheads="1"/>
          </p:cNvSpPr>
          <p:nvPr/>
        </p:nvSpPr>
        <p:spPr bwMode="auto">
          <a:xfrm>
            <a:off x="6842401" y="380454"/>
            <a:ext cx="2032929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/>
              <a:t>INTERSTICIO</a:t>
            </a:r>
          </a:p>
        </p:txBody>
      </p: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3790294" y="546852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/>
              <a:t>Enterocito</a:t>
            </a:r>
          </a:p>
        </p:txBody>
      </p:sp>
      <p:sp>
        <p:nvSpPr>
          <p:cNvPr id="138269" name="Oval 29"/>
          <p:cNvSpPr>
            <a:spLocks noChangeArrowheads="1"/>
          </p:cNvSpPr>
          <p:nvPr/>
        </p:nvSpPr>
        <p:spPr bwMode="auto">
          <a:xfrm>
            <a:off x="1836912" y="2694830"/>
            <a:ext cx="1655762" cy="2376488"/>
          </a:xfrm>
          <a:prstGeom prst="ellipse">
            <a:avLst/>
          </a:prstGeom>
          <a:noFill/>
          <a:ln w="28575">
            <a:solidFill>
              <a:srgbClr val="F82C58"/>
            </a:solidFill>
            <a:prstDash val="sysDot"/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70" name="Oval 30"/>
          <p:cNvSpPr>
            <a:spLocks noChangeArrowheads="1"/>
          </p:cNvSpPr>
          <p:nvPr/>
        </p:nvSpPr>
        <p:spPr bwMode="auto">
          <a:xfrm>
            <a:off x="1835324" y="5142755"/>
            <a:ext cx="1512888" cy="936625"/>
          </a:xfrm>
          <a:prstGeom prst="ellipse">
            <a:avLst/>
          </a:prstGeom>
          <a:noFill/>
          <a:ln w="28575">
            <a:solidFill>
              <a:srgbClr val="D25500"/>
            </a:solidFill>
            <a:prstDash val="sysDot"/>
            <a:round/>
            <a:headEnd/>
            <a:tailEnd/>
          </a:ln>
          <a:effectLst>
            <a:outerShdw dist="28398" dir="69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8271" name="Text Box 31"/>
          <p:cNvSpPr txBox="1">
            <a:spLocks noChangeArrowheads="1"/>
          </p:cNvSpPr>
          <p:nvPr/>
        </p:nvSpPr>
        <p:spPr bwMode="auto">
          <a:xfrm>
            <a:off x="3579987" y="3774330"/>
            <a:ext cx="120808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T. activo</a:t>
            </a:r>
          </a:p>
          <a:p>
            <a:r>
              <a:rPr lang="es-ES" sz="1600"/>
              <a:t>secundario</a:t>
            </a:r>
          </a:p>
        </p:txBody>
      </p:sp>
      <p:sp>
        <p:nvSpPr>
          <p:cNvPr id="138272" name="Text Box 32"/>
          <p:cNvSpPr txBox="1">
            <a:spLocks noChangeArrowheads="1"/>
          </p:cNvSpPr>
          <p:nvPr/>
        </p:nvSpPr>
        <p:spPr bwMode="auto">
          <a:xfrm>
            <a:off x="4157806" y="5335276"/>
            <a:ext cx="116363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_tradnl" sz="1600" dirty="0"/>
              <a:t>Difusión </a:t>
            </a:r>
          </a:p>
          <a:p>
            <a:r>
              <a:rPr lang="es-ES_tradnl" sz="1600" dirty="0"/>
              <a:t>facilitada </a:t>
            </a:r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309046" y="380454"/>
            <a:ext cx="138340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70472" y="651075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 animBg="1"/>
      <p:bldP spid="138247" grpId="0" animBg="1"/>
      <p:bldP spid="138248" grpId="0" animBg="1"/>
      <p:bldP spid="138249" grpId="0" animBg="1"/>
      <p:bldP spid="138252" grpId="0" animBg="1"/>
      <p:bldP spid="138253" grpId="0" animBg="1"/>
      <p:bldP spid="138254" grpId="0" animBg="1"/>
      <p:bldP spid="138255" grpId="0" animBg="1"/>
      <p:bldP spid="138257" grpId="0" animBg="1"/>
      <p:bldP spid="138261" grpId="0" animBg="1"/>
      <p:bldP spid="138269" grpId="0" animBg="1"/>
      <p:bldP spid="138270" grpId="0" animBg="1"/>
      <p:bldP spid="138271" grpId="0" animBg="1"/>
      <p:bldP spid="13827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412875"/>
            <a:ext cx="6327775" cy="4737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773320" y="451175"/>
            <a:ext cx="2842445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8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Glucosa, Galactosa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es-E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Fructosa, Pentosas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235825" y="1704975"/>
            <a:ext cx="1201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7235825" y="2138363"/>
            <a:ext cx="1144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basal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289800" y="4297363"/>
            <a:ext cx="1201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289800" y="4730750"/>
            <a:ext cx="1144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basal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7218363" y="2816225"/>
            <a:ext cx="1201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7218363" y="3249613"/>
            <a:ext cx="1144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basal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5508625" y="2997200"/>
            <a:ext cx="2873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787900" y="2917825"/>
            <a:ext cx="2079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Igual que glucosa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4" descr="abs carbohidr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150"/>
            <a:ext cx="6281737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1043360" y="908050"/>
            <a:ext cx="1728787" cy="7921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0" name="Rectangle 8"/>
          <p:cNvSpPr>
            <a:spLocks noChangeArrowheads="1"/>
          </p:cNvSpPr>
          <p:nvPr/>
        </p:nvSpPr>
        <p:spPr bwMode="auto">
          <a:xfrm>
            <a:off x="2843585" y="908050"/>
            <a:ext cx="1655762" cy="7937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1" name="Rectangle 9"/>
          <p:cNvSpPr>
            <a:spLocks noChangeArrowheads="1"/>
          </p:cNvSpPr>
          <p:nvPr/>
        </p:nvSpPr>
        <p:spPr bwMode="auto">
          <a:xfrm>
            <a:off x="4715247" y="1125538"/>
            <a:ext cx="1439863" cy="7905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2" name="Oval 10"/>
          <p:cNvSpPr>
            <a:spLocks noChangeArrowheads="1"/>
          </p:cNvSpPr>
          <p:nvPr/>
        </p:nvSpPr>
        <p:spPr bwMode="auto">
          <a:xfrm>
            <a:off x="1187822" y="1844675"/>
            <a:ext cx="1150938" cy="6477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3" name="Oval 11"/>
          <p:cNvSpPr>
            <a:spLocks noChangeArrowheads="1"/>
          </p:cNvSpPr>
          <p:nvPr/>
        </p:nvSpPr>
        <p:spPr bwMode="auto">
          <a:xfrm>
            <a:off x="1330697" y="3789363"/>
            <a:ext cx="1081088" cy="7921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4" name="Oval 12"/>
          <p:cNvSpPr>
            <a:spLocks noChangeArrowheads="1"/>
          </p:cNvSpPr>
          <p:nvPr/>
        </p:nvSpPr>
        <p:spPr bwMode="auto">
          <a:xfrm>
            <a:off x="3275385" y="1773238"/>
            <a:ext cx="1008062" cy="719137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5" name="Oval 13"/>
          <p:cNvSpPr>
            <a:spLocks noChangeArrowheads="1"/>
          </p:cNvSpPr>
          <p:nvPr/>
        </p:nvSpPr>
        <p:spPr bwMode="auto">
          <a:xfrm>
            <a:off x="3059485" y="3933825"/>
            <a:ext cx="1008062" cy="6477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6" name="Oval 14"/>
          <p:cNvSpPr>
            <a:spLocks noChangeArrowheads="1"/>
          </p:cNvSpPr>
          <p:nvPr/>
        </p:nvSpPr>
        <p:spPr bwMode="auto">
          <a:xfrm>
            <a:off x="5507410" y="4652963"/>
            <a:ext cx="792162" cy="720725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7" name="Oval 15"/>
          <p:cNvSpPr>
            <a:spLocks noChangeArrowheads="1"/>
          </p:cNvSpPr>
          <p:nvPr/>
        </p:nvSpPr>
        <p:spPr bwMode="auto">
          <a:xfrm>
            <a:off x="2051422" y="5229225"/>
            <a:ext cx="2232025" cy="576263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88" name="Text Box 16"/>
          <p:cNvSpPr txBox="1">
            <a:spLocks noChangeArrowheads="1"/>
          </p:cNvSpPr>
          <p:nvPr/>
        </p:nvSpPr>
        <p:spPr bwMode="auto">
          <a:xfrm>
            <a:off x="6731372" y="5445125"/>
            <a:ext cx="1533525" cy="608013"/>
          </a:xfrm>
          <a:prstGeom prst="rect">
            <a:avLst/>
          </a:prstGeom>
          <a:solidFill>
            <a:srgbClr val="FBB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FF0000"/>
                </a:solidFill>
              </a:rPr>
              <a:t>Hígado</a:t>
            </a:r>
          </a:p>
        </p:txBody>
      </p:sp>
      <p:sp>
        <p:nvSpPr>
          <p:cNvPr id="156690" name="AutoShape 18"/>
          <p:cNvSpPr>
            <a:spLocks noChangeArrowheads="1"/>
          </p:cNvSpPr>
          <p:nvPr/>
        </p:nvSpPr>
        <p:spPr bwMode="auto">
          <a:xfrm>
            <a:off x="6226547" y="5734050"/>
            <a:ext cx="504825" cy="71438"/>
          </a:xfrm>
          <a:prstGeom prst="rightArrow">
            <a:avLst>
              <a:gd name="adj1" fmla="val 50000"/>
              <a:gd name="adj2" fmla="val 176665"/>
            </a:avLst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6812334" y="908050"/>
            <a:ext cx="13716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6694" name="Rectangle 22"/>
          <p:cNvSpPr>
            <a:spLocks noChangeArrowheads="1"/>
          </p:cNvSpPr>
          <p:nvPr/>
        </p:nvSpPr>
        <p:spPr bwMode="auto">
          <a:xfrm>
            <a:off x="4499347" y="551656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95" name="Text Box 23"/>
          <p:cNvSpPr txBox="1">
            <a:spLocks noChangeArrowheads="1"/>
          </p:cNvSpPr>
          <p:nvPr/>
        </p:nvSpPr>
        <p:spPr bwMode="auto">
          <a:xfrm>
            <a:off x="4456485" y="5229225"/>
            <a:ext cx="973343" cy="830997"/>
          </a:xfrm>
          <a:prstGeom prst="rect">
            <a:avLst/>
          </a:prstGeom>
          <a:solidFill>
            <a:srgbClr val="F197B7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</a:t>
            </a:r>
          </a:p>
          <a:p>
            <a:r>
              <a:rPr lang="es-ES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Porta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209469" y="426622"/>
            <a:ext cx="2376561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1600" dirty="0"/>
              <a:t>III. ABSORCIÓN </a:t>
            </a:r>
            <a:r>
              <a:rPr lang="es-ES" sz="1600" dirty="0" smtClean="0"/>
              <a:t>CH</a:t>
            </a:r>
            <a:endParaRPr lang="es-ES" sz="1600" dirty="0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6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9" grpId="0" animBg="1"/>
      <p:bldP spid="156680" grpId="0" animBg="1"/>
      <p:bldP spid="156681" grpId="0" animBg="1"/>
      <p:bldP spid="156682" grpId="0" animBg="1"/>
      <p:bldP spid="156683" grpId="0" animBg="1"/>
      <p:bldP spid="156684" grpId="0" animBg="1"/>
      <p:bldP spid="156685" grpId="0" animBg="1"/>
      <p:bldP spid="156686" grpId="0" animBg="1"/>
      <p:bldP spid="156687" grpId="0" animBg="1"/>
      <p:bldP spid="156688" grpId="0" animBg="1"/>
      <p:bldP spid="15669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07416" y="507319"/>
            <a:ext cx="1718740" cy="83099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 dirty="0" smtClean="0"/>
              <a:t>3. Diarrea </a:t>
            </a:r>
          </a:p>
          <a:p>
            <a:pPr algn="ctr"/>
            <a:r>
              <a:rPr lang="es-ES" sz="2400" b="0" dirty="0" smtClean="0"/>
              <a:t>secretora</a:t>
            </a:r>
            <a:endParaRPr lang="es-ES" sz="2400" b="0" dirty="0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4373563" y="6237288"/>
            <a:ext cx="18002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187450" y="90805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1835150" y="1700213"/>
            <a:ext cx="450850" cy="395287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6084888" y="5373688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411" name="Picture 27" descr="diarrea secreto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2522" r="53999" b="52885"/>
          <a:stretch>
            <a:fillRect/>
          </a:stretch>
        </p:blipFill>
        <p:spPr bwMode="auto">
          <a:xfrm>
            <a:off x="2366963" y="1052513"/>
            <a:ext cx="3867150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13" name="Oval 29"/>
          <p:cNvSpPr>
            <a:spLocks noChangeArrowheads="1"/>
          </p:cNvSpPr>
          <p:nvPr/>
        </p:nvSpPr>
        <p:spPr bwMode="auto">
          <a:xfrm>
            <a:off x="3563938" y="1484313"/>
            <a:ext cx="863600" cy="649287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4" name="Oval 30"/>
          <p:cNvSpPr>
            <a:spLocks noChangeArrowheads="1"/>
          </p:cNvSpPr>
          <p:nvPr/>
        </p:nvSpPr>
        <p:spPr bwMode="auto">
          <a:xfrm>
            <a:off x="4427538" y="908050"/>
            <a:ext cx="720725" cy="1296988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6893672" y="1476325"/>
            <a:ext cx="1546225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electrolitos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 la luz</a:t>
            </a:r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3097965" y="5487599"/>
            <a:ext cx="1202573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489065" y="473234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420" name="Text Box 36"/>
          <p:cNvSpPr txBox="1">
            <a:spLocks noChangeArrowheads="1"/>
          </p:cNvSpPr>
          <p:nvPr/>
        </p:nvSpPr>
        <p:spPr bwMode="auto">
          <a:xfrm>
            <a:off x="5293676" y="3624957"/>
            <a:ext cx="2632452" cy="1323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0" dirty="0" smtClean="0"/>
              <a:t>En </a:t>
            </a:r>
            <a:r>
              <a:rPr lang="es-ES" b="0" dirty="0"/>
              <a:t>la </a:t>
            </a:r>
            <a:r>
              <a:rPr lang="es-ES" b="0" dirty="0" smtClean="0"/>
              <a:t>luz </a:t>
            </a:r>
            <a:r>
              <a:rPr lang="es-ES" b="0" dirty="0"/>
              <a:t>a</a:t>
            </a:r>
            <a:r>
              <a:rPr lang="es-ES" b="0" dirty="0" smtClean="0"/>
              <a:t>umento </a:t>
            </a:r>
          </a:p>
          <a:p>
            <a:r>
              <a:rPr lang="es-ES" b="0" dirty="0" smtClean="0"/>
              <a:t>del N</a:t>
            </a:r>
            <a:r>
              <a:rPr lang="en-US" b="0" dirty="0" smtClean="0"/>
              <a:t>° de </a:t>
            </a:r>
            <a:r>
              <a:rPr lang="en-US" b="0" dirty="0" err="1"/>
              <a:t>partículas</a:t>
            </a:r>
            <a:r>
              <a:rPr lang="en-US" b="0" dirty="0"/>
              <a:t> </a:t>
            </a:r>
          </a:p>
          <a:p>
            <a:r>
              <a:rPr lang="en-US" b="0" dirty="0" err="1"/>
              <a:t>osmóticamente</a:t>
            </a:r>
            <a:endParaRPr lang="en-US" b="0" dirty="0"/>
          </a:p>
          <a:p>
            <a:r>
              <a:rPr lang="en-US" b="0" dirty="0" err="1"/>
              <a:t>activas</a:t>
            </a:r>
            <a:r>
              <a:rPr lang="en-US" b="0" dirty="0"/>
              <a:t>: </a:t>
            </a:r>
            <a:r>
              <a:rPr lang="en-US" b="0" dirty="0" smtClean="0"/>
              <a:t>IONES</a:t>
            </a:r>
            <a:endParaRPr lang="en-US" b="0" dirty="0"/>
          </a:p>
        </p:txBody>
      </p:sp>
      <p:sp>
        <p:nvSpPr>
          <p:cNvPr id="16421" name="Oval 37"/>
          <p:cNvSpPr>
            <a:spLocks noChangeArrowheads="1"/>
          </p:cNvSpPr>
          <p:nvPr/>
        </p:nvSpPr>
        <p:spPr bwMode="auto">
          <a:xfrm>
            <a:off x="2916238" y="4005263"/>
            <a:ext cx="1150937" cy="647700"/>
          </a:xfrm>
          <a:prstGeom prst="ellipse">
            <a:avLst/>
          </a:prstGeom>
          <a:noFill/>
          <a:ln w="28575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2124075" y="4221163"/>
            <a:ext cx="450850" cy="395287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3132138" y="1484313"/>
            <a:ext cx="450850" cy="395287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3924300" y="908050"/>
            <a:ext cx="450850" cy="395288"/>
          </a:xfrm>
          <a:prstGeom prst="rect">
            <a:avLst/>
          </a:prstGeom>
          <a:solidFill>
            <a:srgbClr val="FFD9D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16425" name="AutoShape 41"/>
          <p:cNvSpPr>
            <a:spLocks noChangeArrowheads="1"/>
          </p:cNvSpPr>
          <p:nvPr/>
        </p:nvSpPr>
        <p:spPr bwMode="auto">
          <a:xfrm>
            <a:off x="6630728" y="5118761"/>
            <a:ext cx="1295400" cy="360363"/>
          </a:xfrm>
          <a:prstGeom prst="rightArrow">
            <a:avLst>
              <a:gd name="adj1" fmla="val 50000"/>
              <a:gd name="adj2" fmla="val 89868"/>
            </a:avLst>
          </a:prstGeom>
          <a:solidFill>
            <a:schemeClr val="accent1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824163" y="693738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LUZ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6" grpId="0" animBg="1"/>
      <p:bldP spid="16413" grpId="0" animBg="1"/>
      <p:bldP spid="16414" grpId="0" animBg="1"/>
      <p:bldP spid="16420" grpId="0" animBg="1"/>
      <p:bldP spid="16421" grpId="0" animBg="1"/>
      <p:bldP spid="16422" grpId="0" animBg="1"/>
      <p:bldP spid="16423" grpId="0" animBg="1"/>
      <p:bldP spid="16424" grpId="0" animBg="1"/>
      <p:bldP spid="1642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 de flecha"/>
          <p:cNvCxnSpPr/>
          <p:nvPr/>
        </p:nvCxnSpPr>
        <p:spPr bwMode="auto">
          <a:xfrm>
            <a:off x="4572000" y="1079188"/>
            <a:ext cx="0" cy="9199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4146" name="Picture 2" descr="img15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3" t="6613" r="17321" b="51026"/>
          <a:stretch/>
        </p:blipFill>
        <p:spPr>
          <a:xfrm>
            <a:off x="1620208" y="404664"/>
            <a:ext cx="2443306" cy="43886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6962641" y="586127"/>
            <a:ext cx="146706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 smtClean="0"/>
              <a:t>3. Diarrea </a:t>
            </a:r>
          </a:p>
          <a:p>
            <a:pPr algn="ctr"/>
            <a:r>
              <a:rPr lang="es-ES" b="0" dirty="0" smtClean="0"/>
              <a:t>secretora</a:t>
            </a:r>
            <a:endParaRPr lang="es-ES" b="0" dirty="0"/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1115977" y="688354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74" name="Text Box 30"/>
          <p:cNvSpPr txBox="1">
            <a:spLocks noChangeArrowheads="1"/>
          </p:cNvSpPr>
          <p:nvPr/>
        </p:nvSpPr>
        <p:spPr bwMode="auto">
          <a:xfrm>
            <a:off x="6156176" y="1614374"/>
            <a:ext cx="2254250" cy="6699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Salida de agua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por ósmosis a la luz</a:t>
            </a:r>
          </a:p>
        </p:txBody>
      </p:sp>
      <p:sp>
        <p:nvSpPr>
          <p:cNvPr id="134175" name="Text Box 31"/>
          <p:cNvSpPr txBox="1">
            <a:spLocks noChangeArrowheads="1"/>
          </p:cNvSpPr>
          <p:nvPr/>
        </p:nvSpPr>
        <p:spPr bwMode="auto">
          <a:xfrm>
            <a:off x="6864201" y="2380654"/>
            <a:ext cx="1546225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volumen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 la luz</a:t>
            </a:r>
          </a:p>
        </p:txBody>
      </p:sp>
      <p:sp>
        <p:nvSpPr>
          <p:cNvPr id="134182" name="Text Box 38"/>
          <p:cNvSpPr txBox="1">
            <a:spLocks noChangeArrowheads="1"/>
          </p:cNvSpPr>
          <p:nvPr/>
        </p:nvSpPr>
        <p:spPr bwMode="auto">
          <a:xfrm>
            <a:off x="251519" y="586127"/>
            <a:ext cx="138395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83" name="Oval 39"/>
          <p:cNvSpPr>
            <a:spLocks noChangeArrowheads="1"/>
          </p:cNvSpPr>
          <p:nvPr/>
        </p:nvSpPr>
        <p:spPr bwMode="auto">
          <a:xfrm>
            <a:off x="2412022" y="832817"/>
            <a:ext cx="720725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84" name="Text Box 40"/>
          <p:cNvSpPr txBox="1">
            <a:spLocks noChangeArrowheads="1"/>
          </p:cNvSpPr>
          <p:nvPr/>
        </p:nvSpPr>
        <p:spPr bwMode="auto">
          <a:xfrm>
            <a:off x="2241591" y="557272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LUZ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80447" y="5334173"/>
            <a:ext cx="1178528" cy="461665"/>
          </a:xfrm>
          <a:prstGeom prst="rect">
            <a:avLst/>
          </a:prstGeom>
          <a:solidFill>
            <a:srgbClr val="E3FF93"/>
          </a:solidFill>
          <a:ln w="28575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Cólicos</a:t>
            </a:r>
            <a:endParaRPr lang="es-VE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612411" y="5729584"/>
            <a:ext cx="2052165" cy="830997"/>
          </a:xfrm>
          <a:prstGeom prst="rect">
            <a:avLst/>
          </a:prstGeom>
          <a:solidFill>
            <a:srgbClr val="C0FF0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rgbClr val="005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  <a:p>
            <a:pPr algn="ctr"/>
            <a:r>
              <a:rPr lang="es-VE" sz="2400" dirty="0" smtClean="0">
                <a:solidFill>
                  <a:srgbClr val="005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  <a:endParaRPr lang="es-VE" sz="2400" dirty="0">
              <a:solidFill>
                <a:srgbClr val="005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2664324" y="5197262"/>
            <a:ext cx="0" cy="53232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Rectángulo"/>
          <p:cNvSpPr/>
          <p:nvPr/>
        </p:nvSpPr>
        <p:spPr bwMode="auto">
          <a:xfrm>
            <a:off x="3924463" y="2852936"/>
            <a:ext cx="1512168" cy="12922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813713" y="3734629"/>
            <a:ext cx="1768433" cy="400110"/>
          </a:xfrm>
          <a:prstGeom prst="rect">
            <a:avLst/>
          </a:prstGeom>
          <a:solidFill>
            <a:srgbClr val="E3FF93"/>
          </a:solidFill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Peristaltismo</a:t>
            </a:r>
            <a:endParaRPr lang="es-VE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>
            <a:off x="4672601" y="3370041"/>
            <a:ext cx="0" cy="3093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28 CuadroTexto"/>
          <p:cNvSpPr txBox="1"/>
          <p:nvPr/>
        </p:nvSpPr>
        <p:spPr>
          <a:xfrm>
            <a:off x="3950350" y="2966455"/>
            <a:ext cx="1428596" cy="400110"/>
          </a:xfrm>
          <a:prstGeom prst="rect">
            <a:avLst/>
          </a:prstGeom>
          <a:solidFill>
            <a:srgbClr val="E3FF93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Distensión</a:t>
            </a:r>
            <a:endParaRPr lang="es-VE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3636162" y="811824"/>
            <a:ext cx="858354" cy="16323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3491880" y="788104"/>
            <a:ext cx="288567" cy="35576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3643728" y="1275820"/>
            <a:ext cx="2135521" cy="338554"/>
          </a:xfrm>
          <a:prstGeom prst="rect">
            <a:avLst/>
          </a:prstGeom>
          <a:solidFill>
            <a:srgbClr val="E3FF93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Gradiente Osmótico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3886556" y="1969528"/>
            <a:ext cx="1370888" cy="400110"/>
          </a:xfrm>
          <a:prstGeom prst="rect">
            <a:avLst/>
          </a:prstGeom>
          <a:solidFill>
            <a:srgbClr val="E3FF93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Sale Agua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3636162" y="679078"/>
            <a:ext cx="2056973" cy="400110"/>
          </a:xfrm>
          <a:prstGeom prst="rect">
            <a:avLst/>
          </a:prstGeom>
          <a:solidFill>
            <a:srgbClr val="E3FF93"/>
          </a:solidFill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s-VE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iones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176595" y="4797152"/>
            <a:ext cx="2747868" cy="461665"/>
          </a:xfrm>
          <a:prstGeom prst="rect">
            <a:avLst/>
          </a:prstGeom>
          <a:solidFill>
            <a:srgbClr val="E3FF93"/>
          </a:solidFill>
          <a:ln w="28575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Aumento tránsito</a:t>
            </a:r>
            <a:endParaRPr lang="es-VE" sz="2400" dirty="0"/>
          </a:p>
        </p:txBody>
      </p:sp>
      <p:cxnSp>
        <p:nvCxnSpPr>
          <p:cNvPr id="20" name="19 Conector recto de flecha"/>
          <p:cNvCxnSpPr>
            <a:stCxn id="7" idx="2"/>
          </p:cNvCxnSpPr>
          <p:nvPr/>
        </p:nvCxnSpPr>
        <p:spPr bwMode="auto">
          <a:xfrm flipH="1">
            <a:off x="3643728" y="4145211"/>
            <a:ext cx="1036819" cy="6519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40 Conector recto de flecha"/>
          <p:cNvCxnSpPr>
            <a:endCxn id="2" idx="0"/>
          </p:cNvCxnSpPr>
          <p:nvPr/>
        </p:nvCxnSpPr>
        <p:spPr bwMode="auto">
          <a:xfrm flipH="1">
            <a:off x="4369711" y="4127732"/>
            <a:ext cx="358852" cy="12064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74" grpId="0" animBg="1"/>
      <p:bldP spid="134175" grpId="0" animBg="1"/>
      <p:bldP spid="2" grpId="0" animBg="1"/>
      <p:bldP spid="3" grpId="0" animBg="1"/>
      <p:bldP spid="6" grpId="0" animBg="1"/>
      <p:bldP spid="29" grpId="0" animBg="1"/>
      <p:bldP spid="33" grpId="0" animBg="1"/>
      <p:bldP spid="34" grpId="0" animBg="1"/>
      <p:bldP spid="30" grpId="0" animBg="1"/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1330325" y="1773238"/>
            <a:ext cx="2420938" cy="406400"/>
          </a:xfrm>
          <a:prstGeom prst="rect">
            <a:avLst/>
          </a:prstGeom>
          <a:solidFill>
            <a:srgbClr val="FFD1D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osmolar fecal </a:t>
            </a: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7199994" y="415430"/>
            <a:ext cx="146706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 smtClean="0"/>
              <a:t>3. Diarrea </a:t>
            </a:r>
          </a:p>
          <a:p>
            <a:pPr algn="ctr"/>
            <a:r>
              <a:rPr lang="es-ES" b="0" dirty="0" smtClean="0"/>
              <a:t>secretora</a:t>
            </a:r>
            <a:endParaRPr lang="es-ES" b="0" dirty="0"/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1330325" y="2284942"/>
            <a:ext cx="5792788" cy="346075"/>
          </a:xfrm>
          <a:prstGeom prst="rect">
            <a:avLst/>
          </a:prstGeom>
          <a:solidFill>
            <a:srgbClr val="FFEBEB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= 290 – [2 x (Na</a:t>
            </a:r>
            <a:r>
              <a:rPr lang="es-ES_tradnl" sz="16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fecal + K</a:t>
            </a:r>
            <a:r>
              <a:rPr lang="es-ES_tradnl" sz="16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fecal)] = 50 - 100 mOS/L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1330325" y="2793111"/>
            <a:ext cx="4549643" cy="307777"/>
          </a:xfrm>
          <a:prstGeom prst="rect">
            <a:avLst/>
          </a:prstGeom>
          <a:solidFill>
            <a:srgbClr val="FFEBEB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CN: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14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fecal = 30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  K</a:t>
            </a:r>
            <a:r>
              <a:rPr lang="es-ES_tradnl" sz="14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fecal = 70 </a:t>
            </a:r>
            <a:r>
              <a:rPr lang="es-ES_tradnl" sz="1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1330325" y="3851831"/>
            <a:ext cx="3417923" cy="369332"/>
          </a:xfrm>
          <a:prstGeom prst="rect">
            <a:avLst/>
          </a:prstGeom>
          <a:solidFill>
            <a:srgbClr val="C0FF0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se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pierde </a:t>
            </a:r>
            <a:r>
              <a:rPr lang="es-ES_tradnl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K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heces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4754192" y="3868953"/>
            <a:ext cx="21355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Ej. 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= 45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mEq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/L</a:t>
            </a:r>
          </a:p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K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= 80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mEq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/L</a:t>
            </a: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5503781" y="5008524"/>
            <a:ext cx="2832100" cy="850900"/>
          </a:xfrm>
          <a:prstGeom prst="rect">
            <a:avLst/>
          </a:prstGeom>
          <a:solidFill>
            <a:srgbClr val="C0FF0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 50mOs/L</a:t>
            </a: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1401763" y="5397500"/>
            <a:ext cx="3756025" cy="336550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290 – [2 x (45 + 80] = 40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1330325" y="56610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7711" name="Rectangle 15"/>
          <p:cNvSpPr>
            <a:spLocks noChangeArrowheads="1"/>
          </p:cNvSpPr>
          <p:nvPr/>
        </p:nvSpPr>
        <p:spPr bwMode="auto">
          <a:xfrm>
            <a:off x="1401763" y="4868863"/>
            <a:ext cx="2356735" cy="400110"/>
          </a:xfrm>
          <a:prstGeom prst="rect">
            <a:avLst/>
          </a:prstGeom>
          <a:solidFill>
            <a:srgbClr val="E3FF9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osmolar fecal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1258888" y="1268413"/>
            <a:ext cx="5032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/>
              <a:t>Osmolaridad heces = plasma= 290 mOs/L</a:t>
            </a:r>
          </a:p>
        </p:txBody>
      </p:sp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971550" y="549275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468312" y="549275"/>
            <a:ext cx="12953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291263" y="1268413"/>
            <a:ext cx="1063112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Normal</a:t>
            </a:r>
            <a:endParaRPr lang="es-VE" b="0" dirty="0"/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906903" y="3501008"/>
            <a:ext cx="77048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9" name="1 CuadroTexto"/>
          <p:cNvSpPr txBox="1"/>
          <p:nvPr/>
        </p:nvSpPr>
        <p:spPr>
          <a:xfrm>
            <a:off x="7240409" y="2230907"/>
            <a:ext cx="1063112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0" dirty="0" smtClean="0"/>
              <a:t>Normal</a:t>
            </a:r>
            <a:endParaRPr lang="es-VE" b="0" dirty="0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0" grpId="0" animBg="1"/>
      <p:bldP spid="157702" grpId="0" animBg="1"/>
      <p:bldP spid="157703" grpId="0" animBg="1"/>
      <p:bldP spid="157704" grpId="0" animBg="1"/>
      <p:bldP spid="157705" grpId="0"/>
      <p:bldP spid="157706" grpId="1" animBg="1"/>
      <p:bldP spid="157708" grpId="0" animBg="1"/>
      <p:bldP spid="1577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5779788" y="549275"/>
            <a:ext cx="249138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800" b="0" dirty="0" smtClean="0"/>
              <a:t>3.Tratamiento </a:t>
            </a:r>
            <a:r>
              <a:rPr lang="es-ES" sz="1800" b="0" dirty="0"/>
              <a:t>ORAL</a:t>
            </a:r>
          </a:p>
          <a:p>
            <a:pPr algn="ctr"/>
            <a:r>
              <a:rPr lang="es-ES" sz="1800" b="0" dirty="0"/>
              <a:t>   Diarrea secretora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486713" y="1326376"/>
            <a:ext cx="1784463" cy="923330"/>
          </a:xfrm>
          <a:prstGeom prst="rect">
            <a:avLst/>
          </a:prstGeom>
          <a:noFill/>
          <a:ln w="38100">
            <a:solidFill>
              <a:srgbClr val="439EA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Utilización del </a:t>
            </a:r>
          </a:p>
          <a:p>
            <a:r>
              <a:rPr lang="es-ES" sz="1800" b="0"/>
              <a:t>Cotransporte </a:t>
            </a:r>
          </a:p>
          <a:p>
            <a:r>
              <a:rPr lang="es-ES" sz="1800" b="0"/>
              <a:t>Na</a:t>
            </a:r>
            <a:r>
              <a:rPr lang="es-ES" sz="1800" b="0" baseline="30000"/>
              <a:t>+ </a:t>
            </a:r>
            <a:r>
              <a:rPr lang="es-ES" sz="1800" b="0"/>
              <a:t>- Glucosa!!</a:t>
            </a:r>
          </a:p>
        </p:txBody>
      </p:sp>
      <p:pic>
        <p:nvPicPr>
          <p:cNvPr id="68624" name="Picture 16" descr="diarrea secreto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3" t="51678" r="2925" b="5417"/>
          <a:stretch>
            <a:fillRect/>
          </a:stretch>
        </p:blipFill>
        <p:spPr bwMode="auto">
          <a:xfrm>
            <a:off x="906463" y="1484313"/>
            <a:ext cx="4313237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23" name="Oval 15"/>
          <p:cNvSpPr>
            <a:spLocks noChangeArrowheads="1"/>
          </p:cNvSpPr>
          <p:nvPr/>
        </p:nvSpPr>
        <p:spPr bwMode="auto">
          <a:xfrm>
            <a:off x="1843088" y="1773238"/>
            <a:ext cx="1366837" cy="19431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5148263" y="3806826"/>
            <a:ext cx="2801937" cy="14922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glow rad="139700">
              <a:srgbClr val="FBBDEF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b="0"/>
              <a:t>APORTE ORAL</a:t>
            </a:r>
          </a:p>
          <a:p>
            <a:r>
              <a:rPr lang="es-ES_tradnl" b="0"/>
              <a:t>Na</a:t>
            </a:r>
            <a:r>
              <a:rPr lang="es-ES_tradnl" b="0" baseline="30000"/>
              <a:t>+</a:t>
            </a:r>
            <a:r>
              <a:rPr lang="es-ES_tradnl" b="0"/>
              <a:t>  + Glucosa  + Agua</a:t>
            </a:r>
          </a:p>
          <a:p>
            <a:endParaRPr lang="es-ES_tradnl" sz="1000" b="0"/>
          </a:p>
          <a:p>
            <a:r>
              <a:rPr lang="es-ES_tradnl" b="0"/>
              <a:t>Reactiva rescate:</a:t>
            </a:r>
          </a:p>
          <a:p>
            <a:r>
              <a:rPr lang="es-ES_tradnl" b="0"/>
              <a:t>   Na</a:t>
            </a:r>
            <a:r>
              <a:rPr lang="es-ES_tradnl" b="0" baseline="30000"/>
              <a:t>+</a:t>
            </a:r>
            <a:r>
              <a:rPr lang="es-ES_tradnl" b="0"/>
              <a:t>,</a:t>
            </a:r>
            <a:r>
              <a:rPr lang="es-ES_tradnl" b="0" baseline="30000"/>
              <a:t>  </a:t>
            </a:r>
            <a:r>
              <a:rPr lang="es-ES_tradnl" b="0"/>
              <a:t>Cl</a:t>
            </a:r>
            <a:r>
              <a:rPr lang="es-ES_tradnl" b="0" baseline="30000"/>
              <a:t>-</a:t>
            </a:r>
            <a:r>
              <a:rPr lang="es-ES_tradnl" b="0"/>
              <a:t>,</a:t>
            </a:r>
            <a:r>
              <a:rPr lang="es-ES_tradnl" b="0" baseline="30000"/>
              <a:t> </a:t>
            </a:r>
            <a:r>
              <a:rPr lang="es-ES_tradnl" b="0"/>
              <a:t> Agua</a:t>
            </a:r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1985963" y="5373688"/>
            <a:ext cx="2089150" cy="57626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8" name="Oval 20"/>
          <p:cNvSpPr>
            <a:spLocks noChangeArrowheads="1"/>
          </p:cNvSpPr>
          <p:nvPr/>
        </p:nvSpPr>
        <p:spPr bwMode="auto">
          <a:xfrm>
            <a:off x="3354388" y="3573463"/>
            <a:ext cx="647700" cy="15843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5148263" y="2538413"/>
            <a:ext cx="2951162" cy="1169551"/>
          </a:xfrm>
          <a:prstGeom prst="rect">
            <a:avLst/>
          </a:prstGeom>
          <a:solidFill>
            <a:srgbClr val="C1DDFB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/>
            <a:r>
              <a:rPr lang="es-ES" sz="1000" b="0" dirty="0"/>
              <a:t>      </a:t>
            </a:r>
            <a:endParaRPr lang="es-ES" sz="1000" b="0" dirty="0" smtClean="0"/>
          </a:p>
          <a:p>
            <a:pPr algn="ctr"/>
            <a:r>
              <a:rPr lang="es-ES" dirty="0" smtClean="0"/>
              <a:t>Sodio </a:t>
            </a:r>
            <a:r>
              <a:rPr lang="es-ES" dirty="0"/>
              <a:t>y glucosa</a:t>
            </a:r>
            <a:r>
              <a:rPr lang="es-ES" b="0" dirty="0"/>
              <a:t> </a:t>
            </a:r>
          </a:p>
          <a:p>
            <a:pPr algn="ctr"/>
            <a:r>
              <a:rPr lang="es-ES" b="0" dirty="0"/>
              <a:t>en la </a:t>
            </a:r>
            <a:r>
              <a:rPr lang="es-ES" b="0" dirty="0" smtClean="0"/>
              <a:t>luz,</a:t>
            </a:r>
            <a:endParaRPr lang="es-ES" b="0" dirty="0"/>
          </a:p>
          <a:p>
            <a:pPr algn="ctr"/>
            <a:r>
              <a:rPr lang="es-ES" b="0" dirty="0"/>
              <a:t>favorecen absorción</a:t>
            </a:r>
          </a:p>
        </p:txBody>
      </p:sp>
      <p:sp>
        <p:nvSpPr>
          <p:cNvPr id="68630" name="AutoShape 22"/>
          <p:cNvSpPr>
            <a:spLocks noChangeArrowheads="1"/>
          </p:cNvSpPr>
          <p:nvPr/>
        </p:nvSpPr>
        <p:spPr bwMode="auto">
          <a:xfrm flipH="1">
            <a:off x="5364088" y="2708598"/>
            <a:ext cx="215900" cy="360362"/>
          </a:xfrm>
          <a:prstGeom prst="upArrow">
            <a:avLst>
              <a:gd name="adj1" fmla="val 50000"/>
              <a:gd name="adj2" fmla="val 41728"/>
            </a:avLst>
          </a:prstGeom>
          <a:solidFill>
            <a:srgbClr val="CC0000"/>
          </a:solidFill>
          <a:ln w="19050">
            <a:solidFill>
              <a:srgbClr val="CE005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3" name="Text Box 25"/>
          <p:cNvSpPr txBox="1">
            <a:spLocks noChangeArrowheads="1"/>
          </p:cNvSpPr>
          <p:nvPr/>
        </p:nvSpPr>
        <p:spPr bwMode="auto">
          <a:xfrm>
            <a:off x="187412" y="164554"/>
            <a:ext cx="14381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34" name="Text Box 26"/>
          <p:cNvSpPr txBox="1">
            <a:spLocks noChangeArrowheads="1"/>
          </p:cNvSpPr>
          <p:nvPr/>
        </p:nvSpPr>
        <p:spPr bwMode="auto">
          <a:xfrm>
            <a:off x="1831268" y="817590"/>
            <a:ext cx="1811338" cy="701675"/>
          </a:xfrm>
          <a:prstGeom prst="rect">
            <a:avLst/>
          </a:prstGeom>
          <a:solidFill>
            <a:srgbClr val="C1DDFB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b="0" dirty="0" err="1"/>
              <a:t>Na</a:t>
            </a:r>
            <a:r>
              <a:rPr lang="es-ES" b="0" baseline="30000" dirty="0"/>
              <a:t>+</a:t>
            </a:r>
            <a:r>
              <a:rPr lang="es-ES" b="0" dirty="0"/>
              <a:t> y glucosa </a:t>
            </a:r>
          </a:p>
          <a:p>
            <a:pPr algn="ctr"/>
            <a:r>
              <a:rPr lang="es-ES" b="0" dirty="0"/>
              <a:t>vía oral</a:t>
            </a: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457047" y="1502535"/>
            <a:ext cx="692818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LUZ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032243" y="5564074"/>
            <a:ext cx="1033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86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8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68623" grpId="0" animBg="1"/>
      <p:bldP spid="68625" grpId="0" animBg="1"/>
      <p:bldP spid="68627" grpId="0" animBg="1"/>
      <p:bldP spid="68628" grpId="0" animBg="1"/>
      <p:bldP spid="68629" grpId="0" animBg="1"/>
      <p:bldP spid="68630" grpId="0" animBg="1"/>
      <p:bldP spid="68634" grpId="0" animBg="1"/>
      <p:bldP spid="14" grpId="0" animBg="1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1759379" y="2647950"/>
            <a:ext cx="5623655" cy="132343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es-ES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Defecto </a:t>
            </a: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transportador SGLUT1</a:t>
            </a:r>
          </a:p>
          <a:p>
            <a:pPr algn="ctr"/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Malabsorción de Glucosa y Galactosa</a:t>
            </a:r>
          </a:p>
          <a:p>
            <a:pPr algn="ctr"/>
            <a:endParaRPr lang="es-ES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 fatal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2014538" y="4437063"/>
            <a:ext cx="5114925" cy="406400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/>
              <a:t>Tratamiento: Retirar </a:t>
            </a:r>
            <a:r>
              <a:rPr lang="es-ES" b="0" dirty="0" err="1"/>
              <a:t>Glu</a:t>
            </a:r>
            <a:r>
              <a:rPr lang="es-ES" b="0" dirty="0"/>
              <a:t> y Gal de la dieta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898356" y="524057"/>
            <a:ext cx="2592388" cy="581025"/>
          </a:xfrm>
          <a:prstGeom prst="rect">
            <a:avLst/>
          </a:prstGeom>
          <a:solidFill>
            <a:srgbClr val="78C2C8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600"/>
              <a:t>III. ABSORCIÓN     </a:t>
            </a:r>
          </a:p>
          <a:p>
            <a:r>
              <a:rPr lang="es-ES" sz="1600"/>
              <a:t>      CARBOHIDRATOS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807493" y="2204864"/>
            <a:ext cx="3671887" cy="46166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400"/>
              <a:t>IV. ABS. PROTEÍNAS</a:t>
            </a: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2248390" y="2852936"/>
            <a:ext cx="4790094" cy="1877437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0000"/>
              <a:buFont typeface="Arial" pitchFamily="34" charset="0"/>
              <a:buChar char="•"/>
            </a:pPr>
            <a:r>
              <a:rPr lang="es-ES" b="0" dirty="0" err="1">
                <a:latin typeface="Comic Sans MS" pitchFamily="66" charset="0"/>
              </a:rPr>
              <a:t>Abs</a:t>
            </a:r>
            <a:r>
              <a:rPr lang="es-ES" b="0" dirty="0">
                <a:latin typeface="Comic Sans MS" pitchFamily="66" charset="0"/>
              </a:rPr>
              <a:t>. aminoácidos</a:t>
            </a:r>
          </a:p>
          <a:p>
            <a:pPr>
              <a:buSzPct val="15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b="0" dirty="0" err="1">
                <a:latin typeface="Comic Sans MS" pitchFamily="66" charset="0"/>
              </a:rPr>
              <a:t>Abs</a:t>
            </a:r>
            <a:r>
              <a:rPr lang="es-ES" b="0" dirty="0">
                <a:latin typeface="Comic Sans MS" pitchFamily="66" charset="0"/>
              </a:rPr>
              <a:t>. di y </a:t>
            </a:r>
            <a:r>
              <a:rPr lang="es-ES" b="0" dirty="0" err="1">
                <a:latin typeface="Comic Sans MS" pitchFamily="66" charset="0"/>
              </a:rPr>
              <a:t>tripéptidos</a:t>
            </a:r>
            <a:endParaRPr lang="es-ES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b="0" dirty="0" err="1" smtClean="0">
                <a:latin typeface="Comic Sans MS" pitchFamily="66" charset="0"/>
              </a:rPr>
              <a:t>Abs</a:t>
            </a:r>
            <a:r>
              <a:rPr lang="es-ES" b="0" dirty="0">
                <a:latin typeface="Comic Sans MS" pitchFamily="66" charset="0"/>
              </a:rPr>
              <a:t>. proteínas enteras</a:t>
            </a:r>
          </a:p>
          <a:p>
            <a:pPr>
              <a:buSzPct val="150000"/>
              <a:buFont typeface="Arial" pitchFamily="34" charset="0"/>
              <a:buChar char="•"/>
            </a:pPr>
            <a:endParaRPr lang="es-ES" sz="1200" b="0" dirty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</a:pPr>
            <a:r>
              <a:rPr lang="es-ES" b="0" dirty="0" smtClean="0">
                <a:latin typeface="Comic Sans MS" pitchFamily="66" charset="0"/>
              </a:rPr>
              <a:t>Defectos </a:t>
            </a:r>
            <a:r>
              <a:rPr lang="es-ES" b="0" dirty="0">
                <a:latin typeface="Comic Sans MS" pitchFamily="66" charset="0"/>
              </a:rPr>
              <a:t>de absorción de proteínas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92420" y="1690062"/>
            <a:ext cx="5359159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va primero </a:t>
            </a:r>
          </a:p>
          <a:p>
            <a:pPr algn="ctr"/>
            <a:r>
              <a:rPr lang="es-VE" sz="4400" dirty="0" smtClean="0"/>
              <a:t>a</a:t>
            </a: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23033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2051050" y="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5724525" y="429759"/>
            <a:ext cx="2950642" cy="40011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b="0"/>
              <a:t>IV. ABS. PROTEÍNAS</a:t>
            </a: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4132998" y="2817537"/>
            <a:ext cx="4715694" cy="2985433"/>
          </a:xfrm>
          <a:prstGeom prst="rect">
            <a:avLst/>
          </a:prstGeom>
          <a:solidFill>
            <a:srgbClr val="FDC7D3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dirty="0">
                <a:latin typeface="Comic Sans MS" pitchFamily="66" charset="0"/>
              </a:rPr>
              <a:t>DIFERENCIAS con </a:t>
            </a:r>
            <a:r>
              <a:rPr lang="es-ES" dirty="0" err="1">
                <a:latin typeface="Comic Sans MS" pitchFamily="66" charset="0"/>
              </a:rPr>
              <a:t>Abs</a:t>
            </a:r>
            <a:r>
              <a:rPr lang="es-ES" dirty="0">
                <a:latin typeface="Comic Sans MS" pitchFamily="66" charset="0"/>
              </a:rPr>
              <a:t>. CH</a:t>
            </a:r>
          </a:p>
          <a:p>
            <a:endParaRPr lang="es-ES" sz="180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La fase final de digestión es en el citoplasma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1000" b="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Hay más sustratos para enzimas y </a:t>
            </a:r>
            <a:r>
              <a:rPr lang="es-ES" b="0" dirty="0" smtClean="0">
                <a:latin typeface="Comic Sans MS" pitchFamily="66" charset="0"/>
              </a:rPr>
              <a:t>más transportadores</a:t>
            </a:r>
            <a:endParaRPr lang="es-ES" b="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endParaRPr lang="es-ES" sz="1000" b="0" dirty="0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Se transporta AA individuales y </a:t>
            </a:r>
            <a:r>
              <a:rPr lang="es-ES" b="0" dirty="0" err="1">
                <a:latin typeface="Comic Sans MS" pitchFamily="66" charset="0"/>
              </a:rPr>
              <a:t>oligómeros</a:t>
            </a:r>
            <a:r>
              <a:rPr lang="es-ES" b="0" dirty="0">
                <a:latin typeface="Comic Sans MS" pitchFamily="66" charset="0"/>
              </a:rPr>
              <a:t> pequeños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1000" b="0" dirty="0">
              <a:latin typeface="Comic Sans MS" pitchFamily="66" charset="0"/>
            </a:endParaRP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395536" y="1001720"/>
            <a:ext cx="3701654" cy="1785104"/>
          </a:xfrm>
          <a:prstGeom prst="rect">
            <a:avLst/>
          </a:prstGeom>
          <a:solidFill>
            <a:srgbClr val="FF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dirty="0"/>
              <a:t>SIMILITUDES con </a:t>
            </a:r>
            <a:r>
              <a:rPr lang="es-ES_tradnl" dirty="0" err="1"/>
              <a:t>Abs</a:t>
            </a:r>
            <a:r>
              <a:rPr lang="es-ES_tradnl" dirty="0"/>
              <a:t>. CH</a:t>
            </a:r>
          </a:p>
          <a:p>
            <a:endParaRPr lang="es-ES_tradnl" sz="1800" dirty="0"/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_tradnl" sz="1800" b="0" dirty="0"/>
              <a:t> </a:t>
            </a:r>
            <a:r>
              <a:rPr lang="es-ES_tradnl" b="0" dirty="0"/>
              <a:t>Son hidrosolubles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_tradnl" sz="1200" b="0" dirty="0"/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_tradnl" b="0" dirty="0"/>
              <a:t> Son digeridas en la luz y </a:t>
            </a:r>
          </a:p>
          <a:p>
            <a:pPr>
              <a:buClr>
                <a:srgbClr val="FF0000"/>
              </a:buClr>
            </a:pPr>
            <a:r>
              <a:rPr lang="es-ES_tradnl" b="0" dirty="0"/>
              <a:t>  sobre la membrana apical</a:t>
            </a: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6650223" y="829869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5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2" grpId="0" animBg="1"/>
      <p:bldP spid="15053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2051050" y="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1847850" y="2349500"/>
            <a:ext cx="5446713" cy="24749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Absorción de AA al ENTEROCITO</a:t>
            </a:r>
          </a:p>
          <a:p>
            <a:pPr>
              <a:buFont typeface="Wingdings" pitchFamily="2" charset="2"/>
              <a:buNone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- 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Cotransporte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" b="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AA </a:t>
            </a:r>
          </a:p>
          <a:p>
            <a:pPr>
              <a:buFont typeface="Wingdings" pitchFamily="2" charset="2"/>
              <a:buNone/>
            </a:pP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- Transportes independientes de </a:t>
            </a:r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</a:t>
            </a:r>
            <a:r>
              <a:rPr lang="es-ES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Absorción de pequeños péptidos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endParaRPr lang="es-ES" sz="12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Absorción proteínas enteras</a:t>
            </a:r>
          </a:p>
          <a:p>
            <a:pPr>
              <a:buFont typeface="Wingdings" pitchFamily="2" charset="2"/>
              <a:buChar char="§"/>
            </a:pPr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900113" y="1341438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15" name="Text Box 15"/>
          <p:cNvSpPr txBox="1">
            <a:spLocks noChangeArrowheads="1"/>
          </p:cNvSpPr>
          <p:nvPr/>
        </p:nvSpPr>
        <p:spPr bwMode="auto">
          <a:xfrm>
            <a:off x="5724525" y="638697"/>
            <a:ext cx="2950642" cy="40011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b="0"/>
              <a:t>IV. ABS. PROTEÍNAS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8" name="Picture 4" descr="abs p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831850"/>
            <a:ext cx="5267325" cy="51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7451725" y="3357563"/>
            <a:ext cx="733425" cy="547687"/>
          </a:xfrm>
          <a:prstGeom prst="rect">
            <a:avLst/>
          </a:prstGeom>
          <a:solidFill>
            <a:srgbClr val="FFC9E4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AA</a:t>
            </a:r>
          </a:p>
        </p:txBody>
      </p:sp>
      <p:sp>
        <p:nvSpPr>
          <p:cNvPr id="139274" name="Oval 10"/>
          <p:cNvSpPr>
            <a:spLocks noChangeArrowheads="1"/>
          </p:cNvSpPr>
          <p:nvPr/>
        </p:nvSpPr>
        <p:spPr bwMode="auto">
          <a:xfrm>
            <a:off x="3378200" y="2708275"/>
            <a:ext cx="1770063" cy="1225550"/>
          </a:xfrm>
          <a:prstGeom prst="ellipse">
            <a:avLst/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539750" y="1771427"/>
            <a:ext cx="1778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err="1"/>
              <a:t>Cotransporte</a:t>
            </a:r>
            <a:endParaRPr lang="es-ES" b="0" dirty="0"/>
          </a:p>
          <a:p>
            <a:r>
              <a:rPr lang="es-ES" b="0" dirty="0" err="1"/>
              <a:t>Na</a:t>
            </a:r>
            <a:r>
              <a:rPr lang="en-US" b="0" baseline="30000" dirty="0"/>
              <a:t>+</a:t>
            </a:r>
            <a:r>
              <a:rPr lang="es-ES" b="0" dirty="0"/>
              <a:t>-AA</a:t>
            </a:r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429419" y="2604765"/>
            <a:ext cx="2668587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Varios transportadores</a:t>
            </a:r>
          </a:p>
          <a:p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dependientes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</a:p>
          <a:p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independientes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AA neutros,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ácidos y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básicos</a:t>
            </a:r>
            <a:endParaRPr lang="es-ES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383756" y="231775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3530964" y="5461829"/>
            <a:ext cx="1374094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Transportes</a:t>
            </a:r>
            <a:endParaRPr lang="es-ES" sz="1600" dirty="0"/>
          </a:p>
          <a:p>
            <a:r>
              <a:rPr lang="es-ES" sz="1600" dirty="0" smtClean="0"/>
              <a:t>activos </a:t>
            </a:r>
            <a:endParaRPr lang="es-ES" sz="1600" dirty="0"/>
          </a:p>
          <a:p>
            <a:r>
              <a:rPr lang="es-ES" sz="1600" dirty="0" smtClean="0"/>
              <a:t>secundarios</a:t>
            </a:r>
            <a:endParaRPr lang="es-ES" sz="1600" dirty="0"/>
          </a:p>
        </p:txBody>
      </p:sp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7263004" y="4949825"/>
            <a:ext cx="1236663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 dirty="0"/>
              <a:t>Difusión </a:t>
            </a:r>
          </a:p>
          <a:p>
            <a:pPr algn="ctr"/>
            <a:r>
              <a:rPr lang="es-ES" b="0" dirty="0"/>
              <a:t>simple</a:t>
            </a:r>
          </a:p>
        </p:txBody>
      </p:sp>
      <p:sp>
        <p:nvSpPr>
          <p:cNvPr id="139284" name="Rectangle 20"/>
          <p:cNvSpPr>
            <a:spLocks noChangeArrowheads="1"/>
          </p:cNvSpPr>
          <p:nvPr/>
        </p:nvSpPr>
        <p:spPr bwMode="auto">
          <a:xfrm>
            <a:off x="2987675" y="908050"/>
            <a:ext cx="7921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5" name="Rectangle 21"/>
          <p:cNvSpPr>
            <a:spLocks noChangeArrowheads="1"/>
          </p:cNvSpPr>
          <p:nvPr/>
        </p:nvSpPr>
        <p:spPr bwMode="auto">
          <a:xfrm>
            <a:off x="7092950" y="1052513"/>
            <a:ext cx="9350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86" name="Text Box 22"/>
          <p:cNvSpPr txBox="1">
            <a:spLocks noChangeArrowheads="1"/>
          </p:cNvSpPr>
          <p:nvPr/>
        </p:nvSpPr>
        <p:spPr bwMode="auto">
          <a:xfrm>
            <a:off x="3099593" y="1674296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LUZ</a:t>
            </a:r>
          </a:p>
        </p:txBody>
      </p:sp>
      <p:sp>
        <p:nvSpPr>
          <p:cNvPr id="139287" name="Text Box 23"/>
          <p:cNvSpPr txBox="1">
            <a:spLocks noChangeArrowheads="1"/>
          </p:cNvSpPr>
          <p:nvPr/>
        </p:nvSpPr>
        <p:spPr bwMode="auto">
          <a:xfrm>
            <a:off x="7530946" y="1430338"/>
            <a:ext cx="124618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solidFill>
                  <a:srgbClr val="CC0066"/>
                </a:solidFill>
              </a:rPr>
              <a:t>SANGRE</a:t>
            </a:r>
          </a:p>
        </p:txBody>
      </p:sp>
      <p:sp>
        <p:nvSpPr>
          <p:cNvPr id="139288" name="Oval 24"/>
          <p:cNvSpPr>
            <a:spLocks noChangeArrowheads="1"/>
          </p:cNvSpPr>
          <p:nvPr/>
        </p:nvSpPr>
        <p:spPr bwMode="auto">
          <a:xfrm>
            <a:off x="3563938" y="4005263"/>
            <a:ext cx="1944687" cy="12954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0" name="Rectangle 26"/>
          <p:cNvSpPr>
            <a:spLocks noChangeArrowheads="1"/>
          </p:cNvSpPr>
          <p:nvPr/>
        </p:nvSpPr>
        <p:spPr bwMode="auto">
          <a:xfrm>
            <a:off x="384672" y="5163914"/>
            <a:ext cx="2481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Transporte pequeños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péptidos</a:t>
            </a: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468313" y="4363814"/>
            <a:ext cx="17780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err="1"/>
              <a:t>Cotransporte</a:t>
            </a:r>
            <a:endParaRPr lang="es-ES" b="0" dirty="0"/>
          </a:p>
          <a:p>
            <a:r>
              <a:rPr lang="es-ES" b="0" dirty="0"/>
              <a:t>H</a:t>
            </a:r>
            <a:r>
              <a:rPr lang="en-US" b="0" baseline="30000" dirty="0"/>
              <a:t>+</a:t>
            </a:r>
            <a:r>
              <a:rPr lang="es-ES" b="0" dirty="0"/>
              <a:t>-péptidos</a:t>
            </a:r>
          </a:p>
        </p:txBody>
      </p:sp>
      <p:sp>
        <p:nvSpPr>
          <p:cNvPr id="139293" name="Rectangle 29"/>
          <p:cNvSpPr>
            <a:spLocks noChangeArrowheads="1"/>
          </p:cNvSpPr>
          <p:nvPr/>
        </p:nvSpPr>
        <p:spPr bwMode="auto">
          <a:xfrm>
            <a:off x="4572000" y="1412875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4" name="Text Box 30"/>
          <p:cNvSpPr txBox="1">
            <a:spLocks noChangeArrowheads="1"/>
          </p:cNvSpPr>
          <p:nvPr/>
        </p:nvSpPr>
        <p:spPr bwMode="auto">
          <a:xfrm>
            <a:off x="4859338" y="1196975"/>
            <a:ext cx="1347787" cy="395288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/>
              <a:t>Enterocito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107906" y="345560"/>
            <a:ext cx="2687637" cy="369332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b="0"/>
              <a:t>IV. ABS. PROTEÍNAS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97364" y="612775"/>
            <a:ext cx="2091661" cy="830997"/>
          </a:xfrm>
          <a:prstGeom prst="rect">
            <a:avLst/>
          </a:prstGeom>
          <a:solidFill>
            <a:srgbClr val="93CE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es-ES" sz="1600" dirty="0" smtClean="0"/>
              <a:t>ABS. AA</a:t>
            </a:r>
          </a:p>
          <a:p>
            <a:pPr marL="342900" indent="-342900">
              <a:buAutoNum type="arabicPeriod"/>
            </a:pPr>
            <a:r>
              <a:rPr lang="es-ES" sz="1600" dirty="0" smtClean="0"/>
              <a:t>ABS. Pequeños péptidos</a:t>
            </a:r>
            <a:endParaRPr lang="es-ES" sz="1600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nimBg="1"/>
      <p:bldP spid="139274" grpId="0" animBg="1"/>
      <p:bldP spid="139276" grpId="0" animBg="1"/>
      <p:bldP spid="139277" grpId="0"/>
      <p:bldP spid="139282" grpId="0" animBg="1"/>
      <p:bldP spid="139283" grpId="0" animBg="1"/>
      <p:bldP spid="139288" grpId="0" animBg="1"/>
      <p:bldP spid="139290" grpId="0"/>
      <p:bldP spid="13929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2051050" y="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6012160" y="486310"/>
            <a:ext cx="2450877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IV. </a:t>
            </a:r>
            <a:r>
              <a:rPr lang="es-ES" sz="1600" dirty="0" smtClean="0"/>
              <a:t>ABS. PROTEÍNAS</a:t>
            </a:r>
            <a:endParaRPr lang="es-ES" sz="1600" dirty="0"/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2697163" y="2565400"/>
            <a:ext cx="3749675" cy="23876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800">
              <a:latin typeface="Comic Sans MS" pitchFamily="66" charset="0"/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Cotransporte con H</a:t>
            </a:r>
            <a:r>
              <a:rPr lang="es-ES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r>
              <a:rPr lang="es-ES" sz="10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" sz="1800" b="0">
                <a:latin typeface="Comic Sans MS" pitchFamily="66" charset="0"/>
              </a:rPr>
              <a:t>Paso a aminoácidos por </a:t>
            </a:r>
          </a:p>
          <a:p>
            <a:r>
              <a:rPr lang="es-ES" sz="1800" b="0">
                <a:latin typeface="Comic Sans MS" pitchFamily="66" charset="0"/>
              </a:rPr>
              <a:t>     peptidasas intracelulares</a:t>
            </a:r>
          </a:p>
          <a:p>
            <a:r>
              <a:rPr lang="es-ES" sz="1800" b="0">
                <a:latin typeface="Comic Sans MS" pitchFamily="66" charset="0"/>
              </a:rPr>
              <a:t>     </a:t>
            </a:r>
          </a:p>
          <a:p>
            <a:r>
              <a:rPr lang="es-ES" sz="1800" b="0">
                <a:latin typeface="Comic Sans MS" pitchFamily="66" charset="0"/>
              </a:rPr>
              <a:t>     Unos pocos pequeños péptidos</a:t>
            </a:r>
          </a:p>
          <a:p>
            <a:r>
              <a:rPr lang="es-ES" sz="1800" b="0">
                <a:latin typeface="Comic Sans MS" pitchFamily="66" charset="0"/>
              </a:rPr>
              <a:t>     pasan intactos a la sangre</a:t>
            </a:r>
          </a:p>
          <a:p>
            <a:endParaRPr lang="es-ES" sz="1000" b="0">
              <a:latin typeface="Comic Sans MS" pitchFamily="66" charset="0"/>
            </a:endParaRPr>
          </a:p>
        </p:txBody>
      </p:sp>
      <p:sp>
        <p:nvSpPr>
          <p:cNvPr id="131080" name="Rectangle 8"/>
          <p:cNvSpPr>
            <a:spLocks noChangeArrowheads="1"/>
          </p:cNvSpPr>
          <p:nvPr/>
        </p:nvSpPr>
        <p:spPr bwMode="auto">
          <a:xfrm>
            <a:off x="2647950" y="1989138"/>
            <a:ext cx="408429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s-E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</a:t>
            </a: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Dipéptidos y Tripéptidos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6" name="Picture 4" descr="absorcion peq peptidos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29" y="556033"/>
            <a:ext cx="7361237" cy="60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5952949" y="292006"/>
            <a:ext cx="2685351" cy="36933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0" dirty="0" smtClean="0">
                <a:latin typeface="Comic Sans MS" pitchFamily="66" charset="0"/>
              </a:rPr>
              <a:t>2. </a:t>
            </a:r>
            <a:r>
              <a:rPr lang="es-ES" sz="1800" b="0" dirty="0" err="1" smtClean="0">
                <a:latin typeface="Comic Sans MS" pitchFamily="66" charset="0"/>
              </a:rPr>
              <a:t>Abs</a:t>
            </a:r>
            <a:r>
              <a:rPr lang="es-ES" sz="1800" b="0" dirty="0">
                <a:latin typeface="Comic Sans MS" pitchFamily="66" charset="0"/>
              </a:rPr>
              <a:t>. </a:t>
            </a:r>
            <a:r>
              <a:rPr lang="es-ES" sz="1800" b="0" dirty="0" smtClean="0">
                <a:latin typeface="Comic Sans MS" pitchFamily="66" charset="0"/>
              </a:rPr>
              <a:t>Di y tri</a:t>
            </a:r>
            <a:r>
              <a:rPr lang="es-ES" sz="1800" b="0" dirty="0">
                <a:latin typeface="Comic Sans MS" pitchFamily="66" charset="0"/>
              </a:rPr>
              <a:t>p</a:t>
            </a:r>
            <a:r>
              <a:rPr lang="es-ES" sz="1800" b="0" dirty="0" smtClean="0">
                <a:latin typeface="Comic Sans MS" pitchFamily="66" charset="0"/>
              </a:rPr>
              <a:t>éptidos</a:t>
            </a:r>
            <a:endParaRPr lang="es-ES" sz="1800" b="0" dirty="0">
              <a:latin typeface="Comic Sans MS" pitchFamily="66" charset="0"/>
            </a:endParaRP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7596188" y="4292600"/>
            <a:ext cx="584200" cy="425450"/>
          </a:xfrm>
          <a:prstGeom prst="rect">
            <a:avLst/>
          </a:prstGeom>
          <a:solidFill>
            <a:srgbClr val="FFC9E4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AA</a:t>
            </a:r>
          </a:p>
        </p:txBody>
      </p:sp>
      <p:sp>
        <p:nvSpPr>
          <p:cNvPr id="146442" name="Text Box 10"/>
          <p:cNvSpPr txBox="1">
            <a:spLocks noChangeArrowheads="1"/>
          </p:cNvSpPr>
          <p:nvPr/>
        </p:nvSpPr>
        <p:spPr bwMode="auto">
          <a:xfrm>
            <a:off x="493684" y="3281065"/>
            <a:ext cx="79380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46443" name="Text Box 11"/>
          <p:cNvSpPr txBox="1">
            <a:spLocks noChangeArrowheads="1"/>
          </p:cNvSpPr>
          <p:nvPr/>
        </p:nvSpPr>
        <p:spPr bwMode="auto">
          <a:xfrm>
            <a:off x="6912769" y="3281065"/>
            <a:ext cx="1366838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</p:txBody>
      </p:sp>
      <p:sp>
        <p:nvSpPr>
          <p:cNvPr id="146444" name="Rectangle 12"/>
          <p:cNvSpPr>
            <a:spLocks noChangeArrowheads="1"/>
          </p:cNvSpPr>
          <p:nvPr/>
        </p:nvSpPr>
        <p:spPr bwMode="auto">
          <a:xfrm>
            <a:off x="4572000" y="5516563"/>
            <a:ext cx="12954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4039506" y="948550"/>
            <a:ext cx="1202573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dirty="0" err="1"/>
              <a:t>Enterocito</a:t>
            </a:r>
            <a:endParaRPr lang="es-ES" sz="1600" dirty="0"/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320703" y="1046163"/>
            <a:ext cx="1933575" cy="1190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Gradiente H</a:t>
            </a:r>
            <a:r>
              <a:rPr lang="es-ES" sz="1800" b="0" baseline="30000"/>
              <a:t>+</a:t>
            </a:r>
          </a:p>
          <a:p>
            <a:r>
              <a:rPr lang="es-ES" sz="1800" b="0"/>
              <a:t>generado por</a:t>
            </a:r>
          </a:p>
          <a:p>
            <a:r>
              <a:rPr lang="es-ES" sz="1800" b="0"/>
              <a:t>Intercambiador </a:t>
            </a:r>
          </a:p>
          <a:p>
            <a:r>
              <a:rPr lang="es-ES" sz="1800" b="0"/>
              <a:t>Na</a:t>
            </a:r>
            <a:r>
              <a:rPr lang="es-ES" sz="1800" b="0" baseline="30000"/>
              <a:t>+</a:t>
            </a:r>
            <a:r>
              <a:rPr lang="es-ES" sz="1800" b="0"/>
              <a:t>-H</a:t>
            </a:r>
            <a:r>
              <a:rPr lang="es-ES" sz="1800" b="0" baseline="30000"/>
              <a:t>+</a:t>
            </a:r>
          </a:p>
        </p:txBody>
      </p:sp>
      <p:sp>
        <p:nvSpPr>
          <p:cNvPr id="146448" name="Oval 16"/>
          <p:cNvSpPr>
            <a:spLocks noChangeArrowheads="1"/>
          </p:cNvSpPr>
          <p:nvPr/>
        </p:nvSpPr>
        <p:spPr bwMode="auto">
          <a:xfrm>
            <a:off x="1763713" y="1844675"/>
            <a:ext cx="2520950" cy="1512888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323528" y="476672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1403648" y="2852936"/>
            <a:ext cx="504056" cy="42812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93682" y="2852936"/>
            <a:ext cx="606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H</a:t>
            </a:r>
            <a:r>
              <a:rPr lang="es-VE" sz="2800" baseline="30000" dirty="0" smtClean="0"/>
              <a:t>+</a:t>
            </a:r>
            <a:endParaRPr lang="es-VE" sz="2800" baseline="30000" dirty="0"/>
          </a:p>
        </p:txBody>
      </p:sp>
      <p:sp>
        <p:nvSpPr>
          <p:cNvPr id="4" name="3 Elipse"/>
          <p:cNvSpPr/>
          <p:nvPr/>
        </p:nvSpPr>
        <p:spPr bwMode="auto">
          <a:xfrm>
            <a:off x="3419872" y="3933056"/>
            <a:ext cx="360040" cy="35954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354796" y="409641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H</a:t>
            </a:r>
            <a:r>
              <a:rPr lang="es-VE" sz="1600" baseline="30000" dirty="0" smtClean="0"/>
              <a:t>+</a:t>
            </a:r>
            <a:endParaRPr lang="es-VE" sz="1600" baseline="30000" dirty="0"/>
          </a:p>
        </p:txBody>
      </p:sp>
      <p:sp>
        <p:nvSpPr>
          <p:cNvPr id="146439" name="Oval 7"/>
          <p:cNvSpPr>
            <a:spLocks noChangeArrowheads="1"/>
          </p:cNvSpPr>
          <p:nvPr/>
        </p:nvSpPr>
        <p:spPr bwMode="auto">
          <a:xfrm>
            <a:off x="962595" y="3742730"/>
            <a:ext cx="3177357" cy="2565995"/>
          </a:xfrm>
          <a:prstGeom prst="ellipse">
            <a:avLst/>
          </a:prstGeom>
          <a:noFill/>
          <a:ln w="28575">
            <a:solidFill>
              <a:srgbClr val="CC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" name="6 CuadroTexto"/>
          <p:cNvSpPr txBox="1"/>
          <p:nvPr/>
        </p:nvSpPr>
        <p:spPr>
          <a:xfrm>
            <a:off x="41302" y="6520539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554075" y="753938"/>
            <a:ext cx="2084225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800" b="0" dirty="0" err="1" smtClean="0"/>
              <a:t>Cotransporte</a:t>
            </a:r>
            <a:r>
              <a:rPr lang="es-VE" sz="1800" b="0" dirty="0" smtClean="0"/>
              <a:t> </a:t>
            </a:r>
          </a:p>
          <a:p>
            <a:pPr algn="ctr"/>
            <a:r>
              <a:rPr lang="es-VE" sz="1800" b="0" dirty="0" smtClean="0"/>
              <a:t>H</a:t>
            </a:r>
            <a:r>
              <a:rPr lang="es-VE" sz="1800" b="0" baseline="30000" dirty="0" smtClean="0"/>
              <a:t>+</a:t>
            </a:r>
            <a:r>
              <a:rPr lang="es-VE" sz="1800" b="0" dirty="0" smtClean="0"/>
              <a:t> - </a:t>
            </a:r>
            <a:r>
              <a:rPr lang="es-VE" sz="1800" b="0" dirty="0" err="1" smtClean="0"/>
              <a:t>peq</a:t>
            </a:r>
            <a:r>
              <a:rPr lang="es-VE" sz="1800" b="0" dirty="0" smtClean="0"/>
              <a:t>. péptidos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14033" y="3429000"/>
            <a:ext cx="136127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Peptidasas</a:t>
            </a:r>
            <a:endParaRPr lang="es-VE" sz="1400" dirty="0" smtClean="0"/>
          </a:p>
          <a:p>
            <a:r>
              <a:rPr lang="es-VE" sz="1400" dirty="0" smtClean="0"/>
              <a:t>intracelulares</a:t>
            </a:r>
            <a:endParaRPr lang="es-VE" sz="1400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7" grpId="0" animBg="1"/>
      <p:bldP spid="14644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2" name="Picture 4" descr="absc AA peptidos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1" t="4883" r="8981" b="4883"/>
          <a:stretch>
            <a:fillRect/>
          </a:stretch>
        </p:blipFill>
        <p:spPr bwMode="auto">
          <a:xfrm>
            <a:off x="1454150" y="454025"/>
            <a:ext cx="5278438" cy="580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5702300" y="33337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6022137" y="348675"/>
            <a:ext cx="2629246" cy="584775"/>
          </a:xfrm>
          <a:prstGeom prst="rect">
            <a:avLst/>
          </a:prstGeom>
          <a:solidFill>
            <a:srgbClr val="D6ECEE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 smtClean="0">
                <a:latin typeface="Comic Sans MS" pitchFamily="66" charset="0"/>
              </a:rPr>
              <a:t>2. </a:t>
            </a:r>
            <a:r>
              <a:rPr lang="es-ES" sz="1600" dirty="0" err="1" smtClean="0">
                <a:latin typeface="Comic Sans MS" pitchFamily="66" charset="0"/>
              </a:rPr>
              <a:t>Abs</a:t>
            </a:r>
            <a:r>
              <a:rPr lang="es-ES" sz="1600" dirty="0">
                <a:latin typeface="Comic Sans MS" pitchFamily="66" charset="0"/>
              </a:rPr>
              <a:t>. Di, Tripéptidos </a:t>
            </a:r>
          </a:p>
          <a:p>
            <a:r>
              <a:rPr lang="es-ES" sz="1600" dirty="0" smtClean="0">
                <a:latin typeface="Comic Sans MS" pitchFamily="66" charset="0"/>
              </a:rPr>
              <a:t>   </a:t>
            </a:r>
            <a:r>
              <a:rPr lang="es-ES" sz="1600" dirty="0" err="1" smtClean="0">
                <a:latin typeface="Comic Sans MS" pitchFamily="66" charset="0"/>
              </a:rPr>
              <a:t>Abs</a:t>
            </a:r>
            <a:r>
              <a:rPr lang="es-ES" sz="1600" dirty="0">
                <a:latin typeface="Comic Sans MS" pitchFamily="66" charset="0"/>
              </a:rPr>
              <a:t>. Aminoácidos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960324" y="1470862"/>
            <a:ext cx="79380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6659563" y="1412875"/>
            <a:ext cx="1366837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</p:txBody>
      </p:sp>
      <p:sp>
        <p:nvSpPr>
          <p:cNvPr id="145418" name="Oval 10"/>
          <p:cNvSpPr>
            <a:spLocks noChangeArrowheads="1"/>
          </p:cNvSpPr>
          <p:nvPr/>
        </p:nvSpPr>
        <p:spPr bwMode="auto">
          <a:xfrm>
            <a:off x="1403350" y="4149725"/>
            <a:ext cx="2305050" cy="1439863"/>
          </a:xfrm>
          <a:prstGeom prst="ellipse">
            <a:avLst/>
          </a:prstGeom>
          <a:noFill/>
          <a:ln w="28575">
            <a:solidFill>
              <a:srgbClr val="CC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3708400" y="3933825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peptidasas</a:t>
            </a:r>
          </a:p>
        </p:txBody>
      </p:sp>
      <p:sp>
        <p:nvSpPr>
          <p:cNvPr id="145420" name="Text Box 12"/>
          <p:cNvSpPr txBox="1">
            <a:spLocks noChangeArrowheads="1"/>
          </p:cNvSpPr>
          <p:nvPr/>
        </p:nvSpPr>
        <p:spPr bwMode="auto">
          <a:xfrm>
            <a:off x="6022137" y="3167390"/>
            <a:ext cx="710451" cy="523220"/>
          </a:xfrm>
          <a:prstGeom prst="rect">
            <a:avLst/>
          </a:prstGeom>
          <a:solidFill>
            <a:srgbClr val="EFBFCE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AA</a:t>
            </a:r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1763713" y="4510088"/>
            <a:ext cx="782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0">
                <a:effectLst>
                  <a:outerShdw blurRad="38100" dist="38100" dir="2700000" algn="tl">
                    <a:srgbClr val="C0C0C0"/>
                  </a:outerShdw>
                </a:effectLst>
              </a:rPr>
              <a:t>hPEPT1</a:t>
            </a: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300788" y="4868863"/>
            <a:ext cx="1946367" cy="369332"/>
          </a:xfrm>
          <a:prstGeom prst="rect">
            <a:avLst/>
          </a:prstGeom>
          <a:solidFill>
            <a:srgbClr val="DABEEC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/>
              <a:t>Di y tripéptidos</a:t>
            </a:r>
          </a:p>
        </p:txBody>
      </p:sp>
      <p:sp>
        <p:nvSpPr>
          <p:cNvPr id="145424" name="Text Box 16"/>
          <p:cNvSpPr txBox="1">
            <a:spLocks noChangeArrowheads="1"/>
          </p:cNvSpPr>
          <p:nvPr/>
        </p:nvSpPr>
        <p:spPr bwMode="auto">
          <a:xfrm>
            <a:off x="539750" y="549275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823750" y="5583503"/>
            <a:ext cx="17049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Gracias al </a:t>
            </a:r>
          </a:p>
          <a:p>
            <a:r>
              <a:rPr lang="es-ES" sz="1800" b="0"/>
              <a:t>gradiente EQ </a:t>
            </a:r>
          </a:p>
          <a:p>
            <a:r>
              <a:rPr lang="es-ES" sz="1800" b="0"/>
              <a:t>de H</a:t>
            </a:r>
            <a:r>
              <a:rPr lang="es-ES" sz="1800" b="0" baseline="30000"/>
              <a:t>+</a:t>
            </a:r>
            <a:r>
              <a:rPr lang="es-ES" sz="1800" b="0"/>
              <a:t> a entrar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635919" y="933725"/>
            <a:ext cx="1457450" cy="40011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 err="1"/>
              <a:t>Enterocito</a:t>
            </a:r>
            <a:endParaRPr lang="es-ES" b="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8" grpId="0" animBg="1"/>
      <p:bldP spid="145418" grpId="1" animBg="1"/>
      <p:bldP spid="145419" grpId="0" animBg="1"/>
      <p:bldP spid="145420" grpId="0" animBg="1"/>
      <p:bldP spid="145422" grpId="0" animBg="1"/>
      <p:bldP spid="14542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ChangeAspect="1" noChangeArrowheads="1"/>
          </p:cNvSpPr>
          <p:nvPr/>
        </p:nvSpPr>
        <p:spPr bwMode="auto">
          <a:xfrm>
            <a:off x="5938838" y="1773238"/>
            <a:ext cx="252095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/>
              <a:t>Cotransporte con Na</a:t>
            </a:r>
            <a:r>
              <a:rPr lang="en-US" sz="1800" b="0" baseline="30000"/>
              <a:t>+</a:t>
            </a:r>
            <a:endParaRPr lang="en-US" sz="1800" b="0"/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/>
              <a:t>Cotransporte con H</a:t>
            </a:r>
            <a:r>
              <a:rPr lang="en-US" sz="1800" b="0" baseline="30000"/>
              <a:t>+ 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0"/>
              <a:t>Pinocitosis?</a:t>
            </a:r>
            <a:r>
              <a:rPr lang="en-US" sz="1800"/>
              <a:t> </a:t>
            </a:r>
          </a:p>
        </p:txBody>
      </p:sp>
      <p:sp>
        <p:nvSpPr>
          <p:cNvPr id="96282" name="Rectangle 26"/>
          <p:cNvSpPr>
            <a:spLocks noChangeAspect="1" noChangeArrowheads="1"/>
          </p:cNvSpPr>
          <p:nvPr/>
        </p:nvSpPr>
        <p:spPr bwMode="auto">
          <a:xfrm>
            <a:off x="5940425" y="5084763"/>
            <a:ext cx="3203575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dirty="0" err="1"/>
              <a:t>Sist</a:t>
            </a:r>
            <a:r>
              <a:rPr lang="en-US" sz="1600" dirty="0"/>
              <a:t>. </a:t>
            </a:r>
            <a:r>
              <a:rPr lang="en-US" sz="1600" dirty="0" smtClean="0"/>
              <a:t>Transport. con/sin </a:t>
            </a:r>
            <a:r>
              <a:rPr lang="en-US" sz="1600" dirty="0"/>
              <a:t>Na</a:t>
            </a:r>
            <a:r>
              <a:rPr lang="en-US" sz="1600" baseline="30000" dirty="0"/>
              <a:t>+</a:t>
            </a:r>
            <a:r>
              <a:rPr lang="en-US" sz="1600" dirty="0"/>
              <a:t>     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dirty="0" err="1"/>
              <a:t>Exocitosis</a:t>
            </a:r>
            <a:endParaRPr lang="en-US" sz="1600" dirty="0"/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dirty="0" err="1"/>
              <a:t>Difusión</a:t>
            </a:r>
            <a:r>
              <a:rPr lang="en-US" sz="1600" dirty="0"/>
              <a:t> simple</a:t>
            </a:r>
          </a:p>
        </p:txBody>
      </p:sp>
      <p:sp>
        <p:nvSpPr>
          <p:cNvPr id="96289" name="Text Box 33"/>
          <p:cNvSpPr txBox="1">
            <a:spLocks noChangeArrowheads="1"/>
          </p:cNvSpPr>
          <p:nvPr/>
        </p:nvSpPr>
        <p:spPr bwMode="auto">
          <a:xfrm>
            <a:off x="6131783" y="403395"/>
            <a:ext cx="2623517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IV. </a:t>
            </a:r>
            <a:r>
              <a:rPr lang="es-ES" sz="1600" dirty="0" smtClean="0"/>
              <a:t>ABS.</a:t>
            </a:r>
            <a:r>
              <a:rPr lang="es-ES" sz="1600" dirty="0"/>
              <a:t> </a:t>
            </a:r>
            <a:r>
              <a:rPr lang="es-ES" sz="1600" dirty="0" smtClean="0"/>
              <a:t> PROTEÍNAS</a:t>
            </a:r>
            <a:endParaRPr lang="es-ES" sz="1600" dirty="0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9" r="25046"/>
          <a:stretch>
            <a:fillRect/>
          </a:stretch>
        </p:blipFill>
        <p:spPr bwMode="auto">
          <a:xfrm>
            <a:off x="1116013" y="406861"/>
            <a:ext cx="4114800" cy="646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1" name="Freeform 5"/>
          <p:cNvSpPr>
            <a:spLocks/>
          </p:cNvSpPr>
          <p:nvPr/>
        </p:nvSpPr>
        <p:spPr bwMode="auto">
          <a:xfrm>
            <a:off x="4108450" y="2916238"/>
            <a:ext cx="1968500" cy="336550"/>
          </a:xfrm>
          <a:custGeom>
            <a:avLst/>
            <a:gdLst>
              <a:gd name="T0" fmla="*/ 0 w 1240"/>
              <a:gd name="T1" fmla="*/ 122 h 212"/>
              <a:gd name="T2" fmla="*/ 1094 w 1240"/>
              <a:gd name="T3" fmla="*/ 0 h 212"/>
              <a:gd name="T4" fmla="*/ 734 w 1240"/>
              <a:gd name="T5" fmla="*/ 212 h 212"/>
              <a:gd name="T6" fmla="*/ 1240 w 1240"/>
              <a:gd name="T7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212">
                <a:moveTo>
                  <a:pt x="0" y="122"/>
                </a:moveTo>
                <a:lnTo>
                  <a:pt x="1094" y="0"/>
                </a:lnTo>
                <a:lnTo>
                  <a:pt x="734" y="212"/>
                </a:lnTo>
                <a:lnTo>
                  <a:pt x="1240" y="21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2" name="Rectangle 6"/>
          <p:cNvSpPr>
            <a:spLocks noChangeAspect="1" noChangeArrowheads="1"/>
          </p:cNvSpPr>
          <p:nvPr/>
        </p:nvSpPr>
        <p:spPr bwMode="auto">
          <a:xfrm>
            <a:off x="6032500" y="3028950"/>
            <a:ext cx="224313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i="1"/>
              <a:t>Generalmente no una vía muy larga </a:t>
            </a: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3692525" y="3240088"/>
            <a:ext cx="1023938" cy="2863850"/>
          </a:xfrm>
          <a:prstGeom prst="rect">
            <a:avLst/>
          </a:prstGeom>
          <a:solidFill>
            <a:srgbClr val="66FF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2051050" y="981075"/>
            <a:ext cx="64928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2051050" y="1989138"/>
            <a:ext cx="64928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1763688" y="827420"/>
            <a:ext cx="1204176" cy="369332"/>
          </a:xfrm>
          <a:prstGeom prst="rect">
            <a:avLst/>
          </a:prstGeom>
          <a:solidFill>
            <a:srgbClr val="FF8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P</a:t>
            </a:r>
            <a:r>
              <a:rPr lang="es-ES" sz="1800" dirty="0" smtClean="0"/>
              <a:t>roteínas</a:t>
            </a:r>
            <a:endParaRPr lang="es-ES" sz="1800" dirty="0"/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1949450" y="1870075"/>
            <a:ext cx="901209" cy="307777"/>
          </a:xfrm>
          <a:prstGeom prst="rect">
            <a:avLst/>
          </a:prstGeom>
          <a:solidFill>
            <a:srgbClr val="FF9B5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/>
              <a:t>P</a:t>
            </a:r>
            <a:r>
              <a:rPr lang="es-ES" sz="1400" dirty="0" smtClean="0"/>
              <a:t>éptidos</a:t>
            </a:r>
            <a:endParaRPr lang="es-ES" sz="1400" dirty="0"/>
          </a:p>
        </p:txBody>
      </p:sp>
      <p:sp>
        <p:nvSpPr>
          <p:cNvPr id="96271" name="Rectangle 15"/>
          <p:cNvSpPr>
            <a:spLocks noChangeArrowheads="1"/>
          </p:cNvSpPr>
          <p:nvPr/>
        </p:nvSpPr>
        <p:spPr bwMode="auto">
          <a:xfrm>
            <a:off x="1547813" y="2565400"/>
            <a:ext cx="863600" cy="358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96272" name="Rectangle 16"/>
          <p:cNvSpPr>
            <a:spLocks noChangeArrowheads="1"/>
          </p:cNvSpPr>
          <p:nvPr/>
        </p:nvSpPr>
        <p:spPr bwMode="auto">
          <a:xfrm>
            <a:off x="2700338" y="2565400"/>
            <a:ext cx="792162" cy="358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96273" name="Rectangle 17"/>
          <p:cNvSpPr>
            <a:spLocks noChangeArrowheads="1"/>
          </p:cNvSpPr>
          <p:nvPr/>
        </p:nvSpPr>
        <p:spPr bwMode="auto">
          <a:xfrm>
            <a:off x="3708400" y="2492375"/>
            <a:ext cx="792163" cy="431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96269" name="Text Box 13"/>
          <p:cNvSpPr txBox="1">
            <a:spLocks noChangeArrowheads="1"/>
          </p:cNvSpPr>
          <p:nvPr/>
        </p:nvSpPr>
        <p:spPr bwMode="auto">
          <a:xfrm>
            <a:off x="2699698" y="2588672"/>
            <a:ext cx="684270" cy="338554"/>
          </a:xfrm>
          <a:prstGeom prst="rect">
            <a:avLst/>
          </a:prstGeom>
          <a:solidFill>
            <a:srgbClr val="B7E7FF"/>
          </a:solidFill>
          <a:ln w="9525">
            <a:solidFill>
              <a:srgbClr val="8DCA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600"/>
              <a:t>AA</a:t>
            </a:r>
          </a:p>
        </p:txBody>
      </p:sp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1393621" y="2533504"/>
            <a:ext cx="1131887" cy="523220"/>
          </a:xfrm>
          <a:prstGeom prst="rect">
            <a:avLst/>
          </a:prstGeom>
          <a:solidFill>
            <a:srgbClr val="71AAFF"/>
          </a:solidFill>
          <a:ln w="9525">
            <a:solidFill>
              <a:srgbClr val="8DCA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dirty="0" smtClean="0"/>
              <a:t>Dipéptidos </a:t>
            </a:r>
            <a:r>
              <a:rPr lang="es-ES" sz="1400" dirty="0"/>
              <a:t>tripéptidos</a:t>
            </a:r>
          </a:p>
        </p:txBody>
      </p:sp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3740150" y="2514200"/>
            <a:ext cx="838200" cy="466725"/>
          </a:xfrm>
          <a:prstGeom prst="rect">
            <a:avLst/>
          </a:prstGeom>
          <a:solidFill>
            <a:srgbClr val="FF9B57"/>
          </a:solidFill>
          <a:ln w="9525">
            <a:solidFill>
              <a:srgbClr val="8DCA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Pequeños</a:t>
            </a:r>
          </a:p>
          <a:p>
            <a:r>
              <a:rPr lang="es-ES" sz="1200"/>
              <a:t>péptidos</a:t>
            </a:r>
          </a:p>
        </p:txBody>
      </p:sp>
      <p:sp>
        <p:nvSpPr>
          <p:cNvPr id="96274" name="Rectangle 18"/>
          <p:cNvSpPr>
            <a:spLocks noChangeArrowheads="1"/>
          </p:cNvSpPr>
          <p:nvPr/>
        </p:nvSpPr>
        <p:spPr bwMode="auto">
          <a:xfrm>
            <a:off x="1331913" y="6453188"/>
            <a:ext cx="576262" cy="215900"/>
          </a:xfrm>
          <a:prstGeom prst="rect">
            <a:avLst/>
          </a:prstGeom>
          <a:solidFill>
            <a:srgbClr val="FF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5" name="Rectangle 19"/>
          <p:cNvSpPr>
            <a:spLocks noChangeArrowheads="1"/>
          </p:cNvSpPr>
          <p:nvPr/>
        </p:nvSpPr>
        <p:spPr bwMode="auto">
          <a:xfrm>
            <a:off x="4139877" y="6525468"/>
            <a:ext cx="792163" cy="215900"/>
          </a:xfrm>
          <a:prstGeom prst="rect">
            <a:avLst/>
          </a:prstGeom>
          <a:solidFill>
            <a:srgbClr val="FFB9B9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1236663" y="6332538"/>
            <a:ext cx="9557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angre</a:t>
            </a:r>
            <a:endParaRPr lang="es-ES" sz="18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2738438" y="6357938"/>
            <a:ext cx="12923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 </a:t>
            </a: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3214688" y="3092450"/>
            <a:ext cx="398462" cy="333375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1.</a:t>
            </a:r>
          </a:p>
        </p:txBody>
      </p:sp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1042988" y="3046413"/>
            <a:ext cx="398462" cy="333375"/>
          </a:xfrm>
          <a:prstGeom prst="rect">
            <a:avLst/>
          </a:prstGeom>
          <a:solidFill>
            <a:srgbClr val="71A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2.</a:t>
            </a:r>
          </a:p>
        </p:txBody>
      </p:sp>
      <p:sp>
        <p:nvSpPr>
          <p:cNvPr id="96280" name="Text Box 24"/>
          <p:cNvSpPr txBox="1">
            <a:spLocks noChangeArrowheads="1"/>
          </p:cNvSpPr>
          <p:nvPr/>
        </p:nvSpPr>
        <p:spPr bwMode="auto">
          <a:xfrm>
            <a:off x="4500563" y="3095625"/>
            <a:ext cx="398462" cy="333375"/>
          </a:xfrm>
          <a:prstGeom prst="rect">
            <a:avLst/>
          </a:prstGeom>
          <a:solidFill>
            <a:srgbClr val="FF993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3.</a:t>
            </a:r>
          </a:p>
        </p:txBody>
      </p:sp>
      <p:sp>
        <p:nvSpPr>
          <p:cNvPr id="96283" name="Text Box 27"/>
          <p:cNvSpPr txBox="1">
            <a:spLocks noChangeArrowheads="1"/>
          </p:cNvSpPr>
          <p:nvPr/>
        </p:nvSpPr>
        <p:spPr bwMode="auto">
          <a:xfrm>
            <a:off x="2124075" y="5638800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4.</a:t>
            </a:r>
          </a:p>
        </p:txBody>
      </p:sp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4654550" y="5710238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5.</a:t>
            </a:r>
          </a:p>
        </p:txBody>
      </p:sp>
      <p:sp>
        <p:nvSpPr>
          <p:cNvPr id="96286" name="Text Box 30"/>
          <p:cNvSpPr txBox="1">
            <a:spLocks noChangeArrowheads="1"/>
          </p:cNvSpPr>
          <p:nvPr/>
        </p:nvSpPr>
        <p:spPr bwMode="auto">
          <a:xfrm>
            <a:off x="2339975" y="6357938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FF5B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6.</a:t>
            </a:r>
          </a:p>
        </p:txBody>
      </p:sp>
      <p:sp>
        <p:nvSpPr>
          <p:cNvPr id="96290" name="Text Box 34"/>
          <p:cNvSpPr txBox="1">
            <a:spLocks noChangeArrowheads="1"/>
          </p:cNvSpPr>
          <p:nvPr/>
        </p:nvSpPr>
        <p:spPr bwMode="auto">
          <a:xfrm>
            <a:off x="6754891" y="74194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291" name="Text Box 35"/>
          <p:cNvSpPr txBox="1">
            <a:spLocks noChangeArrowheads="1"/>
          </p:cNvSpPr>
          <p:nvPr/>
        </p:nvSpPr>
        <p:spPr bwMode="auto">
          <a:xfrm>
            <a:off x="5515833" y="1347853"/>
            <a:ext cx="6159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LUZ</a:t>
            </a:r>
          </a:p>
        </p:txBody>
      </p:sp>
      <p:sp>
        <p:nvSpPr>
          <p:cNvPr id="96293" name="Text Box 37"/>
          <p:cNvSpPr txBox="1">
            <a:spLocks noChangeArrowheads="1"/>
          </p:cNvSpPr>
          <p:nvPr/>
        </p:nvSpPr>
        <p:spPr bwMode="auto">
          <a:xfrm>
            <a:off x="5508625" y="4605338"/>
            <a:ext cx="283210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 - SANGRE</a:t>
            </a:r>
          </a:p>
        </p:txBody>
      </p:sp>
      <p:sp>
        <p:nvSpPr>
          <p:cNvPr id="96297" name="Text Box 41"/>
          <p:cNvSpPr txBox="1">
            <a:spLocks noChangeArrowheads="1"/>
          </p:cNvSpPr>
          <p:nvPr/>
        </p:nvSpPr>
        <p:spPr bwMode="auto">
          <a:xfrm>
            <a:off x="5521325" y="1797050"/>
            <a:ext cx="425450" cy="365125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1.</a:t>
            </a:r>
          </a:p>
        </p:txBody>
      </p:sp>
      <p:sp>
        <p:nvSpPr>
          <p:cNvPr id="96298" name="Text Box 42"/>
          <p:cNvSpPr txBox="1">
            <a:spLocks noChangeArrowheads="1"/>
          </p:cNvSpPr>
          <p:nvPr/>
        </p:nvSpPr>
        <p:spPr bwMode="auto">
          <a:xfrm>
            <a:off x="5508625" y="2157413"/>
            <a:ext cx="425450" cy="365125"/>
          </a:xfrm>
          <a:prstGeom prst="rect">
            <a:avLst/>
          </a:prstGeom>
          <a:solidFill>
            <a:srgbClr val="71AA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2.</a:t>
            </a:r>
          </a:p>
        </p:txBody>
      </p:sp>
      <p:sp>
        <p:nvSpPr>
          <p:cNvPr id="96299" name="Text Box 43"/>
          <p:cNvSpPr txBox="1">
            <a:spLocks noChangeArrowheads="1"/>
          </p:cNvSpPr>
          <p:nvPr/>
        </p:nvSpPr>
        <p:spPr bwMode="auto">
          <a:xfrm>
            <a:off x="5508625" y="2516188"/>
            <a:ext cx="425450" cy="365125"/>
          </a:xfrm>
          <a:prstGeom prst="rect">
            <a:avLst/>
          </a:prstGeom>
          <a:solidFill>
            <a:srgbClr val="FF993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3.</a:t>
            </a:r>
          </a:p>
        </p:txBody>
      </p:sp>
      <p:sp>
        <p:nvSpPr>
          <p:cNvPr id="96300" name="Text Box 44"/>
          <p:cNvSpPr txBox="1">
            <a:spLocks noChangeArrowheads="1"/>
          </p:cNvSpPr>
          <p:nvPr/>
        </p:nvSpPr>
        <p:spPr bwMode="auto">
          <a:xfrm>
            <a:off x="5508625" y="5084763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4.</a:t>
            </a:r>
          </a:p>
        </p:txBody>
      </p:sp>
      <p:sp>
        <p:nvSpPr>
          <p:cNvPr id="96301" name="Text Box 45"/>
          <p:cNvSpPr txBox="1">
            <a:spLocks noChangeArrowheads="1"/>
          </p:cNvSpPr>
          <p:nvPr/>
        </p:nvSpPr>
        <p:spPr bwMode="auto">
          <a:xfrm>
            <a:off x="5508625" y="5445125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5.</a:t>
            </a:r>
          </a:p>
        </p:txBody>
      </p:sp>
      <p:sp>
        <p:nvSpPr>
          <p:cNvPr id="96302" name="Text Box 46"/>
          <p:cNvSpPr txBox="1">
            <a:spLocks noChangeArrowheads="1"/>
          </p:cNvSpPr>
          <p:nvPr/>
        </p:nvSpPr>
        <p:spPr bwMode="auto">
          <a:xfrm>
            <a:off x="5508625" y="5805488"/>
            <a:ext cx="398463" cy="333375"/>
          </a:xfrm>
          <a:prstGeom prst="rect">
            <a:avLst/>
          </a:prstGeom>
          <a:solidFill>
            <a:srgbClr val="FFC6A9"/>
          </a:solidFill>
          <a:ln w="28575">
            <a:solidFill>
              <a:srgbClr val="FF5B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6.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8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5585747" y="620688"/>
            <a:ext cx="2895344" cy="369332"/>
          </a:xfrm>
          <a:prstGeom prst="rect">
            <a:avLst/>
          </a:prstGeom>
          <a:solidFill>
            <a:srgbClr val="D9EDEF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 dirty="0" smtClean="0"/>
              <a:t>3. </a:t>
            </a:r>
            <a:r>
              <a:rPr lang="es-ES" sz="1800" b="0" dirty="0" err="1" smtClean="0"/>
              <a:t>Abs</a:t>
            </a:r>
            <a:r>
              <a:rPr lang="es-ES" sz="1800" b="0" dirty="0" smtClean="0"/>
              <a:t>. proteínas enteras</a:t>
            </a:r>
            <a:endParaRPr lang="es-ES" sz="1800" b="0" dirty="0"/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5795963" y="5445125"/>
            <a:ext cx="2474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0">
                <a:effectLst>
                  <a:outerShdw blurRad="38100" dist="38100" dir="2700000" algn="tl">
                    <a:srgbClr val="C0C0C0"/>
                  </a:outerShdw>
                </a:effectLst>
              </a:rPr>
              <a:t>Sin embargo…</a:t>
            </a:r>
          </a:p>
        </p:txBody>
      </p: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1631950" y="1916113"/>
            <a:ext cx="5883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/>
              <a:t>¿ Por qué en general NO se absorben </a:t>
            </a:r>
          </a:p>
          <a:p>
            <a:pPr algn="ctr"/>
            <a:r>
              <a:rPr lang="es-ES_tradnl" sz="2400"/>
              <a:t>las proteínas enteras?</a:t>
            </a: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539552" y="1493838"/>
            <a:ext cx="109239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70932" y="3153452"/>
            <a:ext cx="621997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s-VE" dirty="0" smtClean="0">
                <a:solidFill>
                  <a:srgbClr val="0000CC"/>
                </a:solidFill>
              </a:rPr>
              <a:t>ENZIMAS las digieren</a:t>
            </a:r>
          </a:p>
          <a:p>
            <a:pPr marL="457200" indent="-457200">
              <a:buAutoNum type="arabicPeriod"/>
            </a:pPr>
            <a:endParaRPr lang="es-VE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r>
              <a:rPr lang="es-VE" dirty="0" smtClean="0">
                <a:solidFill>
                  <a:srgbClr val="0000CC"/>
                </a:solidFill>
              </a:rPr>
              <a:t>No hay TRANSPORTADORES para proteínas</a:t>
            </a:r>
          </a:p>
          <a:p>
            <a:pPr marL="457200" indent="-457200">
              <a:buAutoNum type="arabicPeriod"/>
            </a:pPr>
            <a:endParaRPr lang="es-VE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/>
            </a:pPr>
            <a:r>
              <a:rPr lang="es-VE" dirty="0" smtClean="0">
                <a:solidFill>
                  <a:srgbClr val="0000CC"/>
                </a:solidFill>
              </a:rPr>
              <a:t>No atraviesan las UNIONES ESTRECHAS</a:t>
            </a:r>
            <a:endParaRPr lang="es-VE" dirty="0">
              <a:solidFill>
                <a:srgbClr val="0000CC"/>
              </a:solidFill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1570932" y="3068960"/>
            <a:ext cx="434428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1547664" y="3717032"/>
            <a:ext cx="434428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Elipse"/>
          <p:cNvSpPr/>
          <p:nvPr/>
        </p:nvSpPr>
        <p:spPr bwMode="auto">
          <a:xfrm>
            <a:off x="1547664" y="4293096"/>
            <a:ext cx="434428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8" grpId="0"/>
      <p:bldP spid="158729" grpId="0"/>
      <p:bldP spid="2" grpId="0"/>
      <p:bldP spid="4" grpId="0" animBg="1"/>
      <p:bldP spid="11" grpId="0" animBg="1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228184" y="620688"/>
            <a:ext cx="2232248" cy="646331"/>
          </a:xfrm>
          <a:prstGeom prst="rect">
            <a:avLst/>
          </a:prstGeom>
          <a:solidFill>
            <a:srgbClr val="D9EDEF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b="0" dirty="0" smtClean="0"/>
              <a:t>3. </a:t>
            </a:r>
            <a:r>
              <a:rPr lang="es-ES" sz="1800" b="0" dirty="0" err="1" smtClean="0"/>
              <a:t>Abs</a:t>
            </a:r>
            <a:r>
              <a:rPr lang="es-ES" sz="1800" b="0" dirty="0" smtClean="0"/>
              <a:t>. proteínas</a:t>
            </a:r>
            <a:r>
              <a:rPr lang="es-ES" sz="1800" b="0" dirty="0"/>
              <a:t> </a:t>
            </a:r>
            <a:endParaRPr lang="es-ES" sz="1800" b="0" dirty="0" smtClean="0"/>
          </a:p>
          <a:p>
            <a:pPr algn="ctr"/>
            <a:r>
              <a:rPr lang="es-ES" sz="1800" b="0" dirty="0" smtClean="0"/>
              <a:t>enteras</a:t>
            </a:r>
            <a:endParaRPr lang="es-ES" sz="1800" b="0" dirty="0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2582863" y="2371204"/>
            <a:ext cx="3986989" cy="204671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50000"/>
              <a:buFontTx/>
              <a:buChar char="•"/>
            </a:pPr>
            <a:endParaRPr lang="es-ES_tradnl" sz="900" b="0" dirty="0"/>
          </a:p>
          <a:p>
            <a:pPr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400" b="0" dirty="0" err="1"/>
              <a:t>Abs</a:t>
            </a:r>
            <a:r>
              <a:rPr lang="es-ES_tradnl" sz="2400" b="0" dirty="0"/>
              <a:t>. Proteínas en RN</a:t>
            </a:r>
          </a:p>
          <a:p>
            <a:pPr>
              <a:buClr>
                <a:srgbClr val="FF0000"/>
              </a:buClr>
              <a:buSzPct val="150000"/>
            </a:pPr>
            <a:r>
              <a:rPr lang="es-ES_tradnl" b="0" dirty="0"/>
              <a:t>  </a:t>
            </a:r>
            <a:r>
              <a:rPr lang="es-ES_tradnl" sz="1800" b="0" dirty="0" smtClean="0"/>
              <a:t>“</a:t>
            </a:r>
            <a:r>
              <a:rPr lang="es-ES_tradnl" sz="1800" b="0" dirty="0"/>
              <a:t>Inmunidad pasiva” </a:t>
            </a:r>
            <a:r>
              <a:rPr lang="es-ES_tradnl" sz="2400" dirty="0"/>
              <a:t>IgA</a:t>
            </a:r>
          </a:p>
          <a:p>
            <a:pPr>
              <a:buClr>
                <a:srgbClr val="FF0000"/>
              </a:buClr>
              <a:buSzPct val="150000"/>
              <a:buFontTx/>
              <a:buChar char="•"/>
            </a:pPr>
            <a:endParaRPr lang="es-ES_tradnl" sz="1800" dirty="0"/>
          </a:p>
          <a:p>
            <a:pPr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400" b="0" dirty="0" err="1"/>
              <a:t>Abs</a:t>
            </a:r>
            <a:r>
              <a:rPr lang="es-ES_tradnl" sz="2400" b="0" dirty="0"/>
              <a:t>. Proteínas en Adulto </a:t>
            </a:r>
          </a:p>
          <a:p>
            <a:pPr>
              <a:buClr>
                <a:srgbClr val="FF0000"/>
              </a:buClr>
              <a:buSzPct val="150000"/>
            </a:pPr>
            <a:r>
              <a:rPr lang="es-ES_tradnl" b="0" dirty="0"/>
              <a:t>  </a:t>
            </a:r>
            <a:r>
              <a:rPr lang="es-ES_tradnl" b="0" dirty="0" smtClean="0"/>
              <a:t> </a:t>
            </a:r>
            <a:r>
              <a:rPr lang="es-ES_tradnl" sz="1800" b="0" dirty="0" smtClean="0"/>
              <a:t>“</a:t>
            </a:r>
            <a:r>
              <a:rPr lang="es-ES_tradnl" sz="1800" b="0" dirty="0"/>
              <a:t>Alergia Alimentaria”</a:t>
            </a:r>
          </a:p>
          <a:p>
            <a:pPr>
              <a:buClr>
                <a:srgbClr val="FF0000"/>
              </a:buClr>
              <a:buSzPct val="150000"/>
            </a:pPr>
            <a:endParaRPr lang="es-ES_tradnl" sz="800" b="0" dirty="0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11188" y="1557338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9" name="Picture 5" descr="breastfee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852738"/>
            <a:ext cx="3168650" cy="23764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6948488" y="4533900"/>
            <a:ext cx="833883" cy="52322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800" b="0" dirty="0">
                <a:solidFill>
                  <a:schemeClr val="bg1"/>
                </a:solidFill>
              </a:rPr>
              <a:t>IgA</a:t>
            </a:r>
          </a:p>
        </p:txBody>
      </p:sp>
      <p:sp>
        <p:nvSpPr>
          <p:cNvPr id="159752" name="Rectangle 8"/>
          <p:cNvSpPr>
            <a:spLocks noChangeArrowheads="1"/>
          </p:cNvSpPr>
          <p:nvPr/>
        </p:nvSpPr>
        <p:spPr bwMode="auto">
          <a:xfrm>
            <a:off x="1258888" y="2001838"/>
            <a:ext cx="3313112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2400" b="0" dirty="0" err="1"/>
              <a:t>Abs</a:t>
            </a:r>
            <a:r>
              <a:rPr lang="es-ES_tradnl" sz="2400" b="0" dirty="0"/>
              <a:t>. Proteínas RN </a:t>
            </a:r>
          </a:p>
          <a:p>
            <a:pPr algn="ctr"/>
            <a:r>
              <a:rPr lang="es-ES_tradnl" sz="2400" b="0" dirty="0"/>
              <a:t>“Inmunidad pasiva”</a:t>
            </a:r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1223169" y="3094522"/>
            <a:ext cx="3384550" cy="209288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0"/>
              <a:t>Los anticuerpos </a:t>
            </a:r>
            <a:r>
              <a:rPr lang="es-ES_tradnl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r>
              <a:rPr lang="es-ES_tradnl" b="0"/>
              <a:t> de la leche, son absorbidos por endocitosis en el</a:t>
            </a:r>
            <a:r>
              <a:rPr lang="es-ES_tradnl" b="0" u="sng"/>
              <a:t> íleon terminal</a:t>
            </a:r>
            <a:r>
              <a:rPr lang="es-ES_tradnl" b="0"/>
              <a:t> del recién nacido.</a:t>
            </a:r>
          </a:p>
          <a:p>
            <a:pPr>
              <a:spcBef>
                <a:spcPct val="50000"/>
              </a:spcBef>
            </a:pPr>
            <a:r>
              <a:rPr lang="es-ES_tradnl" b="0"/>
              <a:t>Son parte del Sistema Inmune de Mucosas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971600" y="904559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228184" y="620688"/>
            <a:ext cx="2232248" cy="646331"/>
          </a:xfrm>
          <a:prstGeom prst="rect">
            <a:avLst/>
          </a:prstGeom>
          <a:solidFill>
            <a:srgbClr val="D9EDEF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b="0" dirty="0" smtClean="0"/>
              <a:t>3. </a:t>
            </a:r>
            <a:r>
              <a:rPr lang="es-ES" sz="1800" b="0" dirty="0" err="1" smtClean="0"/>
              <a:t>Abs</a:t>
            </a:r>
            <a:r>
              <a:rPr lang="es-ES" sz="1800" b="0" dirty="0" smtClean="0"/>
              <a:t>. proteínas</a:t>
            </a:r>
            <a:r>
              <a:rPr lang="es-ES" sz="1800" b="0" dirty="0"/>
              <a:t> </a:t>
            </a:r>
            <a:endParaRPr lang="es-ES" sz="1800" b="0" dirty="0" smtClean="0"/>
          </a:p>
          <a:p>
            <a:pPr algn="ctr"/>
            <a:r>
              <a:rPr lang="es-ES" sz="1800" b="0" dirty="0" smtClean="0"/>
              <a:t>enteras</a:t>
            </a:r>
            <a:endParaRPr lang="es-ES" sz="1800" b="0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7" name="Text Box 7"/>
          <p:cNvSpPr txBox="1">
            <a:spLocks noChangeArrowheads="1"/>
          </p:cNvSpPr>
          <p:nvPr/>
        </p:nvSpPr>
        <p:spPr bwMode="auto">
          <a:xfrm>
            <a:off x="2255838" y="836613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1938907" y="1484784"/>
            <a:ext cx="5266185" cy="447814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endParaRPr lang="es-ES_tradnl" sz="1400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Hígado</a:t>
            </a:r>
          </a:p>
          <a:p>
            <a:pPr marL="0" indent="0">
              <a:buClr>
                <a:schemeClr val="tx1"/>
              </a:buClr>
            </a:pPr>
            <a:r>
              <a:rPr lang="es-ES_tradnl" sz="800" dirty="0" smtClean="0">
                <a:latin typeface="Comic Sans MS" pitchFamily="66" charset="0"/>
              </a:rPr>
              <a:t> </a:t>
            </a: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 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nutrientes</a:t>
            </a:r>
            <a:endParaRPr lang="es-ES_tradnl" b="0" dirty="0">
              <a:latin typeface="Comic Sans MS" pitchFamily="66" charset="0"/>
            </a:endParaRPr>
          </a:p>
          <a:p>
            <a:pPr marL="0" indent="0">
              <a:buClr>
                <a:schemeClr val="tx1"/>
              </a:buClr>
              <a:buSzPct val="150000"/>
            </a:pPr>
            <a:r>
              <a:rPr lang="es-ES_tradnl" sz="1400" b="0" dirty="0" smtClean="0">
                <a:latin typeface="Comic Sans MS" pitchFamily="66" charset="0"/>
              </a:rPr>
              <a:t> </a:t>
            </a:r>
            <a:endParaRPr lang="es-ES_tradnl" sz="14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 typeface="Arial" pitchFamily="34" charset="0"/>
              <a:buChar char="•"/>
            </a:pPr>
            <a:r>
              <a:rPr lang="es-ES_tradnl" b="0" dirty="0" smtClean="0">
                <a:latin typeface="Comic Sans MS" pitchFamily="66" charset="0"/>
              </a:rPr>
              <a:t>Absorción agua</a:t>
            </a:r>
            <a:r>
              <a:rPr lang="es-ES_tradnl" b="0" dirty="0">
                <a:latin typeface="Comic Sans MS" pitchFamily="66" charset="0"/>
              </a:rPr>
              <a:t>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2488215" y="1938338"/>
            <a:ext cx="4110421" cy="338554"/>
          </a:xfrm>
          <a:prstGeom prst="rect">
            <a:avLst/>
          </a:prstGeom>
          <a:solidFill>
            <a:srgbClr val="D9EDEF"/>
          </a:solidFill>
          <a:ln>
            <a:noFill/>
          </a:ln>
          <a:effectLst>
            <a:outerShdw dist="35921" dir="2700000" algn="ctr" rotWithShape="0">
              <a:schemeClr val="hlink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Mariscos, leche vaca, albúmina huevo etc.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314575" y="2636838"/>
            <a:ext cx="4519613" cy="946150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dist="35921" dir="2700000" algn="ctr" rotWithShape="0">
              <a:srgbClr val="FF3399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En individuos con predisposición genética</a:t>
            </a:r>
          </a:p>
          <a:p>
            <a:pPr algn="ctr"/>
            <a:r>
              <a:rPr lang="es-ES" sz="1800" b="0"/>
              <a:t>el Sistema Inmune Entérico genera </a:t>
            </a:r>
            <a:r>
              <a:rPr lang="es-ES">
                <a:solidFill>
                  <a:srgbClr val="660066"/>
                </a:solidFill>
              </a:rPr>
              <a:t>IgE</a:t>
            </a:r>
            <a:r>
              <a:rPr lang="es-ES" sz="1800" b="0"/>
              <a:t> </a:t>
            </a:r>
          </a:p>
          <a:p>
            <a:pPr algn="ctr"/>
            <a:r>
              <a:rPr lang="es-ES" sz="1800" b="0"/>
              <a:t>a proteínas absorbidas sin digerir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2406977" y="3836988"/>
            <a:ext cx="4331635" cy="677108"/>
          </a:xfrm>
          <a:prstGeom prst="rect">
            <a:avLst/>
          </a:prstGeom>
          <a:solidFill>
            <a:srgbClr val="FFCC99"/>
          </a:solidFill>
          <a:ln w="9525">
            <a:solidFill>
              <a:srgbClr val="E1891F"/>
            </a:solidFill>
            <a:miter lim="800000"/>
            <a:headEnd/>
            <a:tailEnd/>
          </a:ln>
          <a:effectLst>
            <a:outerShdw dist="35921" dir="2700000" algn="ctr" rotWithShape="0">
              <a:srgbClr val="E1891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dirty="0" err="1">
                <a:solidFill>
                  <a:srgbClr val="660066"/>
                </a:solidFill>
              </a:rPr>
              <a:t>IgE</a:t>
            </a:r>
            <a:r>
              <a:rPr lang="es-ES" sz="1800" b="0" dirty="0"/>
              <a:t> se une a mastocitos sensibilizados</a:t>
            </a:r>
          </a:p>
          <a:p>
            <a:pPr algn="ctr"/>
            <a:r>
              <a:rPr lang="es-ES" sz="1800" b="0" dirty="0" smtClean="0"/>
              <a:t>de </a:t>
            </a:r>
            <a:r>
              <a:rPr lang="es-ES" sz="1800" b="0" dirty="0"/>
              <a:t>la lámina propia </a:t>
            </a:r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>
            <a:off x="4572000" y="2349500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>
            <a:off x="4572000" y="3573463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539750" y="476250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2743200" y="938213"/>
            <a:ext cx="38004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Abs. Proteínas en Adulto </a:t>
            </a:r>
          </a:p>
          <a:p>
            <a:pPr algn="ctr"/>
            <a:r>
              <a:rPr lang="es-ES" sz="2400" b="0"/>
              <a:t>“Alergia Alimentaria”</a:t>
            </a: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2684758" y="5805488"/>
            <a:ext cx="3547767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Síntomas </a:t>
            </a: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extraintestinales*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2065338" y="4797425"/>
            <a:ext cx="5010150" cy="650875"/>
          </a:xfrm>
          <a:prstGeom prst="rect">
            <a:avLst/>
          </a:prstGeom>
          <a:solidFill>
            <a:srgbClr val="FFCC99"/>
          </a:solidFill>
          <a:ln w="9525">
            <a:solidFill>
              <a:srgbClr val="E1891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1891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Se liberan potentes mediadores</a:t>
            </a:r>
          </a:p>
          <a:p>
            <a:pPr algn="ctr"/>
            <a:r>
              <a:rPr lang="es-ES" sz="1800" b="0"/>
              <a:t>que aumentan secreción y motilidad intestinal</a:t>
            </a:r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>
            <a:off x="4572000" y="4508500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93205" name="Picture 21" descr="seafood_starfish_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17907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206" name="Text Box 22"/>
          <p:cNvSpPr txBox="1">
            <a:spLocks noChangeArrowheads="1"/>
          </p:cNvSpPr>
          <p:nvPr/>
        </p:nvSpPr>
        <p:spPr bwMode="auto">
          <a:xfrm>
            <a:off x="4386263" y="5300663"/>
            <a:ext cx="4016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93208" name="Text Box 24"/>
          <p:cNvSpPr txBox="1">
            <a:spLocks noChangeArrowheads="1"/>
          </p:cNvSpPr>
          <p:nvPr/>
        </p:nvSpPr>
        <p:spPr bwMode="auto">
          <a:xfrm>
            <a:off x="7164388" y="4887913"/>
            <a:ext cx="1457450" cy="523220"/>
          </a:xfrm>
          <a:prstGeom prst="rect">
            <a:avLst/>
          </a:prstGeom>
          <a:solidFill>
            <a:srgbClr val="CFF1A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glow rad="101600">
              <a:srgbClr val="92D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0"/>
              <a:t>Diarrea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397802" y="410170"/>
            <a:ext cx="1224036" cy="923330"/>
          </a:xfrm>
          <a:prstGeom prst="rect">
            <a:avLst/>
          </a:prstGeom>
          <a:solidFill>
            <a:srgbClr val="D9EDEF"/>
          </a:solidFill>
          <a:ln w="28575">
            <a:solidFill>
              <a:srgbClr val="377F8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0" dirty="0" smtClean="0"/>
              <a:t>3. </a:t>
            </a:r>
            <a:r>
              <a:rPr lang="es-ES" sz="1800" b="0" dirty="0" err="1" smtClean="0"/>
              <a:t>Abs</a:t>
            </a:r>
            <a:r>
              <a:rPr lang="es-ES" sz="1800" b="0" dirty="0" smtClean="0"/>
              <a:t>. </a:t>
            </a:r>
          </a:p>
          <a:p>
            <a:r>
              <a:rPr lang="es-ES" sz="1800" b="0" dirty="0" smtClean="0"/>
              <a:t>proteínas </a:t>
            </a:r>
          </a:p>
          <a:p>
            <a:r>
              <a:rPr lang="es-ES" sz="1800" b="0" dirty="0" smtClean="0"/>
              <a:t>enteras</a:t>
            </a:r>
            <a:endParaRPr lang="es-ES" sz="1800" b="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2955" y="6301176"/>
            <a:ext cx="3642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Diferencia de alergia a la leche de vaca </a:t>
            </a:r>
          </a:p>
          <a:p>
            <a:r>
              <a:rPr lang="es-VE" sz="1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con intolerancia a la lactosa</a:t>
            </a:r>
            <a:endParaRPr lang="es-VE" sz="1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nimBg="1"/>
      <p:bldP spid="93190" grpId="0" animBg="1"/>
      <p:bldP spid="93191" grpId="0" animBg="1"/>
      <p:bldP spid="93194" grpId="0" animBg="1"/>
      <p:bldP spid="93195" grpId="0" animBg="1"/>
      <p:bldP spid="93203" grpId="0" animBg="1"/>
      <p:bldP spid="93204" grpId="0" animBg="1"/>
      <p:bldP spid="93196" grpId="0" animBg="1"/>
      <p:bldP spid="93206" grpId="0"/>
      <p:bldP spid="9320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6588224" y="354777"/>
            <a:ext cx="2016769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IV. ABSORCIÓN</a:t>
            </a:r>
          </a:p>
          <a:p>
            <a:r>
              <a:rPr lang="es-ES" sz="1600"/>
              <a:t>      PROTEÍNAS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2009240" y="1370013"/>
            <a:ext cx="5131533" cy="452431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4. DEFECTOS 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TRANSPORTE DE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AA</a:t>
            </a: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ALTERACIONES CONGÉNITAS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" b="0" dirty="0" smtClean="0"/>
              <a:t>             </a:t>
            </a:r>
            <a:r>
              <a:rPr lang="es-ES" b="0" dirty="0"/>
              <a:t>(intestino, riñón)</a:t>
            </a:r>
          </a:p>
          <a:p>
            <a:endParaRPr lang="es-ES" b="0" dirty="0"/>
          </a:p>
          <a:p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Cistinuria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" sz="1600" b="0" dirty="0"/>
              <a:t>Alteración de absorción AA básicos </a:t>
            </a:r>
            <a:endParaRPr lang="es-ES" sz="1600" b="0" dirty="0" smtClean="0"/>
          </a:p>
          <a:p>
            <a:r>
              <a:rPr lang="es-ES" sz="1600" b="0" dirty="0" err="1" smtClean="0"/>
              <a:t>Cysteína</a:t>
            </a:r>
            <a:r>
              <a:rPr lang="es-ES" sz="1600" b="0" dirty="0" smtClean="0"/>
              <a:t> (</a:t>
            </a:r>
            <a:r>
              <a:rPr lang="es-ES" sz="1600" dirty="0" err="1" smtClean="0"/>
              <a:t>Cys</a:t>
            </a:r>
            <a:r>
              <a:rPr lang="es-ES" sz="1600" dirty="0" smtClean="0"/>
              <a:t>)</a:t>
            </a:r>
            <a:endParaRPr lang="es-ES" sz="1600" dirty="0"/>
          </a:p>
          <a:p>
            <a:r>
              <a:rPr lang="es-ES" sz="1600" b="0" dirty="0"/>
              <a:t>Pérdida excesiva de </a:t>
            </a:r>
            <a:r>
              <a:rPr lang="es-ES" sz="1600" b="0" dirty="0" err="1"/>
              <a:t>Cys</a:t>
            </a:r>
            <a:r>
              <a:rPr lang="es-ES" sz="1600" b="0" dirty="0"/>
              <a:t> por orina</a:t>
            </a:r>
          </a:p>
          <a:p>
            <a:r>
              <a:rPr lang="es-ES" sz="1600" b="0" dirty="0"/>
              <a:t>Cálculos renales</a:t>
            </a:r>
          </a:p>
          <a:p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Enf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Hartnup</a:t>
            </a:r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" sz="1600" b="0" dirty="0"/>
              <a:t>Alteración de absorción de AA neutros </a:t>
            </a:r>
            <a:endParaRPr lang="es-ES" sz="1600" b="0" dirty="0" smtClean="0"/>
          </a:p>
          <a:p>
            <a:r>
              <a:rPr lang="es-ES" sz="1600" b="0" dirty="0" smtClean="0"/>
              <a:t>Triptófano (</a:t>
            </a:r>
            <a:r>
              <a:rPr lang="es-ES" sz="1600" dirty="0" err="1" smtClean="0"/>
              <a:t>Trp</a:t>
            </a:r>
            <a:r>
              <a:rPr lang="es-ES" sz="1600" dirty="0" smtClean="0"/>
              <a:t>)</a:t>
            </a:r>
            <a:endParaRPr lang="es-ES" sz="1600" dirty="0"/>
          </a:p>
          <a:p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son problema de absorción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intestinal sino por pérdida renal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572959" y="1556792"/>
            <a:ext cx="403225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ABSORCIÓN GRASAS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2264569" y="2205831"/>
            <a:ext cx="4649030" cy="2769989"/>
          </a:xfrm>
          <a:prstGeom prst="rect">
            <a:avLst/>
          </a:prstGeom>
          <a:solidFill>
            <a:srgbClr val="F7DD9B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endParaRPr lang="es-ES" sz="1000" b="0" dirty="0" smtClean="0"/>
          </a:p>
          <a:p>
            <a:r>
              <a:rPr lang="es-ES" sz="1800" b="0" dirty="0" smtClean="0"/>
              <a:t>1</a:t>
            </a:r>
            <a:r>
              <a:rPr lang="es-ES" sz="1800" b="0" dirty="0"/>
              <a:t>. </a:t>
            </a:r>
            <a:r>
              <a:rPr lang="es-ES" b="0" dirty="0" err="1" smtClean="0"/>
              <a:t>Abs</a:t>
            </a:r>
            <a:r>
              <a:rPr lang="es-ES" b="0" dirty="0"/>
              <a:t>. Grasas</a:t>
            </a:r>
            <a:r>
              <a:rPr lang="es-ES" sz="1800" b="0" dirty="0"/>
              <a:t>: TG, fosfolípidos, ésteres</a:t>
            </a:r>
          </a:p>
          <a:p>
            <a:endParaRPr lang="es-ES" sz="1400" b="0" dirty="0"/>
          </a:p>
          <a:p>
            <a:r>
              <a:rPr lang="es-ES" sz="1800" b="0" dirty="0"/>
              <a:t>2. </a:t>
            </a:r>
            <a:r>
              <a:rPr lang="es-ES" b="0" dirty="0" err="1"/>
              <a:t>Abs</a:t>
            </a:r>
            <a:r>
              <a:rPr lang="es-ES" b="0" dirty="0"/>
              <a:t>. Colesterol</a:t>
            </a:r>
          </a:p>
          <a:p>
            <a:endParaRPr lang="es-ES" sz="1400" b="0" dirty="0"/>
          </a:p>
          <a:p>
            <a:r>
              <a:rPr lang="es-ES" sz="1800" b="0" dirty="0"/>
              <a:t>3. </a:t>
            </a:r>
            <a:r>
              <a:rPr lang="es-ES" b="0" dirty="0" err="1"/>
              <a:t>Abs</a:t>
            </a:r>
            <a:r>
              <a:rPr lang="es-ES" b="0" dirty="0"/>
              <a:t>. </a:t>
            </a:r>
            <a:r>
              <a:rPr lang="es-ES" b="0" dirty="0" err="1"/>
              <a:t>Vit</a:t>
            </a:r>
            <a:r>
              <a:rPr lang="es-ES" b="0" dirty="0"/>
              <a:t>. liposolubles</a:t>
            </a:r>
          </a:p>
          <a:p>
            <a:endParaRPr lang="es-ES" sz="1400" b="0" dirty="0"/>
          </a:p>
          <a:p>
            <a:r>
              <a:rPr lang="es-ES" sz="1800" b="0" dirty="0"/>
              <a:t>4. </a:t>
            </a:r>
            <a:r>
              <a:rPr lang="es-ES" b="0" dirty="0" err="1"/>
              <a:t>Abs</a:t>
            </a:r>
            <a:r>
              <a:rPr lang="es-ES" b="0" dirty="0"/>
              <a:t>. Ac. grasos</a:t>
            </a:r>
            <a:r>
              <a:rPr lang="es-ES" sz="1800" b="0" dirty="0"/>
              <a:t> </a:t>
            </a:r>
            <a:r>
              <a:rPr lang="es-ES" sz="1800" b="0" dirty="0" err="1"/>
              <a:t>cad</a:t>
            </a:r>
            <a:r>
              <a:rPr lang="es-ES" sz="1800" b="0" dirty="0"/>
              <a:t>. larga vs. corta</a:t>
            </a:r>
          </a:p>
          <a:p>
            <a:endParaRPr lang="es-ES" sz="1400" b="0" dirty="0"/>
          </a:p>
          <a:p>
            <a:r>
              <a:rPr lang="es-ES" sz="1800" b="0" dirty="0"/>
              <a:t>5. </a:t>
            </a:r>
            <a:r>
              <a:rPr lang="es-ES" sz="1800" dirty="0" smtClean="0"/>
              <a:t>Esteatorrea</a:t>
            </a:r>
          </a:p>
          <a:p>
            <a:endParaRPr lang="es-ES" sz="10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7" b="57076"/>
          <a:stretch>
            <a:fillRect/>
          </a:stretch>
        </p:blipFill>
        <p:spPr>
          <a:xfrm>
            <a:off x="1187450" y="1196975"/>
            <a:ext cx="4986338" cy="1871663"/>
          </a:xfr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763713" y="4176713"/>
            <a:ext cx="2447925" cy="836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344863" y="3913188"/>
            <a:ext cx="7508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/>
              <a:t>Vs.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6443663" y="1855787"/>
            <a:ext cx="1467068" cy="461665"/>
          </a:xfrm>
          <a:prstGeom prst="rect">
            <a:avLst/>
          </a:prstGeom>
          <a:solidFill>
            <a:srgbClr val="FFFFB9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GRASAS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6300788" y="4868863"/>
            <a:ext cx="2063750" cy="850900"/>
          </a:xfrm>
          <a:prstGeom prst="rect">
            <a:avLst/>
          </a:prstGeom>
          <a:solidFill>
            <a:srgbClr val="C1DDF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CH</a:t>
            </a:r>
          </a:p>
          <a:p>
            <a:pPr algn="ctr"/>
            <a:r>
              <a:rPr lang="es-ES" sz="2400"/>
              <a:t>PROTEÍNAS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748463" y="345500"/>
            <a:ext cx="1872183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V. ABSORCIÓN</a:t>
            </a:r>
          </a:p>
          <a:p>
            <a:r>
              <a:rPr lang="es-ES" sz="1600"/>
              <a:t>    GRASAS</a:t>
            </a:r>
          </a:p>
        </p:txBody>
      </p:sp>
      <p:pic>
        <p:nvPicPr>
          <p:cNvPr id="20501" name="Picture 21" descr="img19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56"/>
          <a:stretch>
            <a:fillRect/>
          </a:stretch>
        </p:blipFill>
        <p:spPr bwMode="auto">
          <a:xfrm>
            <a:off x="1187450" y="4581525"/>
            <a:ext cx="4986338" cy="15843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539750" y="549275"/>
            <a:ext cx="143996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4984750" y="1701800"/>
            <a:ext cx="319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rgbClr val="CC0066"/>
                </a:solidFill>
              </a:rPr>
              <a:t>*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1236663" y="3213100"/>
            <a:ext cx="62408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66"/>
                </a:solidFill>
              </a:rPr>
              <a:t>* </a:t>
            </a:r>
            <a:r>
              <a:rPr lang="es-ES" sz="1600" dirty="0"/>
              <a:t>Excepto </a:t>
            </a:r>
            <a:r>
              <a:rPr lang="es-ES" sz="1600" dirty="0" smtClean="0"/>
              <a:t>colesterol, </a:t>
            </a:r>
            <a:r>
              <a:rPr lang="es-ES" sz="1600" dirty="0"/>
              <a:t>absorción mediada por </a:t>
            </a:r>
            <a:r>
              <a:rPr lang="es-ES" sz="1600" dirty="0" smtClean="0"/>
              <a:t>proteínas canal</a:t>
            </a:r>
            <a:endParaRPr lang="es-ES" sz="1600" dirty="0"/>
          </a:p>
          <a:p>
            <a:r>
              <a:rPr lang="es-ES" sz="1600" dirty="0"/>
              <a:t>** Excepto </a:t>
            </a:r>
            <a:r>
              <a:rPr lang="es-ES" sz="1600" dirty="0" err="1"/>
              <a:t>ac</a:t>
            </a:r>
            <a:r>
              <a:rPr lang="es-ES" sz="1600" dirty="0"/>
              <a:t>. grasos </a:t>
            </a:r>
            <a:r>
              <a:rPr lang="es-ES" sz="1600" dirty="0" err="1"/>
              <a:t>cad</a:t>
            </a:r>
            <a:r>
              <a:rPr lang="es-ES" sz="1600" dirty="0"/>
              <a:t>. corta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5724525" y="2492375"/>
            <a:ext cx="4571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/>
              <a:t>**</a:t>
            </a:r>
            <a:endParaRPr lang="es-ES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nimBg="1"/>
      <p:bldP spid="20493" grpId="0" animBg="1"/>
      <p:bldP spid="20494" grpId="0" animBg="1"/>
      <p:bldP spid="20506" grpId="0"/>
      <p:bldP spid="20507" grpId="0"/>
      <p:bldP spid="2050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5826480" y="551733"/>
            <a:ext cx="2777968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V. ABSORCIÓN GRASAS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2109627" y="2636838"/>
            <a:ext cx="4924746" cy="1754326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C0000"/>
              </a:buClr>
              <a:buSzPct val="170000"/>
            </a:pPr>
            <a:endParaRPr lang="es-ES" sz="1000" b="0" dirty="0"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r>
              <a:rPr lang="es-ES" b="0" dirty="0" smtClean="0">
                <a:latin typeface="Comic Sans MS" pitchFamily="66" charset="0"/>
              </a:rPr>
              <a:t>PROCESOS ANTES</a:t>
            </a:r>
            <a:r>
              <a:rPr lang="es-ES" sz="1800" b="0" dirty="0" smtClean="0">
                <a:latin typeface="Comic Sans MS" pitchFamily="66" charset="0"/>
              </a:rPr>
              <a:t> </a:t>
            </a:r>
            <a:r>
              <a:rPr lang="es-ES" b="0" dirty="0">
                <a:latin typeface="Comic Sans MS" pitchFamily="66" charset="0"/>
              </a:rPr>
              <a:t>de ABSORCIÓN</a:t>
            </a: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ABS. APICAL DIFUSIÓN SIMPLE</a:t>
            </a: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rgbClr val="CC0000"/>
              </a:buClr>
              <a:buSzPct val="170000"/>
              <a:buFontTx/>
              <a:buChar char="•"/>
            </a:pPr>
            <a:r>
              <a:rPr lang="es-ES" b="0" dirty="0">
                <a:latin typeface="Comic Sans MS" pitchFamily="66" charset="0"/>
              </a:rPr>
              <a:t>PROCESO</a:t>
            </a:r>
            <a:r>
              <a:rPr lang="es-ES" sz="1800" b="0" dirty="0">
                <a:latin typeface="Comic Sans MS" pitchFamily="66" charset="0"/>
              </a:rPr>
              <a:t> </a:t>
            </a:r>
            <a:r>
              <a:rPr lang="es-ES" b="0" dirty="0">
                <a:latin typeface="Comic Sans MS" pitchFamily="66" charset="0"/>
              </a:rPr>
              <a:t>DENTRO ENTEROCITO</a:t>
            </a:r>
          </a:p>
          <a:p>
            <a:pPr>
              <a:buClr>
                <a:srgbClr val="CC0000"/>
              </a:buClr>
              <a:buSzPct val="170000"/>
            </a:pPr>
            <a:endParaRPr lang="es-ES" sz="1000" b="0" dirty="0">
              <a:latin typeface="Comic Sans MS" pitchFamily="66" charset="0"/>
            </a:endParaRPr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6214724" y="994664"/>
            <a:ext cx="2374368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TG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Fosfolípidos,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Ésteres colesterol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419475" y="3716338"/>
            <a:ext cx="2834430" cy="338554"/>
          </a:xfrm>
          <a:prstGeom prst="rect">
            <a:avLst/>
          </a:prstGeom>
          <a:solidFill>
            <a:srgbClr val="96DE9F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 dirty="0" err="1" smtClean="0"/>
              <a:t>c.TRANSPORTE</a:t>
            </a:r>
            <a:r>
              <a:rPr lang="es-ES" sz="1600" dirty="0" smtClean="0"/>
              <a:t> </a:t>
            </a:r>
            <a:r>
              <a:rPr lang="es-ES" sz="1600" dirty="0"/>
              <a:t>MICELAS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419475" y="2708275"/>
            <a:ext cx="2300630" cy="338554"/>
          </a:xfrm>
          <a:prstGeom prst="rect">
            <a:avLst/>
          </a:prstGeom>
          <a:solidFill>
            <a:srgbClr val="FFC000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 dirty="0" err="1" smtClean="0"/>
              <a:t>a.EMULSIFICACIÓN</a:t>
            </a:r>
            <a:endParaRPr lang="es-ES" sz="1600" dirty="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419475" y="3227388"/>
            <a:ext cx="1643063" cy="338554"/>
          </a:xfrm>
          <a:prstGeom prst="rect">
            <a:avLst/>
          </a:prstGeom>
          <a:solidFill>
            <a:srgbClr val="FF8F8F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 dirty="0" err="1" smtClean="0"/>
              <a:t>b.DIGESTIÓN</a:t>
            </a:r>
            <a:endParaRPr lang="es-ES" sz="1600" dirty="0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224213" y="5200811"/>
            <a:ext cx="2806700" cy="365125"/>
          </a:xfrm>
          <a:prstGeom prst="rect">
            <a:avLst/>
          </a:prstGeom>
          <a:solidFill>
            <a:srgbClr val="97CBFF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/>
              <a:t>M. APICAL ENTEROCITO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2627313" y="2147888"/>
            <a:ext cx="38417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latin typeface="Arial" charset="0"/>
              </a:rPr>
              <a:t>1.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627313" y="4652963"/>
            <a:ext cx="384175" cy="376237"/>
          </a:xfrm>
          <a:prstGeom prst="rect">
            <a:avLst/>
          </a:prstGeom>
          <a:solidFill>
            <a:srgbClr val="8CCBD0"/>
          </a:solidFill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latin typeface="Arial" charset="0"/>
              </a:rPr>
              <a:t>2</a:t>
            </a:r>
            <a:r>
              <a:rPr lang="es-ES" sz="1800">
                <a:solidFill>
                  <a:srgbClr val="3399FF"/>
                </a:solidFill>
                <a:latin typeface="Arial" charset="0"/>
              </a:rPr>
              <a:t>.</a:t>
            </a: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3132138" y="4605338"/>
            <a:ext cx="28987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Absorción Difusión</a:t>
            </a: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3059113" y="2133600"/>
            <a:ext cx="30257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_tradnl" sz="2400" b="0"/>
              <a:t>Antes de absorción</a:t>
            </a:r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827088" y="9810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513526" y="548680"/>
            <a:ext cx="2057888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211834" y="981075"/>
            <a:ext cx="2374368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TG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Fosfolípidos,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Ésteres colesterol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 animBg="1"/>
      <p:bldP spid="22536" grpId="0" animBg="1"/>
      <p:bldP spid="22537" grpId="0" animBg="1"/>
      <p:bldP spid="22540" grpId="0" animBg="1"/>
      <p:bldP spid="22543" grpId="0" animBg="1"/>
      <p:bldP spid="22544" grpId="0" animBg="1"/>
      <p:bldP spid="22556" grpId="0" animBg="1"/>
      <p:bldP spid="22558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03" name="Text Box 19"/>
          <p:cNvSpPr txBox="1">
            <a:spLocks noChangeArrowheads="1"/>
          </p:cNvSpPr>
          <p:nvPr/>
        </p:nvSpPr>
        <p:spPr bwMode="auto">
          <a:xfrm>
            <a:off x="1043608" y="984101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876300" y="6237288"/>
            <a:ext cx="55451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2627784" y="1989138"/>
            <a:ext cx="2866490" cy="707886"/>
          </a:xfrm>
          <a:prstGeom prst="rect">
            <a:avLst/>
          </a:prstGeom>
          <a:solidFill>
            <a:srgbClr val="FFC000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0" dirty="0">
                <a:latin typeface="Comic Sans MS" pitchFamily="66" charset="0"/>
              </a:rPr>
              <a:t>1. Fase </a:t>
            </a:r>
          </a:p>
          <a:p>
            <a:r>
              <a:rPr lang="es-ES" b="0" dirty="0" smtClean="0">
                <a:latin typeface="Comic Sans MS" pitchFamily="66" charset="0"/>
              </a:rPr>
              <a:t>    EMULSIFICACIÓN</a:t>
            </a:r>
            <a:endParaRPr lang="es-ES" b="0" dirty="0">
              <a:latin typeface="Comic Sans MS" pitchFamily="66" charset="0"/>
            </a:endParaRP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2680171" y="3001963"/>
            <a:ext cx="3509294" cy="707886"/>
          </a:xfrm>
          <a:prstGeom prst="rect">
            <a:avLst/>
          </a:prstGeom>
          <a:solidFill>
            <a:srgbClr val="FF8F8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/>
              <a:t>2. Fase</a:t>
            </a:r>
          </a:p>
          <a:p>
            <a:r>
              <a:rPr lang="es-ES" b="0" dirty="0"/>
              <a:t>    </a:t>
            </a:r>
            <a:r>
              <a:rPr lang="es-ES" b="0" dirty="0" smtClean="0"/>
              <a:t>HIDRÓLISIS (digestión)</a:t>
            </a:r>
            <a:endParaRPr lang="es-ES" b="0" dirty="0"/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2670646" y="4149725"/>
            <a:ext cx="4338047" cy="1015663"/>
          </a:xfrm>
          <a:prstGeom prst="rect">
            <a:avLst/>
          </a:prstGeom>
          <a:solidFill>
            <a:srgbClr val="B6E8BC"/>
          </a:solidFill>
          <a:ln w="28575">
            <a:solidFill>
              <a:srgbClr val="00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b="0" dirty="0"/>
              <a:t>3. Fase</a:t>
            </a:r>
          </a:p>
          <a:p>
            <a:r>
              <a:rPr lang="es-ES" b="0" dirty="0"/>
              <a:t>   </a:t>
            </a:r>
            <a:r>
              <a:rPr lang="es-ES" b="0" dirty="0" smtClean="0"/>
              <a:t>SOLUBILIZACIÓN (transporte)</a:t>
            </a:r>
            <a:endParaRPr lang="es-ES" b="0" dirty="0"/>
          </a:p>
          <a:p>
            <a:r>
              <a:rPr lang="es-ES" b="0" dirty="0"/>
              <a:t>   </a:t>
            </a:r>
            <a:r>
              <a:rPr lang="es-ES" sz="1800" b="0" dirty="0"/>
              <a:t>(MICELAS)</a:t>
            </a:r>
          </a:p>
        </p:txBody>
      </p:sp>
      <p:sp>
        <p:nvSpPr>
          <p:cNvPr id="118818" name="Rectangle 34"/>
          <p:cNvSpPr>
            <a:spLocks noChangeArrowheads="1"/>
          </p:cNvSpPr>
          <p:nvPr/>
        </p:nvSpPr>
        <p:spPr bwMode="auto">
          <a:xfrm>
            <a:off x="6751712" y="1102891"/>
            <a:ext cx="163671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dirty="0"/>
              <a:t>ANTES </a:t>
            </a:r>
          </a:p>
          <a:p>
            <a:pPr algn="ctr"/>
            <a:r>
              <a:rPr lang="es-ES" sz="1800" dirty="0"/>
              <a:t>ABSORCIÓN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610456" y="672187"/>
            <a:ext cx="2777968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V. ABSORCIÓN GRASAS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 animBg="1"/>
      <p:bldP spid="118796" grpId="0" animBg="1"/>
      <p:bldP spid="11879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2173288" y="2708275"/>
            <a:ext cx="4795837" cy="2987675"/>
          </a:xfrm>
          <a:prstGeom prst="rect">
            <a:avLst/>
          </a:prstGeom>
          <a:solidFill>
            <a:srgbClr val="FFFF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latin typeface="Comic Sans MS" pitchFamily="66" charset="0"/>
            </a:endParaRPr>
          </a:p>
          <a:p>
            <a:r>
              <a:rPr lang="es-ES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a. EMULSIFICACIÓN</a:t>
            </a:r>
            <a:endParaRPr lang="es-ES" b="0" dirty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 Todas las grasas</a:t>
            </a:r>
          </a:p>
          <a:p>
            <a:pPr>
              <a:buFontTx/>
              <a:buChar char="•"/>
            </a:pPr>
            <a:endParaRPr lang="es-ES" sz="1800" b="0" dirty="0">
              <a:latin typeface="Comic Sans MS" pitchFamily="66" charset="0"/>
            </a:endParaRPr>
          </a:p>
          <a:p>
            <a:r>
              <a:rPr lang="es-E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b. HIDRÓLISIS</a:t>
            </a:r>
            <a:endParaRPr lang="es-ES" b="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 TG, fosfolípidos, ésteres del colesterol</a:t>
            </a:r>
          </a:p>
          <a:p>
            <a:pPr>
              <a:buFontTx/>
              <a:buChar char="•"/>
            </a:pPr>
            <a:endParaRPr lang="es-ES" sz="1800" b="0" dirty="0">
              <a:latin typeface="Comic Sans MS" pitchFamily="66" charset="0"/>
            </a:endParaRPr>
          </a:p>
          <a:p>
            <a:r>
              <a:rPr lang="es-ES" dirty="0" smtClean="0">
                <a:solidFill>
                  <a:srgbClr val="00C5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c. SOLUBILIZACIÓN</a:t>
            </a:r>
            <a:endParaRPr lang="es-ES" b="0" dirty="0">
              <a:solidFill>
                <a:srgbClr val="00C5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 MG, fosfolípidos, </a:t>
            </a:r>
            <a:r>
              <a:rPr lang="es-ES" sz="1800" b="0" dirty="0" err="1">
                <a:latin typeface="Comic Sans MS" pitchFamily="66" charset="0"/>
              </a:rPr>
              <a:t>ac</a:t>
            </a:r>
            <a:r>
              <a:rPr lang="es-ES" sz="1800" b="0" dirty="0">
                <a:latin typeface="Comic Sans MS" pitchFamily="66" charset="0"/>
              </a:rPr>
              <a:t>. grasos c. larga,</a:t>
            </a:r>
          </a:p>
          <a:p>
            <a:r>
              <a:rPr lang="es-ES" sz="1800" b="0" dirty="0">
                <a:latin typeface="Comic Sans MS" pitchFamily="66" charset="0"/>
              </a:rPr>
              <a:t>      colesterol, vitaminas liposolubles</a:t>
            </a:r>
          </a:p>
          <a:p>
            <a:endParaRPr lang="es-ES" sz="1000" b="0" dirty="0">
              <a:latin typeface="Comic Sans MS" pitchFamily="66" charset="0"/>
            </a:endParaRP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2195513" y="2133600"/>
            <a:ext cx="29464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ANTES</a:t>
            </a:r>
            <a:r>
              <a:rPr lang="es-ES" b="0"/>
              <a:t> ABSORCIÓN</a:t>
            </a:r>
          </a:p>
        </p:txBody>
      </p:sp>
      <p:sp>
        <p:nvSpPr>
          <p:cNvPr id="132104" name="Text Box 8"/>
          <p:cNvSpPr txBox="1">
            <a:spLocks noChangeArrowheads="1"/>
          </p:cNvSpPr>
          <p:nvPr/>
        </p:nvSpPr>
        <p:spPr bwMode="auto">
          <a:xfrm>
            <a:off x="895350" y="112553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944938" y="548680"/>
            <a:ext cx="2803525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600"/>
              <a:t>V. ABSORCIÓN GRASAS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140057" y="976134"/>
            <a:ext cx="2608406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dirty="0" smtClean="0"/>
              <a:t>1. TG</a:t>
            </a:r>
            <a:r>
              <a:rPr lang="es-ES" sz="1800" dirty="0"/>
              <a:t>, </a:t>
            </a:r>
            <a:r>
              <a:rPr lang="es-ES" sz="1800" dirty="0" smtClean="0"/>
              <a:t>Fosfolípidos,</a:t>
            </a:r>
            <a:endParaRPr lang="es-ES" sz="1800" dirty="0"/>
          </a:p>
          <a:p>
            <a:pPr marL="342900" indent="-342900"/>
            <a:r>
              <a:rPr lang="es-ES" sz="1800" dirty="0"/>
              <a:t> </a:t>
            </a:r>
            <a:r>
              <a:rPr lang="es-ES" sz="1800" dirty="0" smtClean="0"/>
              <a:t>  Ésteres colesterol</a:t>
            </a:r>
            <a:endParaRPr lang="es-ES" sz="180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3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animBg="1"/>
      <p:bldP spid="132101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fatabsorb_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79" y="2244952"/>
            <a:ext cx="7043737" cy="377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487736" y="2276475"/>
            <a:ext cx="1008062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265743" y="2675029"/>
            <a:ext cx="16589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/>
              <a:t>Gota de grasa</a:t>
            </a:r>
          </a:p>
          <a:p>
            <a:pPr algn="ctr"/>
            <a:r>
              <a:rPr lang="es-ES" sz="1800" b="0" dirty="0"/>
              <a:t>grande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2448298" y="4763572"/>
            <a:ext cx="1254125" cy="5370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1352923" y="3284538"/>
            <a:ext cx="9350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1222748" y="3357563"/>
            <a:ext cx="13051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smtClean="0"/>
              <a:t>Agitación </a:t>
            </a:r>
            <a:r>
              <a:rPr lang="es-ES" sz="1600" dirty="0"/>
              <a:t>+</a:t>
            </a:r>
          </a:p>
          <a:p>
            <a:r>
              <a:rPr lang="es-ES" sz="1600" dirty="0"/>
              <a:t>S. Biliares</a:t>
            </a:r>
          </a:p>
        </p:txBody>
      </p:sp>
      <p:sp>
        <p:nvSpPr>
          <p:cNvPr id="71692" name="Rectangle 12"/>
          <p:cNvSpPr>
            <a:spLocks noChangeArrowheads="1"/>
          </p:cNvSpPr>
          <p:nvPr/>
        </p:nvSpPr>
        <p:spPr bwMode="auto">
          <a:xfrm>
            <a:off x="3548436" y="3211513"/>
            <a:ext cx="12604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3584948" y="3319463"/>
            <a:ext cx="1311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+ lipasa</a:t>
            </a:r>
          </a:p>
          <a:p>
            <a:r>
              <a:rPr lang="es-ES" sz="1600"/>
              <a:t>pancreática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4016748" y="2132013"/>
            <a:ext cx="186015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6505751" y="2060442"/>
            <a:ext cx="1080745" cy="30777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/>
              <a:t>E</a:t>
            </a:r>
            <a:r>
              <a:rPr lang="es-ES" sz="1400" dirty="0" err="1" smtClean="0"/>
              <a:t>nterocito</a:t>
            </a:r>
            <a:endParaRPr lang="es-ES" sz="1400" dirty="0"/>
          </a:p>
        </p:txBody>
      </p:sp>
      <p:sp>
        <p:nvSpPr>
          <p:cNvPr id="71697" name="Rectangle 17"/>
          <p:cNvSpPr>
            <a:spLocks noChangeArrowheads="1"/>
          </p:cNvSpPr>
          <p:nvPr/>
        </p:nvSpPr>
        <p:spPr bwMode="auto">
          <a:xfrm>
            <a:off x="4593011" y="28527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3998699" y="4481021"/>
            <a:ext cx="18002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4219362" y="4516901"/>
            <a:ext cx="15795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err="1"/>
              <a:t>monoglicéridos</a:t>
            </a:r>
            <a:endParaRPr lang="es-ES" sz="1600" dirty="0"/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4991812" y="2544461"/>
            <a:ext cx="8334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/>
              <a:t>Ácido grasos</a:t>
            </a: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384152" y="1963740"/>
            <a:ext cx="1871662" cy="646331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ANTES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2249789" y="4758923"/>
            <a:ext cx="1484702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smtClean="0"/>
              <a:t>EMULSIÓN</a:t>
            </a:r>
            <a:endParaRPr lang="es-ES" sz="1800" dirty="0"/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3152712" y="2893787"/>
            <a:ext cx="1685077" cy="369332"/>
          </a:xfrm>
          <a:prstGeom prst="rect">
            <a:avLst/>
          </a:prstGeom>
          <a:solidFill>
            <a:srgbClr val="FF8F8F"/>
          </a:solidFill>
          <a:ln w="1905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/>
              <a:t>HIDRÓLISIS</a:t>
            </a:r>
          </a:p>
        </p:txBody>
      </p:sp>
      <p:sp>
        <p:nvSpPr>
          <p:cNvPr id="71706" name="Text Box 26"/>
          <p:cNvSpPr txBox="1">
            <a:spLocks noChangeArrowheads="1"/>
          </p:cNvSpPr>
          <p:nvPr/>
        </p:nvSpPr>
        <p:spPr bwMode="auto">
          <a:xfrm>
            <a:off x="611188" y="692150"/>
            <a:ext cx="13541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09" name="Text Box 29"/>
          <p:cNvSpPr txBox="1">
            <a:spLocks noChangeArrowheads="1"/>
          </p:cNvSpPr>
          <p:nvPr/>
        </p:nvSpPr>
        <p:spPr bwMode="auto">
          <a:xfrm>
            <a:off x="6686923" y="4008665"/>
            <a:ext cx="2028119" cy="707886"/>
          </a:xfrm>
          <a:prstGeom prst="rect">
            <a:avLst/>
          </a:prstGeom>
          <a:solidFill>
            <a:srgbClr val="7AC2C8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</a:p>
          <a:p>
            <a:pPr algn="ctr"/>
            <a:r>
              <a:rPr lang="es-ES_tradnl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Difusión simple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586155" y="536516"/>
            <a:ext cx="1985880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5990701" y="967303"/>
            <a:ext cx="2608406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dirty="0" smtClean="0"/>
              <a:t>1. TG</a:t>
            </a:r>
            <a:r>
              <a:rPr lang="es-ES" sz="1800" dirty="0"/>
              <a:t>, </a:t>
            </a:r>
            <a:r>
              <a:rPr lang="es-ES" sz="1800" dirty="0" smtClean="0"/>
              <a:t>Fosfolípidos,</a:t>
            </a:r>
            <a:endParaRPr lang="es-ES" sz="1800" dirty="0"/>
          </a:p>
          <a:p>
            <a:pPr marL="342900" indent="-342900"/>
            <a:r>
              <a:rPr lang="es-ES" sz="1800" dirty="0"/>
              <a:t> </a:t>
            </a:r>
            <a:r>
              <a:rPr lang="es-ES" sz="1800" dirty="0" smtClean="0"/>
              <a:t>  Ésteres colesterol</a:t>
            </a:r>
            <a:endParaRPr lang="es-ES" sz="1800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/>
      <p:bldP spid="71691" grpId="0"/>
      <p:bldP spid="71693" grpId="0"/>
      <p:bldP spid="71699" grpId="0" animBg="1"/>
      <p:bldP spid="71696" grpId="0" animBg="1"/>
      <p:bldP spid="71700" grpId="0" animBg="1"/>
      <p:bldP spid="71703" grpId="0" animBg="1"/>
      <p:bldP spid="71704" grpId="0" animBg="1"/>
      <p:bldP spid="7170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0" t="1440" r="33749"/>
          <a:stretch>
            <a:fillRect/>
          </a:stretch>
        </p:blipFill>
        <p:spPr bwMode="auto">
          <a:xfrm>
            <a:off x="2484438" y="341313"/>
            <a:ext cx="3022600" cy="617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3492500" y="404813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>
              <a:latin typeface="Arial" charset="0"/>
            </a:endParaRPr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4645025" y="260350"/>
            <a:ext cx="93503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3276600" y="501650"/>
            <a:ext cx="1517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Lado hidrofílico</a:t>
            </a: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5003800" y="404813"/>
            <a:ext cx="9636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Cadena </a:t>
            </a:r>
          </a:p>
          <a:p>
            <a:r>
              <a:rPr lang="es-ES" sz="1600"/>
              <a:t>polar</a:t>
            </a:r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3421063" y="2349500"/>
            <a:ext cx="11509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3203575" y="2325688"/>
            <a:ext cx="1617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Lado hidrofóbico</a:t>
            </a:r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3276600" y="4581525"/>
            <a:ext cx="1368425" cy="431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3111500" y="4387850"/>
            <a:ext cx="1727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Gota de grasa </a:t>
            </a:r>
          </a:p>
          <a:p>
            <a:pPr algn="ctr"/>
            <a:r>
              <a:rPr lang="es-ES" sz="1800" b="0"/>
              <a:t>cubierta</a:t>
            </a:r>
          </a:p>
          <a:p>
            <a:pPr algn="ctr"/>
            <a:r>
              <a:rPr lang="es-ES" sz="1800" b="0"/>
              <a:t>con SB</a:t>
            </a:r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3563938" y="6165850"/>
            <a:ext cx="649287" cy="215900"/>
          </a:xfrm>
          <a:prstGeom prst="rect">
            <a:avLst/>
          </a:prstGeom>
          <a:solidFill>
            <a:srgbClr val="DEF1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3622675" y="6092825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/>
              <a:t>agua</a:t>
            </a:r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3492500" y="1412875"/>
            <a:ext cx="792163" cy="287338"/>
          </a:xfrm>
          <a:prstGeom prst="rect">
            <a:avLst/>
          </a:prstGeom>
          <a:solidFill>
            <a:srgbClr val="FFED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276600" y="1412875"/>
            <a:ext cx="1463675" cy="457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Sal biliar</a:t>
            </a:r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6292850" y="1302047"/>
            <a:ext cx="2360587" cy="646331"/>
          </a:xfrm>
          <a:prstGeom prst="rect">
            <a:avLst/>
          </a:prstGeom>
          <a:solidFill>
            <a:srgbClr val="FFC000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dirty="0" smtClean="0"/>
              <a:t>EMULSIFICACIÓN </a:t>
            </a:r>
            <a:endParaRPr lang="es-ES" sz="1800" dirty="0"/>
          </a:p>
          <a:p>
            <a:pPr algn="ctr"/>
            <a:r>
              <a:rPr lang="es-ES" sz="1800" dirty="0"/>
              <a:t>Sales Biliares</a:t>
            </a:r>
          </a:p>
        </p:txBody>
      </p:sp>
      <p:sp>
        <p:nvSpPr>
          <p:cNvPr id="101395" name="Text Box 19"/>
          <p:cNvSpPr txBox="1">
            <a:spLocks noChangeArrowheads="1"/>
          </p:cNvSpPr>
          <p:nvPr/>
        </p:nvSpPr>
        <p:spPr bwMode="auto">
          <a:xfrm>
            <a:off x="6732588" y="549275"/>
            <a:ext cx="1871662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/>
              <a:t>ANTES</a:t>
            </a:r>
          </a:p>
          <a:p>
            <a:pPr algn="ctr"/>
            <a:r>
              <a:rPr lang="es-ES" sz="1800"/>
              <a:t>ABSORCIÓN</a:t>
            </a:r>
          </a:p>
        </p:txBody>
      </p:sp>
      <p:sp>
        <p:nvSpPr>
          <p:cNvPr id="101397" name="Text Box 21"/>
          <p:cNvSpPr txBox="1">
            <a:spLocks noChangeArrowheads="1"/>
          </p:cNvSpPr>
          <p:nvPr/>
        </p:nvSpPr>
        <p:spPr bwMode="auto">
          <a:xfrm>
            <a:off x="4602163" y="3228974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</a:t>
            </a:r>
          </a:p>
        </p:txBody>
      </p:sp>
      <p:sp>
        <p:nvSpPr>
          <p:cNvPr id="101398" name="Text Box 22"/>
          <p:cNvSpPr txBox="1">
            <a:spLocks noChangeArrowheads="1"/>
          </p:cNvSpPr>
          <p:nvPr/>
        </p:nvSpPr>
        <p:spPr bwMode="auto">
          <a:xfrm>
            <a:off x="2557719" y="3228975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</a:t>
            </a:r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 flipH="1" flipV="1">
            <a:off x="1908175" y="476250"/>
            <a:ext cx="1871663" cy="3313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V="1">
            <a:off x="4356100" y="476250"/>
            <a:ext cx="1512888" cy="3313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755650" y="1412875"/>
            <a:ext cx="1365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Molécula </a:t>
            </a:r>
          </a:p>
          <a:p>
            <a:r>
              <a:rPr lang="es-ES" b="0"/>
              <a:t>anfipática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673482" y="4459934"/>
            <a:ext cx="1529586" cy="461665"/>
          </a:xfrm>
          <a:prstGeom prst="rect">
            <a:avLst/>
          </a:prstGeom>
          <a:solidFill>
            <a:srgbClr val="78C2C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 dirty="0"/>
              <a:t>Agitación</a:t>
            </a:r>
          </a:p>
        </p:txBody>
      </p:sp>
      <p:sp>
        <p:nvSpPr>
          <p:cNvPr id="101404" name="Text Box 28"/>
          <p:cNvSpPr txBox="1">
            <a:spLocks noChangeArrowheads="1"/>
          </p:cNvSpPr>
          <p:nvPr/>
        </p:nvSpPr>
        <p:spPr bwMode="auto">
          <a:xfrm>
            <a:off x="5580063" y="4437063"/>
            <a:ext cx="1313180" cy="461665"/>
          </a:xfrm>
          <a:prstGeom prst="rect">
            <a:avLst/>
          </a:prstGeom>
          <a:solidFill>
            <a:srgbClr val="78C2C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b="0"/>
              <a:t>Ruptura</a:t>
            </a:r>
          </a:p>
        </p:txBody>
      </p:sp>
      <p:sp>
        <p:nvSpPr>
          <p:cNvPr id="101406" name="Oval 30"/>
          <p:cNvSpPr>
            <a:spLocks noChangeArrowheads="1"/>
          </p:cNvSpPr>
          <p:nvPr/>
        </p:nvSpPr>
        <p:spPr bwMode="auto">
          <a:xfrm>
            <a:off x="6732588" y="39338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7" name="Oval 31"/>
          <p:cNvSpPr>
            <a:spLocks noChangeArrowheads="1"/>
          </p:cNvSpPr>
          <p:nvPr/>
        </p:nvSpPr>
        <p:spPr bwMode="auto">
          <a:xfrm>
            <a:off x="6948488" y="41497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8" name="Oval 32"/>
          <p:cNvSpPr>
            <a:spLocks noChangeArrowheads="1"/>
          </p:cNvSpPr>
          <p:nvPr/>
        </p:nvSpPr>
        <p:spPr bwMode="auto">
          <a:xfrm>
            <a:off x="7235825" y="4005263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9" name="Oval 33"/>
          <p:cNvSpPr>
            <a:spLocks noChangeArrowheads="1"/>
          </p:cNvSpPr>
          <p:nvPr/>
        </p:nvSpPr>
        <p:spPr bwMode="auto">
          <a:xfrm>
            <a:off x="6948488" y="45815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0" name="Oval 34"/>
          <p:cNvSpPr>
            <a:spLocks noChangeArrowheads="1"/>
          </p:cNvSpPr>
          <p:nvPr/>
        </p:nvSpPr>
        <p:spPr bwMode="auto">
          <a:xfrm>
            <a:off x="7524750" y="4437063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1" name="Oval 35"/>
          <p:cNvSpPr>
            <a:spLocks noChangeArrowheads="1"/>
          </p:cNvSpPr>
          <p:nvPr/>
        </p:nvSpPr>
        <p:spPr bwMode="auto">
          <a:xfrm>
            <a:off x="7380288" y="46529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2" name="Oval 36"/>
          <p:cNvSpPr>
            <a:spLocks noChangeArrowheads="1"/>
          </p:cNvSpPr>
          <p:nvPr/>
        </p:nvSpPr>
        <p:spPr bwMode="auto">
          <a:xfrm>
            <a:off x="7164388" y="4941888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3" name="Oval 37"/>
          <p:cNvSpPr>
            <a:spLocks noChangeArrowheads="1"/>
          </p:cNvSpPr>
          <p:nvPr/>
        </p:nvSpPr>
        <p:spPr bwMode="auto">
          <a:xfrm>
            <a:off x="7596188" y="50847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4" name="Oval 38"/>
          <p:cNvSpPr>
            <a:spLocks noChangeArrowheads="1"/>
          </p:cNvSpPr>
          <p:nvPr/>
        </p:nvSpPr>
        <p:spPr bwMode="auto">
          <a:xfrm>
            <a:off x="6659563" y="53006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5" name="Oval 39"/>
          <p:cNvSpPr>
            <a:spLocks noChangeArrowheads="1"/>
          </p:cNvSpPr>
          <p:nvPr/>
        </p:nvSpPr>
        <p:spPr bwMode="auto">
          <a:xfrm>
            <a:off x="7235825" y="5373688"/>
            <a:ext cx="144463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6" name="Oval 40"/>
          <p:cNvSpPr>
            <a:spLocks noChangeArrowheads="1"/>
          </p:cNvSpPr>
          <p:nvPr/>
        </p:nvSpPr>
        <p:spPr bwMode="auto">
          <a:xfrm>
            <a:off x="7164388" y="43656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7" name="Oval 41"/>
          <p:cNvSpPr>
            <a:spLocks noChangeArrowheads="1"/>
          </p:cNvSpPr>
          <p:nvPr/>
        </p:nvSpPr>
        <p:spPr bwMode="auto">
          <a:xfrm>
            <a:off x="7885113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8" name="Oval 42"/>
          <p:cNvSpPr>
            <a:spLocks noChangeArrowheads="1"/>
          </p:cNvSpPr>
          <p:nvPr/>
        </p:nvSpPr>
        <p:spPr bwMode="auto">
          <a:xfrm>
            <a:off x="7596188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9" name="Oval 43"/>
          <p:cNvSpPr>
            <a:spLocks noChangeArrowheads="1"/>
          </p:cNvSpPr>
          <p:nvPr/>
        </p:nvSpPr>
        <p:spPr bwMode="auto">
          <a:xfrm>
            <a:off x="7812088" y="50133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0" name="Oval 44"/>
          <p:cNvSpPr>
            <a:spLocks noChangeArrowheads="1"/>
          </p:cNvSpPr>
          <p:nvPr/>
        </p:nvSpPr>
        <p:spPr bwMode="auto">
          <a:xfrm>
            <a:off x="8027988" y="52292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1" name="Oval 45"/>
          <p:cNvSpPr>
            <a:spLocks noChangeArrowheads="1"/>
          </p:cNvSpPr>
          <p:nvPr/>
        </p:nvSpPr>
        <p:spPr bwMode="auto">
          <a:xfrm>
            <a:off x="7812088" y="5300663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2" name="Oval 46"/>
          <p:cNvSpPr>
            <a:spLocks noChangeArrowheads="1"/>
          </p:cNvSpPr>
          <p:nvPr/>
        </p:nvSpPr>
        <p:spPr bwMode="auto">
          <a:xfrm>
            <a:off x="6732588" y="4941888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3" name="Oval 47"/>
          <p:cNvSpPr>
            <a:spLocks noChangeArrowheads="1"/>
          </p:cNvSpPr>
          <p:nvPr/>
        </p:nvSpPr>
        <p:spPr bwMode="auto">
          <a:xfrm>
            <a:off x="7596188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4" name="Oval 48"/>
          <p:cNvSpPr>
            <a:spLocks noChangeArrowheads="1"/>
          </p:cNvSpPr>
          <p:nvPr/>
        </p:nvSpPr>
        <p:spPr bwMode="auto">
          <a:xfrm>
            <a:off x="7812088" y="50133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5" name="Oval 49"/>
          <p:cNvSpPr>
            <a:spLocks noChangeArrowheads="1"/>
          </p:cNvSpPr>
          <p:nvPr/>
        </p:nvSpPr>
        <p:spPr bwMode="auto">
          <a:xfrm>
            <a:off x="8027988" y="52292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6" name="Oval 50"/>
          <p:cNvSpPr>
            <a:spLocks noChangeArrowheads="1"/>
          </p:cNvSpPr>
          <p:nvPr/>
        </p:nvSpPr>
        <p:spPr bwMode="auto">
          <a:xfrm>
            <a:off x="7596188" y="41497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7" name="Oval 51"/>
          <p:cNvSpPr>
            <a:spLocks noChangeArrowheads="1"/>
          </p:cNvSpPr>
          <p:nvPr/>
        </p:nvSpPr>
        <p:spPr bwMode="auto">
          <a:xfrm>
            <a:off x="7596188" y="47974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8" name="Oval 52"/>
          <p:cNvSpPr>
            <a:spLocks noChangeArrowheads="1"/>
          </p:cNvSpPr>
          <p:nvPr/>
        </p:nvSpPr>
        <p:spPr bwMode="auto">
          <a:xfrm>
            <a:off x="7812088" y="5013325"/>
            <a:ext cx="144462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29" name="Text Box 53"/>
          <p:cNvSpPr txBox="1">
            <a:spLocks noChangeArrowheads="1"/>
          </p:cNvSpPr>
          <p:nvPr/>
        </p:nvSpPr>
        <p:spPr bwMode="auto">
          <a:xfrm>
            <a:off x="6191026" y="5526969"/>
            <a:ext cx="24622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Gotitas a ser digeridas</a:t>
            </a:r>
          </a:p>
          <a:p>
            <a:pPr algn="ctr"/>
            <a:r>
              <a:rPr lang="es-ES" sz="1600" dirty="0"/>
              <a:t>por lipasas</a:t>
            </a:r>
          </a:p>
        </p:txBody>
      </p:sp>
      <p:sp>
        <p:nvSpPr>
          <p:cNvPr id="101430" name="Line 54"/>
          <p:cNvSpPr>
            <a:spLocks noChangeShapeType="1"/>
          </p:cNvSpPr>
          <p:nvPr/>
        </p:nvSpPr>
        <p:spPr bwMode="auto">
          <a:xfrm>
            <a:off x="2268538" y="4724400"/>
            <a:ext cx="3311525" cy="0"/>
          </a:xfrm>
          <a:prstGeom prst="line">
            <a:avLst/>
          </a:prstGeom>
          <a:noFill/>
          <a:ln w="57150">
            <a:solidFill>
              <a:srgbClr val="C04E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32" name="Text Box 56"/>
          <p:cNvSpPr txBox="1">
            <a:spLocks noChangeArrowheads="1"/>
          </p:cNvSpPr>
          <p:nvPr/>
        </p:nvSpPr>
        <p:spPr bwMode="auto">
          <a:xfrm>
            <a:off x="323850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  <p:sp>
        <p:nvSpPr>
          <p:cNvPr id="52" name="Text Box 22"/>
          <p:cNvSpPr txBox="1">
            <a:spLocks noChangeArrowheads="1"/>
          </p:cNvSpPr>
          <p:nvPr/>
        </p:nvSpPr>
        <p:spPr bwMode="auto">
          <a:xfrm>
            <a:off x="5170488" y="3808822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</a:t>
            </a:r>
          </a:p>
        </p:txBody>
      </p:sp>
      <p:sp>
        <p:nvSpPr>
          <p:cNvPr id="53" name="Text Box 22"/>
          <p:cNvSpPr txBox="1">
            <a:spLocks noChangeArrowheads="1"/>
          </p:cNvSpPr>
          <p:nvPr/>
        </p:nvSpPr>
        <p:spPr bwMode="auto">
          <a:xfrm>
            <a:off x="1908175" y="3919390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</a:t>
            </a:r>
          </a:p>
        </p:txBody>
      </p:sp>
      <p:sp>
        <p:nvSpPr>
          <p:cNvPr id="54" name="Text Box 22"/>
          <p:cNvSpPr txBox="1">
            <a:spLocks noChangeArrowheads="1"/>
          </p:cNvSpPr>
          <p:nvPr/>
        </p:nvSpPr>
        <p:spPr bwMode="auto">
          <a:xfrm>
            <a:off x="4995479" y="5534573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</a:t>
            </a: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1904693" y="5376964"/>
            <a:ext cx="733425" cy="396875"/>
          </a:xfrm>
          <a:prstGeom prst="rect">
            <a:avLst/>
          </a:prstGeom>
          <a:solidFill>
            <a:srgbClr val="B7E4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4" grpId="0"/>
      <p:bldP spid="101383" grpId="0"/>
      <p:bldP spid="101385" grpId="0"/>
      <p:bldP spid="101391" grpId="0" animBg="1"/>
      <p:bldP spid="101381" grpId="0" animBg="1"/>
      <p:bldP spid="101397" grpId="0" animBg="1"/>
      <p:bldP spid="101398" grpId="0" animBg="1"/>
      <p:bldP spid="101399" grpId="0" animBg="1"/>
      <p:bldP spid="101400" grpId="0" animBg="1"/>
      <p:bldP spid="101402" grpId="0"/>
      <p:bldP spid="101403" grpId="0" animBg="1"/>
      <p:bldP spid="101404" grpId="0" animBg="1"/>
      <p:bldP spid="101406" grpId="0" animBg="1"/>
      <p:bldP spid="101407" grpId="0" animBg="1"/>
      <p:bldP spid="101408" grpId="0" animBg="1"/>
      <p:bldP spid="101409" grpId="0" animBg="1"/>
      <p:bldP spid="101410" grpId="0" animBg="1"/>
      <p:bldP spid="101411" grpId="0" animBg="1"/>
      <p:bldP spid="101412" grpId="0" animBg="1"/>
      <p:bldP spid="101413" grpId="0" animBg="1"/>
      <p:bldP spid="101414" grpId="0" animBg="1"/>
      <p:bldP spid="101415" grpId="0" animBg="1"/>
      <p:bldP spid="101416" grpId="0" animBg="1"/>
      <p:bldP spid="101417" grpId="0" animBg="1"/>
      <p:bldP spid="101418" grpId="0" animBg="1"/>
      <p:bldP spid="101419" grpId="0" animBg="1"/>
      <p:bldP spid="101420" grpId="0" animBg="1"/>
      <p:bldP spid="101421" grpId="0" animBg="1"/>
      <p:bldP spid="101422" grpId="0" animBg="1"/>
      <p:bldP spid="101423" grpId="0" animBg="1"/>
      <p:bldP spid="101424" grpId="0" animBg="1"/>
      <p:bldP spid="101425" grpId="0" animBg="1"/>
      <p:bldP spid="101426" grpId="0" animBg="1"/>
      <p:bldP spid="101427" grpId="0" animBg="1"/>
      <p:bldP spid="101428" grpId="0" animBg="1"/>
      <p:bldP spid="101429" grpId="0"/>
      <p:bldP spid="101430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395288" y="2035833"/>
            <a:ext cx="3600450" cy="33547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b="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latin typeface="Comic Sans MS" pitchFamily="66" charset="0"/>
              </a:rPr>
              <a:t>ABSORCIÓN</a:t>
            </a:r>
          </a:p>
          <a:p>
            <a:pPr>
              <a:buFontTx/>
              <a:buAutoNum type="romanUcPeriod"/>
            </a:pPr>
            <a:endParaRPr lang="es-ES" sz="1800" b="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latin typeface="Comic Sans MS" pitchFamily="66" charset="0"/>
              </a:rPr>
              <a:t>MOV. SUSTANCIAS</a:t>
            </a:r>
          </a:p>
          <a:p>
            <a:pPr>
              <a:buFontTx/>
              <a:buAutoNum type="romanUcPeriod"/>
            </a:pPr>
            <a:endParaRPr lang="es-ES" sz="1800" b="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latin typeface="Comic Sans MS" pitchFamily="66" charset="0"/>
              </a:rPr>
              <a:t>ABS. CARBOHIDRATOS</a:t>
            </a:r>
          </a:p>
          <a:p>
            <a:pPr>
              <a:buFontTx/>
              <a:buAutoNum type="romanUcPeriod"/>
            </a:pPr>
            <a:endParaRPr lang="es-ES" sz="1800" b="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latin typeface="Comic Sans MS" pitchFamily="66" charset="0"/>
              </a:rPr>
              <a:t>ABS. PROTEÍNAS</a:t>
            </a:r>
          </a:p>
          <a:p>
            <a:pPr>
              <a:buFontTx/>
              <a:buAutoNum type="romanUcPeriod"/>
            </a:pPr>
            <a:endParaRPr lang="es-ES" sz="1800" b="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latin typeface="Comic Sans MS" pitchFamily="66" charset="0"/>
              </a:rPr>
              <a:t>ABS. GRASAS</a:t>
            </a:r>
          </a:p>
          <a:p>
            <a:pPr>
              <a:buFontTx/>
              <a:buAutoNum type="romanUcPeriod"/>
            </a:pPr>
            <a:endParaRPr lang="es-ES" sz="1800" b="0" dirty="0"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latin typeface="Comic Sans MS" pitchFamily="66" charset="0"/>
              </a:rPr>
              <a:t>ABS. AC. NUCLEICOS</a:t>
            </a:r>
          </a:p>
        </p:txBody>
      </p:sp>
      <p:pic>
        <p:nvPicPr>
          <p:cNvPr id="130051" name="Picture 3" descr="gutthumb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2" name="Oval 4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30053" name="Picture 5" descr="mucosa intestino delgado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3024187" cy="1985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4716463" y="4076700"/>
            <a:ext cx="1079500" cy="2447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79512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95112" y="1268760"/>
            <a:ext cx="2780482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000000"/>
                </a:solidFill>
              </a:rPr>
              <a:t>TEMA 9 </a:t>
            </a:r>
          </a:p>
          <a:p>
            <a:pPr lvl="0"/>
            <a:r>
              <a:rPr lang="es-ES" sz="2000" dirty="0" smtClean="0">
                <a:solidFill>
                  <a:srgbClr val="000000"/>
                </a:solidFill>
              </a:rPr>
              <a:t>Absorción nutrientes</a:t>
            </a:r>
            <a:endParaRPr lang="es-E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74" name="Picture 14" descr="micelas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283"/>
          <a:stretch>
            <a:fillRect/>
          </a:stretch>
        </p:blipFill>
        <p:spPr>
          <a:xfrm>
            <a:off x="1114945" y="2133600"/>
            <a:ext cx="7129463" cy="4505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7779" name="Rectangle 19"/>
          <p:cNvSpPr>
            <a:spLocks noChangeArrowheads="1"/>
          </p:cNvSpPr>
          <p:nvPr/>
        </p:nvSpPr>
        <p:spPr bwMode="auto">
          <a:xfrm>
            <a:off x="6010795" y="5734050"/>
            <a:ext cx="1368425" cy="2873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dirty="0" err="1"/>
              <a:t>Enterocitos</a:t>
            </a:r>
            <a:endParaRPr lang="es-ES" sz="1600" dirty="0"/>
          </a:p>
        </p:txBody>
      </p:sp>
      <p:sp>
        <p:nvSpPr>
          <p:cNvPr id="117783" name="Rectangle 23"/>
          <p:cNvSpPr>
            <a:spLocks noChangeArrowheads="1"/>
          </p:cNvSpPr>
          <p:nvPr/>
        </p:nvSpPr>
        <p:spPr bwMode="auto">
          <a:xfrm>
            <a:off x="1403870" y="3192463"/>
            <a:ext cx="865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84" name="Rectangle 24"/>
          <p:cNvSpPr>
            <a:spLocks noChangeArrowheads="1"/>
          </p:cNvSpPr>
          <p:nvPr/>
        </p:nvSpPr>
        <p:spPr bwMode="auto">
          <a:xfrm>
            <a:off x="3564458" y="2903538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85" name="Text Box 25"/>
          <p:cNvSpPr txBox="1">
            <a:spLocks noChangeArrowheads="1"/>
          </p:cNvSpPr>
          <p:nvPr/>
        </p:nvSpPr>
        <p:spPr bwMode="auto">
          <a:xfrm>
            <a:off x="3094906" y="4481512"/>
            <a:ext cx="1584088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DIFUSIÓN</a:t>
            </a:r>
          </a:p>
        </p:txBody>
      </p:sp>
      <p:sp>
        <p:nvSpPr>
          <p:cNvPr id="117787" name="Rectangle 27"/>
          <p:cNvSpPr>
            <a:spLocks noChangeArrowheads="1"/>
          </p:cNvSpPr>
          <p:nvPr/>
        </p:nvSpPr>
        <p:spPr bwMode="auto">
          <a:xfrm>
            <a:off x="4069283" y="6072188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89" name="Rectangle 29"/>
          <p:cNvSpPr>
            <a:spLocks noChangeArrowheads="1"/>
          </p:cNvSpPr>
          <p:nvPr/>
        </p:nvSpPr>
        <p:spPr bwMode="auto">
          <a:xfrm>
            <a:off x="2194445" y="1393825"/>
            <a:ext cx="51133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0" name="Text Box 30"/>
          <p:cNvSpPr txBox="1">
            <a:spLocks noChangeArrowheads="1"/>
          </p:cNvSpPr>
          <p:nvPr/>
        </p:nvSpPr>
        <p:spPr bwMode="auto">
          <a:xfrm>
            <a:off x="988205" y="1674018"/>
            <a:ext cx="1508746" cy="369332"/>
          </a:xfrm>
          <a:prstGeom prst="rect">
            <a:avLst/>
          </a:prstGeom>
          <a:solidFill>
            <a:srgbClr val="B6E8B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/>
              <a:t>Micelas SB </a:t>
            </a:r>
          </a:p>
        </p:txBody>
      </p:sp>
      <p:sp>
        <p:nvSpPr>
          <p:cNvPr id="117788" name="Text Box 28"/>
          <p:cNvSpPr txBox="1">
            <a:spLocks noChangeArrowheads="1"/>
          </p:cNvSpPr>
          <p:nvPr/>
        </p:nvSpPr>
        <p:spPr bwMode="auto">
          <a:xfrm>
            <a:off x="2877671" y="1460501"/>
            <a:ext cx="2970686" cy="830997"/>
          </a:xfrm>
          <a:prstGeom prst="rect">
            <a:avLst/>
          </a:prstGeom>
          <a:solidFill>
            <a:srgbClr val="FFFFCC"/>
          </a:solidFill>
          <a:ln w="9525">
            <a:solidFill>
              <a:srgbClr val="FFE1E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MG, Ac. Grasos </a:t>
            </a:r>
            <a:r>
              <a:rPr lang="es-ES" sz="1600" dirty="0" err="1"/>
              <a:t>cad</a:t>
            </a:r>
            <a:r>
              <a:rPr lang="es-ES" sz="1600" dirty="0"/>
              <a:t> </a:t>
            </a:r>
            <a:r>
              <a:rPr lang="es-ES" sz="1600" dirty="0" smtClean="0"/>
              <a:t>larga, </a:t>
            </a:r>
            <a:endParaRPr lang="es-ES" sz="1600" dirty="0"/>
          </a:p>
          <a:p>
            <a:pPr algn="ctr"/>
            <a:r>
              <a:rPr lang="es-ES" sz="1600" dirty="0"/>
              <a:t>Fosfolípidos, Colesterol, </a:t>
            </a:r>
          </a:p>
          <a:p>
            <a:pPr algn="ctr"/>
            <a:r>
              <a:rPr lang="es-ES" sz="1600" dirty="0"/>
              <a:t> </a:t>
            </a:r>
            <a:r>
              <a:rPr lang="es-ES" sz="1600" dirty="0" err="1"/>
              <a:t>Vit</a:t>
            </a:r>
            <a:r>
              <a:rPr lang="es-ES" sz="1600" dirty="0"/>
              <a:t>. Liposolubles</a:t>
            </a:r>
          </a:p>
        </p:txBody>
      </p:sp>
      <p:sp>
        <p:nvSpPr>
          <p:cNvPr id="117791" name="Text Box 31"/>
          <p:cNvSpPr txBox="1">
            <a:spLocks noChangeArrowheads="1"/>
          </p:cNvSpPr>
          <p:nvPr/>
        </p:nvSpPr>
        <p:spPr bwMode="auto">
          <a:xfrm>
            <a:off x="2598110" y="1630084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 dirty="0"/>
              <a:t>+</a:t>
            </a:r>
          </a:p>
        </p:txBody>
      </p:sp>
      <p:sp>
        <p:nvSpPr>
          <p:cNvPr id="117792" name="Text Box 32"/>
          <p:cNvSpPr txBox="1">
            <a:spLocks noChangeArrowheads="1"/>
          </p:cNvSpPr>
          <p:nvPr/>
        </p:nvSpPr>
        <p:spPr bwMode="auto">
          <a:xfrm>
            <a:off x="6639546" y="1291988"/>
            <a:ext cx="1810111" cy="646331"/>
          </a:xfrm>
          <a:prstGeom prst="rect">
            <a:avLst/>
          </a:prstGeom>
          <a:solidFill>
            <a:srgbClr val="B6E8BC"/>
          </a:solidFill>
          <a:ln w="28575">
            <a:solidFill>
              <a:srgbClr val="00CC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 err="1" smtClean="0"/>
              <a:t>Solubilización</a:t>
            </a:r>
            <a:endParaRPr lang="es-ES" b="0" dirty="0"/>
          </a:p>
          <a:p>
            <a:pPr algn="ctr"/>
            <a:r>
              <a:rPr lang="es-ES" sz="1600" dirty="0"/>
              <a:t>Transporte</a:t>
            </a:r>
          </a:p>
        </p:txBody>
      </p:sp>
      <p:sp>
        <p:nvSpPr>
          <p:cNvPr id="117794" name="Text Box 34"/>
          <p:cNvSpPr txBox="1">
            <a:spLocks noChangeArrowheads="1"/>
          </p:cNvSpPr>
          <p:nvPr/>
        </p:nvSpPr>
        <p:spPr bwMode="auto">
          <a:xfrm>
            <a:off x="727595" y="698501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7795" name="Rectangle 35"/>
          <p:cNvSpPr>
            <a:spLocks noChangeArrowheads="1"/>
          </p:cNvSpPr>
          <p:nvPr/>
        </p:nvSpPr>
        <p:spPr bwMode="auto">
          <a:xfrm>
            <a:off x="6372745" y="2565400"/>
            <a:ext cx="431800" cy="57626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6" name="Rectangle 36"/>
          <p:cNvSpPr>
            <a:spLocks noChangeArrowheads="1"/>
          </p:cNvSpPr>
          <p:nvPr/>
        </p:nvSpPr>
        <p:spPr bwMode="auto">
          <a:xfrm>
            <a:off x="6372745" y="3789363"/>
            <a:ext cx="288925" cy="3603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7" name="Rectangle 37"/>
          <p:cNvSpPr>
            <a:spLocks noChangeArrowheads="1"/>
          </p:cNvSpPr>
          <p:nvPr/>
        </p:nvSpPr>
        <p:spPr bwMode="auto">
          <a:xfrm>
            <a:off x="6301308" y="4076700"/>
            <a:ext cx="576262" cy="431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8" name="Rectangle 38"/>
          <p:cNvSpPr>
            <a:spLocks noChangeArrowheads="1"/>
          </p:cNvSpPr>
          <p:nvPr/>
        </p:nvSpPr>
        <p:spPr bwMode="auto">
          <a:xfrm>
            <a:off x="6372745" y="5084763"/>
            <a:ext cx="431800" cy="5762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7799" name="Text Box 39"/>
          <p:cNvSpPr txBox="1">
            <a:spLocks noChangeArrowheads="1"/>
          </p:cNvSpPr>
          <p:nvPr/>
        </p:nvSpPr>
        <p:spPr bwMode="auto">
          <a:xfrm>
            <a:off x="6301308" y="2420938"/>
            <a:ext cx="9749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Ac</a:t>
            </a:r>
            <a:r>
              <a:rPr lang="es-ES" sz="1800" dirty="0" smtClean="0"/>
              <a:t>. GR</a:t>
            </a:r>
            <a:endParaRPr lang="es-ES" sz="1800" dirty="0"/>
          </a:p>
        </p:txBody>
      </p:sp>
      <p:sp>
        <p:nvSpPr>
          <p:cNvPr id="117800" name="Text Box 40"/>
          <p:cNvSpPr txBox="1">
            <a:spLocks noChangeArrowheads="1"/>
          </p:cNvSpPr>
          <p:nvPr/>
        </p:nvSpPr>
        <p:spPr bwMode="auto">
          <a:xfrm>
            <a:off x="6301308" y="2781300"/>
            <a:ext cx="541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MG</a:t>
            </a:r>
          </a:p>
        </p:txBody>
      </p:sp>
      <p:sp>
        <p:nvSpPr>
          <p:cNvPr id="117801" name="Text Box 41"/>
          <p:cNvSpPr txBox="1">
            <a:spLocks noChangeArrowheads="1"/>
          </p:cNvSpPr>
          <p:nvPr/>
        </p:nvSpPr>
        <p:spPr bwMode="auto">
          <a:xfrm>
            <a:off x="6301308" y="3789363"/>
            <a:ext cx="12875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Colesterol</a:t>
            </a:r>
          </a:p>
        </p:txBody>
      </p:sp>
      <p:sp>
        <p:nvSpPr>
          <p:cNvPr id="117802" name="Text Box 42"/>
          <p:cNvSpPr txBox="1">
            <a:spLocks noChangeArrowheads="1"/>
          </p:cNvSpPr>
          <p:nvPr/>
        </p:nvSpPr>
        <p:spPr bwMode="auto">
          <a:xfrm>
            <a:off x="6199708" y="4076700"/>
            <a:ext cx="13612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/>
              <a:t>Lisofosfol</a:t>
            </a:r>
            <a:r>
              <a:rPr lang="es-ES" sz="1800" dirty="0"/>
              <a:t>.</a:t>
            </a:r>
          </a:p>
        </p:txBody>
      </p:sp>
      <p:sp>
        <p:nvSpPr>
          <p:cNvPr id="117803" name="Text Box 43"/>
          <p:cNvSpPr txBox="1">
            <a:spLocks noChangeArrowheads="1"/>
          </p:cNvSpPr>
          <p:nvPr/>
        </p:nvSpPr>
        <p:spPr bwMode="auto">
          <a:xfrm>
            <a:off x="6301308" y="5013325"/>
            <a:ext cx="974947" cy="36933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dirty="0" smtClean="0"/>
              <a:t>Ac. GR</a:t>
            </a:r>
            <a:endParaRPr lang="es-ES" sz="1800" dirty="0"/>
          </a:p>
        </p:txBody>
      </p:sp>
      <p:sp>
        <p:nvSpPr>
          <p:cNvPr id="117804" name="Text Box 44"/>
          <p:cNvSpPr txBox="1">
            <a:spLocks noChangeArrowheads="1"/>
          </p:cNvSpPr>
          <p:nvPr/>
        </p:nvSpPr>
        <p:spPr bwMode="auto">
          <a:xfrm>
            <a:off x="6301308" y="5300663"/>
            <a:ext cx="541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dirty="0"/>
              <a:t>MG</a:t>
            </a:r>
          </a:p>
        </p:txBody>
      </p:sp>
      <p:sp>
        <p:nvSpPr>
          <p:cNvPr id="117807" name="Text Box 47"/>
          <p:cNvSpPr txBox="1">
            <a:spLocks noChangeArrowheads="1"/>
          </p:cNvSpPr>
          <p:nvPr/>
        </p:nvSpPr>
        <p:spPr bwMode="auto">
          <a:xfrm>
            <a:off x="6732588" y="836613"/>
            <a:ext cx="1871662" cy="3651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Antes absorción</a:t>
            </a:r>
          </a:p>
        </p:txBody>
      </p:sp>
      <p:sp>
        <p:nvSpPr>
          <p:cNvPr id="117810" name="Text Box 50"/>
          <p:cNvSpPr txBox="1">
            <a:spLocks noChangeArrowheads="1"/>
          </p:cNvSpPr>
          <p:nvPr/>
        </p:nvSpPr>
        <p:spPr bwMode="auto">
          <a:xfrm>
            <a:off x="6648855" y="402308"/>
            <a:ext cx="1944389" cy="341550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824836" y="3422651"/>
            <a:ext cx="636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LUZ</a:t>
            </a:r>
          </a:p>
        </p:txBody>
      </p:sp>
      <p:sp>
        <p:nvSpPr>
          <p:cNvPr id="117786" name="Text Box 26"/>
          <p:cNvSpPr txBox="1">
            <a:spLocks noChangeArrowheads="1"/>
          </p:cNvSpPr>
          <p:nvPr/>
        </p:nvSpPr>
        <p:spPr bwMode="auto">
          <a:xfrm>
            <a:off x="3346970" y="5661025"/>
            <a:ext cx="91598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/>
              <a:t>micela </a:t>
            </a:r>
          </a:p>
          <a:p>
            <a:r>
              <a:rPr lang="es-ES" sz="1800" b="0" dirty="0"/>
              <a:t>vacía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9895" y="6525344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Flecha derecha"/>
          <p:cNvSpPr/>
          <p:nvPr/>
        </p:nvSpPr>
        <p:spPr bwMode="auto">
          <a:xfrm>
            <a:off x="3291261" y="4089401"/>
            <a:ext cx="1287462" cy="354012"/>
          </a:xfrm>
          <a:prstGeom prst="rightArrow">
            <a:avLst/>
          </a:prstGeom>
          <a:solidFill>
            <a:srgbClr val="FFB9B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Flecha derecha"/>
          <p:cNvSpPr/>
          <p:nvPr/>
        </p:nvSpPr>
        <p:spPr bwMode="auto">
          <a:xfrm flipH="1">
            <a:off x="2200373" y="5313606"/>
            <a:ext cx="1162893" cy="354012"/>
          </a:xfrm>
          <a:prstGeom prst="rightArrow">
            <a:avLst/>
          </a:prstGeom>
          <a:solidFill>
            <a:srgbClr val="FFB9B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85" grpId="0" animBg="1"/>
      <p:bldP spid="117790" grpId="0" animBg="1"/>
      <p:bldP spid="117788" grpId="0" animBg="1"/>
      <p:bldP spid="117791" grpId="0"/>
      <p:bldP spid="117799" grpId="0"/>
      <p:bldP spid="117800" grpId="0"/>
      <p:bldP spid="117801" grpId="0"/>
      <p:bldP spid="117802" grpId="0"/>
      <p:bldP spid="117803" grpId="0" animBg="1"/>
      <p:bldP spid="117804" grpId="0"/>
      <p:bldP spid="117786" grpId="0" animBg="1"/>
      <p:bldP spid="3" grpId="0" animBg="1"/>
      <p:bldP spid="33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5" name="Rectangle 17"/>
          <p:cNvSpPr>
            <a:spLocks noChangeArrowheads="1"/>
          </p:cNvSpPr>
          <p:nvPr/>
        </p:nvSpPr>
        <p:spPr bwMode="auto">
          <a:xfrm>
            <a:off x="900113" y="4581525"/>
            <a:ext cx="719137" cy="360363"/>
          </a:xfrm>
          <a:prstGeom prst="rect">
            <a:avLst/>
          </a:prstGeom>
          <a:solidFill>
            <a:schemeClr val="bg1"/>
          </a:solidFill>
          <a:ln w="9525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40292" name="Picture 4" descr="abs lipidos"/>
          <p:cNvPicPr>
            <a:picLocks noChangeAspect="1" noChangeArrowheads="1"/>
          </p:cNvPicPr>
          <p:nvPr/>
        </p:nvPicPr>
        <p:blipFill>
          <a:blip r:embed="rId2" cstate="print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24809" r="13023" b="8011"/>
          <a:stretch>
            <a:fillRect/>
          </a:stretch>
        </p:blipFill>
        <p:spPr bwMode="auto">
          <a:xfrm>
            <a:off x="468313" y="2276475"/>
            <a:ext cx="7272337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539750" y="5013325"/>
            <a:ext cx="360363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0066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1692275" y="4724400"/>
            <a:ext cx="360363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4572000" y="2133600"/>
            <a:ext cx="360363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6011863" y="2420938"/>
            <a:ext cx="360362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40299" name="Oval 11"/>
          <p:cNvSpPr>
            <a:spLocks noChangeArrowheads="1"/>
          </p:cNvSpPr>
          <p:nvPr/>
        </p:nvSpPr>
        <p:spPr bwMode="auto">
          <a:xfrm>
            <a:off x="468313" y="4149725"/>
            <a:ext cx="358775" cy="287338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0" name="Oval 12"/>
          <p:cNvSpPr>
            <a:spLocks noChangeArrowheads="1"/>
          </p:cNvSpPr>
          <p:nvPr/>
        </p:nvSpPr>
        <p:spPr bwMode="auto">
          <a:xfrm>
            <a:off x="1547813" y="4221163"/>
            <a:ext cx="358775" cy="287337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1" name="Oval 13"/>
          <p:cNvSpPr>
            <a:spLocks noChangeArrowheads="1"/>
          </p:cNvSpPr>
          <p:nvPr/>
        </p:nvSpPr>
        <p:spPr bwMode="auto">
          <a:xfrm>
            <a:off x="539750" y="2276475"/>
            <a:ext cx="358775" cy="287338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2" name="Oval 14"/>
          <p:cNvSpPr>
            <a:spLocks noChangeArrowheads="1"/>
          </p:cNvSpPr>
          <p:nvPr/>
        </p:nvSpPr>
        <p:spPr bwMode="auto">
          <a:xfrm>
            <a:off x="1620838" y="2276475"/>
            <a:ext cx="358775" cy="287338"/>
          </a:xfrm>
          <a:prstGeom prst="ellipse">
            <a:avLst/>
          </a:prstGeom>
          <a:noFill/>
          <a:ln w="285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3" name="Rectangle 15"/>
          <p:cNvSpPr>
            <a:spLocks noChangeArrowheads="1"/>
          </p:cNvSpPr>
          <p:nvPr/>
        </p:nvSpPr>
        <p:spPr bwMode="auto">
          <a:xfrm>
            <a:off x="2771775" y="1412875"/>
            <a:ext cx="2879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3348038" y="1484313"/>
            <a:ext cx="3405187" cy="406400"/>
          </a:xfrm>
          <a:prstGeom prst="rect">
            <a:avLst/>
          </a:prstGeom>
          <a:solidFill>
            <a:srgbClr val="FFC165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ABSORCIÓN DE GRASAS</a:t>
            </a:r>
          </a:p>
        </p:txBody>
      </p:sp>
      <p:sp>
        <p:nvSpPr>
          <p:cNvPr id="140306" name="Rectangle 18"/>
          <p:cNvSpPr>
            <a:spLocks noChangeArrowheads="1"/>
          </p:cNvSpPr>
          <p:nvPr/>
        </p:nvSpPr>
        <p:spPr bwMode="auto">
          <a:xfrm>
            <a:off x="468313" y="2276475"/>
            <a:ext cx="1511300" cy="2232025"/>
          </a:xfrm>
          <a:prstGeom prst="rect">
            <a:avLst/>
          </a:prstGeom>
          <a:noFill/>
          <a:ln w="38100">
            <a:solidFill>
              <a:srgbClr val="78A2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3" name="Text Box 25"/>
          <p:cNvSpPr txBox="1">
            <a:spLocks noChangeArrowheads="1"/>
          </p:cNvSpPr>
          <p:nvPr/>
        </p:nvSpPr>
        <p:spPr bwMode="auto">
          <a:xfrm>
            <a:off x="880269" y="1716881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8066062" y="4625409"/>
            <a:ext cx="933269" cy="369332"/>
          </a:xfrm>
          <a:prstGeom prst="rect">
            <a:avLst/>
          </a:prstGeom>
          <a:solidFill>
            <a:srgbClr val="FFAFFF"/>
          </a:solidFill>
          <a:ln w="28575">
            <a:solidFill>
              <a:srgbClr val="7030A0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LINFA</a:t>
            </a:r>
          </a:p>
        </p:txBody>
      </p:sp>
      <p:sp>
        <p:nvSpPr>
          <p:cNvPr id="140316" name="Text Box 28"/>
          <p:cNvSpPr txBox="1">
            <a:spLocks noChangeArrowheads="1"/>
          </p:cNvSpPr>
          <p:nvPr/>
        </p:nvSpPr>
        <p:spPr bwMode="auto">
          <a:xfrm>
            <a:off x="576263" y="4508500"/>
            <a:ext cx="1116012" cy="395288"/>
          </a:xfrm>
          <a:prstGeom prst="rect">
            <a:avLst/>
          </a:prstGeom>
          <a:solidFill>
            <a:srgbClr val="EAFFAF"/>
          </a:solidFill>
          <a:ln w="28575">
            <a:solidFill>
              <a:srgbClr val="78A2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MICELA</a:t>
            </a:r>
          </a:p>
        </p:txBody>
      </p:sp>
      <p:sp>
        <p:nvSpPr>
          <p:cNvPr id="140317" name="Rectangle 29"/>
          <p:cNvSpPr>
            <a:spLocks noChangeArrowheads="1"/>
          </p:cNvSpPr>
          <p:nvPr/>
        </p:nvSpPr>
        <p:spPr bwMode="auto">
          <a:xfrm>
            <a:off x="7019925" y="2060575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8" name="Rectangle 30"/>
          <p:cNvSpPr>
            <a:spLocks noChangeArrowheads="1"/>
          </p:cNvSpPr>
          <p:nvPr/>
        </p:nvSpPr>
        <p:spPr bwMode="auto">
          <a:xfrm>
            <a:off x="6804025" y="1989138"/>
            <a:ext cx="4318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9" name="Rectangle 31"/>
          <p:cNvSpPr>
            <a:spLocks noChangeArrowheads="1"/>
          </p:cNvSpPr>
          <p:nvPr/>
        </p:nvSpPr>
        <p:spPr bwMode="auto">
          <a:xfrm>
            <a:off x="2195513" y="47974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7" name="Rectangle 19"/>
          <p:cNvSpPr>
            <a:spLocks noChangeArrowheads="1"/>
          </p:cNvSpPr>
          <p:nvPr/>
        </p:nvSpPr>
        <p:spPr bwMode="auto">
          <a:xfrm>
            <a:off x="2195513" y="1989138"/>
            <a:ext cx="5689600" cy="3095625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1" name="Text Box 33"/>
          <p:cNvSpPr txBox="1">
            <a:spLocks noChangeArrowheads="1"/>
          </p:cNvSpPr>
          <p:nvPr/>
        </p:nvSpPr>
        <p:spPr bwMode="auto">
          <a:xfrm>
            <a:off x="900113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0322" name="Text Box 34"/>
          <p:cNvSpPr txBox="1">
            <a:spLocks noChangeArrowheads="1"/>
          </p:cNvSpPr>
          <p:nvPr/>
        </p:nvSpPr>
        <p:spPr bwMode="auto">
          <a:xfrm>
            <a:off x="3360052" y="4917915"/>
            <a:ext cx="309411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A65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DENTRO ENTEROCITO</a:t>
            </a:r>
          </a:p>
        </p:txBody>
      </p:sp>
      <p:sp>
        <p:nvSpPr>
          <p:cNvPr id="140323" name="Rectangle 35"/>
          <p:cNvSpPr>
            <a:spLocks noChangeArrowheads="1"/>
          </p:cNvSpPr>
          <p:nvPr/>
        </p:nvSpPr>
        <p:spPr bwMode="auto">
          <a:xfrm>
            <a:off x="6300788" y="407670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140325" name="Text Box 37"/>
          <p:cNvSpPr txBox="1">
            <a:spLocks noChangeArrowheads="1"/>
          </p:cNvSpPr>
          <p:nvPr/>
        </p:nvSpPr>
        <p:spPr bwMode="auto">
          <a:xfrm>
            <a:off x="6094996" y="3997174"/>
            <a:ext cx="1614545" cy="400110"/>
          </a:xfrm>
          <a:prstGeom prst="rect">
            <a:avLst/>
          </a:prstGeom>
          <a:solidFill>
            <a:srgbClr val="FFA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dirty="0"/>
              <a:t>Quilomicrón</a:t>
            </a:r>
          </a:p>
        </p:txBody>
      </p:sp>
      <p:sp>
        <p:nvSpPr>
          <p:cNvPr id="140329" name="Line 41"/>
          <p:cNvSpPr>
            <a:spLocks noChangeShapeType="1"/>
          </p:cNvSpPr>
          <p:nvPr/>
        </p:nvSpPr>
        <p:spPr bwMode="auto">
          <a:xfrm flipV="1">
            <a:off x="2124075" y="4221162"/>
            <a:ext cx="0" cy="121194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30" name="Text Box 42"/>
          <p:cNvSpPr txBox="1">
            <a:spLocks noChangeArrowheads="1"/>
          </p:cNvSpPr>
          <p:nvPr/>
        </p:nvSpPr>
        <p:spPr bwMode="auto">
          <a:xfrm>
            <a:off x="1314398" y="5433110"/>
            <a:ext cx="1619354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 smtClean="0"/>
              <a:t>Absorción</a:t>
            </a:r>
          </a:p>
          <a:p>
            <a:pPr algn="ctr"/>
            <a:r>
              <a:rPr lang="es-ES" sz="1800" b="0" dirty="0" smtClean="0"/>
              <a:t>m. enterocito</a:t>
            </a:r>
            <a:endParaRPr lang="es-ES" sz="1800" b="0" dirty="0"/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8392117" y="3992563"/>
            <a:ext cx="360362" cy="457200"/>
          </a:xfrm>
          <a:prstGeom prst="rect">
            <a:avLst/>
          </a:prstGeom>
          <a:solidFill>
            <a:srgbClr val="F5E5A9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40332" name="Text Box 44"/>
          <p:cNvSpPr txBox="1">
            <a:spLocks noChangeArrowheads="1"/>
          </p:cNvSpPr>
          <p:nvPr/>
        </p:nvSpPr>
        <p:spPr bwMode="auto">
          <a:xfrm>
            <a:off x="4104481" y="3998118"/>
            <a:ext cx="1407758" cy="40011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 err="1"/>
              <a:t>Resíntesis</a:t>
            </a:r>
            <a:endParaRPr lang="es-ES" dirty="0"/>
          </a:p>
        </p:txBody>
      </p:sp>
      <p:sp>
        <p:nvSpPr>
          <p:cNvPr id="2" name="1 Flecha curvada hacia abajo"/>
          <p:cNvSpPr/>
          <p:nvPr/>
        </p:nvSpPr>
        <p:spPr bwMode="auto">
          <a:xfrm>
            <a:off x="7696175" y="3212976"/>
            <a:ext cx="970781" cy="546224"/>
          </a:xfrm>
          <a:prstGeom prst="curvedDownArrow">
            <a:avLst/>
          </a:prstGeom>
          <a:solidFill>
            <a:srgbClr val="F3BDF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6100128" y="358588"/>
            <a:ext cx="2608406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dirty="0" smtClean="0"/>
              <a:t>1. TG</a:t>
            </a:r>
            <a:r>
              <a:rPr lang="es-ES" sz="1800" dirty="0"/>
              <a:t>, </a:t>
            </a:r>
            <a:r>
              <a:rPr lang="es-ES" sz="1800" dirty="0" smtClean="0"/>
              <a:t>Fosfolípidos,</a:t>
            </a:r>
            <a:endParaRPr lang="es-ES" sz="1800" dirty="0"/>
          </a:p>
          <a:p>
            <a:pPr marL="342900" indent="-342900"/>
            <a:r>
              <a:rPr lang="es-ES" sz="1800" dirty="0"/>
              <a:t> </a:t>
            </a:r>
            <a:r>
              <a:rPr lang="es-ES" sz="1800" dirty="0" smtClean="0"/>
              <a:t>  Ésteres colesterol</a:t>
            </a:r>
            <a:endParaRPr lang="es-ES" sz="1800" dirty="0"/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animBg="1"/>
      <p:bldP spid="140294" grpId="0" animBg="1"/>
      <p:bldP spid="140295" grpId="0" animBg="1"/>
      <p:bldP spid="140296" grpId="0" animBg="1"/>
      <p:bldP spid="140315" grpId="0" animBg="1"/>
      <p:bldP spid="140322" grpId="0" animBg="1"/>
      <p:bldP spid="140325" grpId="0" animBg="1"/>
      <p:bldP spid="140329" grpId="0" animBg="1"/>
      <p:bldP spid="140330" grpId="0" animBg="1"/>
      <p:bldP spid="140297" grpId="0" animBg="1"/>
      <p:bldP spid="140332" grpId="0" animBg="1"/>
      <p:bldP spid="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2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8" r="36650" b="17110"/>
          <a:stretch>
            <a:fillRect/>
          </a:stretch>
        </p:blipFill>
        <p:spPr>
          <a:xfrm>
            <a:off x="1608138" y="1008063"/>
            <a:ext cx="5213350" cy="4437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409825" y="2547938"/>
            <a:ext cx="2889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420938" y="2613025"/>
            <a:ext cx="336550" cy="379413"/>
          </a:xfrm>
          <a:prstGeom prst="rect">
            <a:avLst/>
          </a:prstGeom>
          <a:solidFill>
            <a:srgbClr val="F5E5A9"/>
          </a:solidFill>
          <a:ln w="12700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AD75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2</a:t>
            </a: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4805363" y="2692400"/>
            <a:ext cx="269875" cy="2587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157663" y="2663825"/>
            <a:ext cx="336550" cy="379413"/>
          </a:xfrm>
          <a:prstGeom prst="rect">
            <a:avLst/>
          </a:prstGeom>
          <a:solidFill>
            <a:srgbClr val="F5E5A9"/>
          </a:solidFill>
          <a:ln w="12700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AD75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2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6659563" y="2692400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6659563" y="290830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3" name="Oval 19"/>
          <p:cNvSpPr>
            <a:spLocks noChangeArrowheads="1"/>
          </p:cNvSpPr>
          <p:nvPr/>
        </p:nvSpPr>
        <p:spPr bwMode="auto">
          <a:xfrm>
            <a:off x="5075238" y="3627438"/>
            <a:ext cx="2873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4" name="Oval 20"/>
          <p:cNvSpPr>
            <a:spLocks noChangeArrowheads="1"/>
          </p:cNvSpPr>
          <p:nvPr/>
        </p:nvSpPr>
        <p:spPr bwMode="auto">
          <a:xfrm>
            <a:off x="5146675" y="3556000"/>
            <a:ext cx="1444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5" name="Oval 21"/>
          <p:cNvSpPr>
            <a:spLocks noChangeArrowheads="1"/>
          </p:cNvSpPr>
          <p:nvPr/>
        </p:nvSpPr>
        <p:spPr bwMode="auto">
          <a:xfrm>
            <a:off x="5291138" y="3700463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6" name="Oval 22"/>
          <p:cNvSpPr>
            <a:spLocks noChangeArrowheads="1"/>
          </p:cNvSpPr>
          <p:nvPr/>
        </p:nvSpPr>
        <p:spPr bwMode="auto">
          <a:xfrm>
            <a:off x="5362575" y="3843338"/>
            <a:ext cx="144463" cy="730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4418013" y="3792538"/>
            <a:ext cx="8572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 dirty="0"/>
              <a:t>Ac.</a:t>
            </a:r>
          </a:p>
          <a:p>
            <a:pPr algn="ctr"/>
            <a:r>
              <a:rPr lang="es-ES" sz="1400" dirty="0"/>
              <a:t>Grasos</a:t>
            </a:r>
          </a:p>
          <a:p>
            <a:pPr algn="ctr"/>
            <a:r>
              <a:rPr lang="es-ES" sz="1400" dirty="0"/>
              <a:t>c. larga</a:t>
            </a:r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5722938" y="3556000"/>
            <a:ext cx="10080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5578475" y="3629025"/>
            <a:ext cx="1444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5358620" y="3733800"/>
            <a:ext cx="15446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/>
              <a:t>Colesterol</a:t>
            </a:r>
          </a:p>
          <a:p>
            <a:r>
              <a:rPr lang="es-ES" sz="1400" dirty="0" err="1"/>
              <a:t>Lisofosfolípidos</a:t>
            </a:r>
            <a:endParaRPr lang="es-ES" sz="1400" dirty="0"/>
          </a:p>
          <a:p>
            <a:r>
              <a:rPr lang="es-ES" sz="1400" dirty="0" err="1"/>
              <a:t>Vit</a:t>
            </a:r>
            <a:r>
              <a:rPr lang="es-ES" sz="1400" dirty="0"/>
              <a:t>. liposolubles</a:t>
            </a:r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4787900" y="431800"/>
            <a:ext cx="396081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43" name="Rectangle 39"/>
          <p:cNvSpPr>
            <a:spLocks noChangeArrowheads="1"/>
          </p:cNvSpPr>
          <p:nvPr/>
        </p:nvSpPr>
        <p:spPr bwMode="auto">
          <a:xfrm>
            <a:off x="1708150" y="5445125"/>
            <a:ext cx="18716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2644775" y="5516563"/>
            <a:ext cx="1184940" cy="461665"/>
          </a:xfrm>
          <a:prstGeom prst="rect">
            <a:avLst/>
          </a:prstGeom>
          <a:solidFill>
            <a:srgbClr val="FF89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LINFA</a:t>
            </a:r>
          </a:p>
        </p:txBody>
      </p: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7524750" y="1871663"/>
            <a:ext cx="10795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49" name="Rectangle 45"/>
          <p:cNvSpPr>
            <a:spLocks noChangeArrowheads="1"/>
          </p:cNvSpPr>
          <p:nvPr/>
        </p:nvSpPr>
        <p:spPr bwMode="auto">
          <a:xfrm>
            <a:off x="2644775" y="2303463"/>
            <a:ext cx="15843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51" name="Line 47"/>
          <p:cNvSpPr>
            <a:spLocks noChangeShapeType="1"/>
          </p:cNvSpPr>
          <p:nvPr/>
        </p:nvSpPr>
        <p:spPr bwMode="auto">
          <a:xfrm flipH="1">
            <a:off x="6892925" y="2447925"/>
            <a:ext cx="73025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52" name="Rectangle 48"/>
          <p:cNvSpPr>
            <a:spLocks noChangeArrowheads="1"/>
          </p:cNvSpPr>
          <p:nvPr/>
        </p:nvSpPr>
        <p:spPr bwMode="auto">
          <a:xfrm>
            <a:off x="5884863" y="4392613"/>
            <a:ext cx="9366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21557" name="Text Box 53"/>
          <p:cNvSpPr txBox="1">
            <a:spLocks noChangeArrowheads="1"/>
          </p:cNvSpPr>
          <p:nvPr/>
        </p:nvSpPr>
        <p:spPr bwMode="auto">
          <a:xfrm>
            <a:off x="6898787" y="390321"/>
            <a:ext cx="360363" cy="466725"/>
          </a:xfrm>
          <a:prstGeom prst="rect">
            <a:avLst/>
          </a:prstGeom>
          <a:solidFill>
            <a:srgbClr val="F5E5A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21558" name="Rectangle 54"/>
          <p:cNvSpPr>
            <a:spLocks noChangeArrowheads="1"/>
          </p:cNvSpPr>
          <p:nvPr/>
        </p:nvSpPr>
        <p:spPr bwMode="auto">
          <a:xfrm>
            <a:off x="5453063" y="3167063"/>
            <a:ext cx="12239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59" name="Rectangle 55"/>
          <p:cNvSpPr>
            <a:spLocks noChangeArrowheads="1"/>
          </p:cNvSpPr>
          <p:nvPr/>
        </p:nvSpPr>
        <p:spPr bwMode="auto">
          <a:xfrm>
            <a:off x="6173788" y="338455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7381350" y="381516"/>
            <a:ext cx="1394934" cy="830997"/>
          </a:xfrm>
          <a:prstGeom prst="rect">
            <a:avLst/>
          </a:prstGeom>
          <a:solidFill>
            <a:srgbClr val="B7E7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 smtClean="0"/>
              <a:t>Absorción</a:t>
            </a:r>
          </a:p>
          <a:p>
            <a:pPr algn="ctr"/>
            <a:r>
              <a:rPr lang="es-ES" sz="1600" dirty="0" smtClean="0"/>
              <a:t>DIFUSIÓN </a:t>
            </a:r>
            <a:endParaRPr lang="es-ES" sz="1600" dirty="0"/>
          </a:p>
          <a:p>
            <a:pPr algn="ctr"/>
            <a:r>
              <a:rPr lang="es-ES" sz="1600" dirty="0"/>
              <a:t>SIMPLE</a:t>
            </a:r>
          </a:p>
        </p:txBody>
      </p:sp>
      <p:sp>
        <p:nvSpPr>
          <p:cNvPr id="21561" name="Rectangle 57"/>
          <p:cNvSpPr>
            <a:spLocks noChangeArrowheads="1"/>
          </p:cNvSpPr>
          <p:nvPr/>
        </p:nvSpPr>
        <p:spPr bwMode="auto">
          <a:xfrm>
            <a:off x="2717800" y="3095625"/>
            <a:ext cx="71913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2" name="Rectangle 58"/>
          <p:cNvSpPr>
            <a:spLocks noChangeArrowheads="1"/>
          </p:cNvSpPr>
          <p:nvPr/>
        </p:nvSpPr>
        <p:spPr bwMode="auto">
          <a:xfrm>
            <a:off x="3365500" y="4940300"/>
            <a:ext cx="11525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3" name="Text Box 59"/>
          <p:cNvSpPr txBox="1">
            <a:spLocks noChangeArrowheads="1"/>
          </p:cNvSpPr>
          <p:nvPr/>
        </p:nvSpPr>
        <p:spPr bwMode="auto">
          <a:xfrm>
            <a:off x="3549650" y="4738688"/>
            <a:ext cx="1327150" cy="346075"/>
          </a:xfrm>
          <a:prstGeom prst="rect">
            <a:avLst/>
          </a:prstGeom>
          <a:solidFill>
            <a:srgbClr val="FFA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Quilomicrón</a:t>
            </a:r>
          </a:p>
        </p:txBody>
      </p:sp>
      <p:sp>
        <p:nvSpPr>
          <p:cNvPr id="21564" name="Rectangle 60"/>
          <p:cNvSpPr>
            <a:spLocks noChangeArrowheads="1"/>
          </p:cNvSpPr>
          <p:nvPr/>
        </p:nvSpPr>
        <p:spPr bwMode="auto">
          <a:xfrm>
            <a:off x="4157663" y="3455988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5" name="Text Box 61"/>
          <p:cNvSpPr txBox="1">
            <a:spLocks noChangeArrowheads="1"/>
          </p:cNvSpPr>
          <p:nvPr/>
        </p:nvSpPr>
        <p:spPr bwMode="auto">
          <a:xfrm>
            <a:off x="3868738" y="3359150"/>
            <a:ext cx="501650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MG</a:t>
            </a:r>
          </a:p>
        </p:txBody>
      </p:sp>
      <p:sp>
        <p:nvSpPr>
          <p:cNvPr id="21566" name="Rectangle 62"/>
          <p:cNvSpPr>
            <a:spLocks noChangeArrowheads="1"/>
          </p:cNvSpPr>
          <p:nvPr/>
        </p:nvSpPr>
        <p:spPr bwMode="auto">
          <a:xfrm>
            <a:off x="1781175" y="2592388"/>
            <a:ext cx="5048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7" name="Text Box 63"/>
          <p:cNvSpPr txBox="1">
            <a:spLocks noChangeArrowheads="1"/>
          </p:cNvSpPr>
          <p:nvPr/>
        </p:nvSpPr>
        <p:spPr bwMode="auto">
          <a:xfrm>
            <a:off x="1493838" y="2638425"/>
            <a:ext cx="925512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600" dirty="0"/>
              <a:t>DG, TG</a:t>
            </a:r>
          </a:p>
        </p:txBody>
      </p:sp>
      <p:sp>
        <p:nvSpPr>
          <p:cNvPr id="21568" name="Rectangle 64"/>
          <p:cNvSpPr>
            <a:spLocks noChangeArrowheads="1"/>
          </p:cNvSpPr>
          <p:nvPr/>
        </p:nvSpPr>
        <p:spPr bwMode="auto">
          <a:xfrm>
            <a:off x="5165725" y="1368425"/>
            <a:ext cx="5032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69" name="Rectangle 65"/>
          <p:cNvSpPr>
            <a:spLocks noChangeArrowheads="1"/>
          </p:cNvSpPr>
          <p:nvPr/>
        </p:nvSpPr>
        <p:spPr bwMode="auto">
          <a:xfrm>
            <a:off x="3797300" y="1008063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0" name="Text Box 66"/>
          <p:cNvSpPr txBox="1">
            <a:spLocks noChangeArrowheads="1"/>
          </p:cNvSpPr>
          <p:nvPr/>
        </p:nvSpPr>
        <p:spPr bwMode="auto">
          <a:xfrm>
            <a:off x="5170488" y="1174750"/>
            <a:ext cx="587375" cy="457200"/>
          </a:xfrm>
          <a:prstGeom prst="rect">
            <a:avLst/>
          </a:prstGeom>
          <a:solidFill>
            <a:srgbClr val="B6E8B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6600"/>
                </a:solidFill>
              </a:rPr>
              <a:t>SB</a:t>
            </a:r>
          </a:p>
        </p:txBody>
      </p:sp>
      <p:sp>
        <p:nvSpPr>
          <p:cNvPr id="21571" name="Text Box 67"/>
          <p:cNvSpPr txBox="1">
            <a:spLocks noChangeArrowheads="1"/>
          </p:cNvSpPr>
          <p:nvPr/>
        </p:nvSpPr>
        <p:spPr bwMode="auto">
          <a:xfrm>
            <a:off x="3868738" y="958850"/>
            <a:ext cx="891591" cy="369332"/>
          </a:xfrm>
          <a:prstGeom prst="rect">
            <a:avLst/>
          </a:prstGeom>
          <a:solidFill>
            <a:srgbClr val="B6E8B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dirty="0">
                <a:solidFill>
                  <a:srgbClr val="006600"/>
                </a:solidFill>
              </a:rPr>
              <a:t>Micela</a:t>
            </a:r>
          </a:p>
        </p:txBody>
      </p:sp>
      <p:sp>
        <p:nvSpPr>
          <p:cNvPr id="21572" name="Rectangle 68"/>
          <p:cNvSpPr>
            <a:spLocks noChangeArrowheads="1"/>
          </p:cNvSpPr>
          <p:nvPr/>
        </p:nvSpPr>
        <p:spPr bwMode="auto">
          <a:xfrm>
            <a:off x="3078163" y="1008063"/>
            <a:ext cx="5032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2044869" y="366701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Lipasa</a:t>
            </a:r>
          </a:p>
        </p:txBody>
      </p:sp>
      <p:sp>
        <p:nvSpPr>
          <p:cNvPr id="21574" name="Rectangle 70"/>
          <p:cNvSpPr>
            <a:spLocks noChangeArrowheads="1"/>
          </p:cNvSpPr>
          <p:nvPr/>
        </p:nvSpPr>
        <p:spPr bwMode="auto">
          <a:xfrm>
            <a:off x="1925638" y="1511300"/>
            <a:ext cx="9350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6" name="Rectangle 72"/>
          <p:cNvSpPr>
            <a:spLocks noChangeArrowheads="1"/>
          </p:cNvSpPr>
          <p:nvPr/>
        </p:nvSpPr>
        <p:spPr bwMode="auto">
          <a:xfrm>
            <a:off x="1781175" y="3311525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7" name="Rectangle 73"/>
          <p:cNvSpPr>
            <a:spLocks noChangeArrowheads="1"/>
          </p:cNvSpPr>
          <p:nvPr/>
        </p:nvSpPr>
        <p:spPr bwMode="auto">
          <a:xfrm>
            <a:off x="1708150" y="3259138"/>
            <a:ext cx="463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TG</a:t>
            </a:r>
          </a:p>
        </p:txBody>
      </p:sp>
      <p:sp>
        <p:nvSpPr>
          <p:cNvPr id="21579" name="Text Box 75"/>
          <p:cNvSpPr txBox="1">
            <a:spLocks noChangeArrowheads="1"/>
          </p:cNvSpPr>
          <p:nvPr/>
        </p:nvSpPr>
        <p:spPr bwMode="auto">
          <a:xfrm>
            <a:off x="468313" y="3333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580" name="Oval 76"/>
          <p:cNvSpPr>
            <a:spLocks noChangeArrowheads="1"/>
          </p:cNvSpPr>
          <p:nvPr/>
        </p:nvSpPr>
        <p:spPr bwMode="auto">
          <a:xfrm>
            <a:off x="6173788" y="2205038"/>
            <a:ext cx="287337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3" name="Oval 79"/>
          <p:cNvSpPr>
            <a:spLocks noChangeArrowheads="1"/>
          </p:cNvSpPr>
          <p:nvPr/>
        </p:nvSpPr>
        <p:spPr bwMode="auto">
          <a:xfrm>
            <a:off x="1781175" y="4149725"/>
            <a:ext cx="10080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5" name="Oval 81"/>
          <p:cNvSpPr>
            <a:spLocks noChangeArrowheads="1"/>
          </p:cNvSpPr>
          <p:nvPr/>
        </p:nvSpPr>
        <p:spPr bwMode="auto">
          <a:xfrm>
            <a:off x="1781175" y="4149725"/>
            <a:ext cx="71438" cy="2873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6" name="Oval 82"/>
          <p:cNvSpPr>
            <a:spLocks noChangeArrowheads="1"/>
          </p:cNvSpPr>
          <p:nvPr/>
        </p:nvSpPr>
        <p:spPr bwMode="auto">
          <a:xfrm>
            <a:off x="2644775" y="4292600"/>
            <a:ext cx="1444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7" name="Text Box 83"/>
          <p:cNvSpPr txBox="1">
            <a:spLocks noChangeArrowheads="1"/>
          </p:cNvSpPr>
          <p:nvPr/>
        </p:nvSpPr>
        <p:spPr bwMode="auto">
          <a:xfrm>
            <a:off x="1781175" y="4149725"/>
            <a:ext cx="676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ApoB</a:t>
            </a:r>
          </a:p>
        </p:txBody>
      </p:sp>
      <p:sp>
        <p:nvSpPr>
          <p:cNvPr id="21588" name="Oval 84"/>
          <p:cNvSpPr>
            <a:spLocks noChangeArrowheads="1"/>
          </p:cNvSpPr>
          <p:nvPr/>
        </p:nvSpPr>
        <p:spPr bwMode="auto">
          <a:xfrm>
            <a:off x="3149600" y="3860800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89" name="Text Box 85"/>
          <p:cNvSpPr txBox="1">
            <a:spLocks noChangeArrowheads="1"/>
          </p:cNvSpPr>
          <p:nvPr/>
        </p:nvSpPr>
        <p:spPr bwMode="auto">
          <a:xfrm>
            <a:off x="2952750" y="3763963"/>
            <a:ext cx="1041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Síntesis </a:t>
            </a:r>
          </a:p>
          <a:p>
            <a:pPr algn="ctr"/>
            <a:r>
              <a:rPr lang="es-ES" sz="1600"/>
              <a:t>TG</a:t>
            </a:r>
          </a:p>
        </p:txBody>
      </p:sp>
      <p:sp>
        <p:nvSpPr>
          <p:cNvPr id="21590" name="Rectangle 86"/>
          <p:cNvSpPr>
            <a:spLocks noChangeArrowheads="1"/>
          </p:cNvSpPr>
          <p:nvPr/>
        </p:nvSpPr>
        <p:spPr bwMode="auto">
          <a:xfrm>
            <a:off x="6605588" y="1557338"/>
            <a:ext cx="5762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91" name="Text Box 87"/>
          <p:cNvSpPr txBox="1">
            <a:spLocks noChangeArrowheads="1"/>
          </p:cNvSpPr>
          <p:nvPr/>
        </p:nvSpPr>
        <p:spPr bwMode="auto">
          <a:xfrm>
            <a:off x="6605588" y="1604963"/>
            <a:ext cx="581025" cy="336550"/>
          </a:xfrm>
          <a:prstGeom prst="rect">
            <a:avLst/>
          </a:prstGeom>
          <a:solidFill>
            <a:srgbClr val="B6E8B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006600"/>
                </a:solidFill>
              </a:rPr>
              <a:t>Bilis</a:t>
            </a:r>
          </a:p>
        </p:txBody>
      </p:sp>
      <p:sp>
        <p:nvSpPr>
          <p:cNvPr id="21592" name="Text Box 88"/>
          <p:cNvSpPr txBox="1">
            <a:spLocks noChangeArrowheads="1"/>
          </p:cNvSpPr>
          <p:nvPr/>
        </p:nvSpPr>
        <p:spPr bwMode="auto">
          <a:xfrm>
            <a:off x="3221038" y="3357563"/>
            <a:ext cx="360362" cy="376237"/>
          </a:xfrm>
          <a:prstGeom prst="rect">
            <a:avLst/>
          </a:prstGeom>
          <a:solidFill>
            <a:srgbClr val="FFC0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21593" name="Text Box 89"/>
          <p:cNvSpPr txBox="1">
            <a:spLocks noChangeArrowheads="1"/>
          </p:cNvSpPr>
          <p:nvPr/>
        </p:nvSpPr>
        <p:spPr bwMode="auto">
          <a:xfrm>
            <a:off x="5021263" y="4652963"/>
            <a:ext cx="360362" cy="376237"/>
          </a:xfrm>
          <a:prstGeom prst="rect">
            <a:avLst/>
          </a:prstGeom>
          <a:solidFill>
            <a:srgbClr val="FFC0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21594" name="Text Box 90"/>
          <p:cNvSpPr txBox="1">
            <a:spLocks noChangeArrowheads="1"/>
          </p:cNvSpPr>
          <p:nvPr/>
        </p:nvSpPr>
        <p:spPr bwMode="auto">
          <a:xfrm>
            <a:off x="2139950" y="5276850"/>
            <a:ext cx="360363" cy="376238"/>
          </a:xfrm>
          <a:prstGeom prst="rect">
            <a:avLst/>
          </a:prstGeom>
          <a:solidFill>
            <a:srgbClr val="FFC0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rgbClr val="FF99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21597" name="Rectangle 93"/>
          <p:cNvSpPr>
            <a:spLocks noChangeArrowheads="1"/>
          </p:cNvSpPr>
          <p:nvPr/>
        </p:nvSpPr>
        <p:spPr bwMode="auto">
          <a:xfrm>
            <a:off x="6821488" y="2420938"/>
            <a:ext cx="28733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98" name="Rectangle 94"/>
          <p:cNvSpPr>
            <a:spLocks noChangeArrowheads="1"/>
          </p:cNvSpPr>
          <p:nvPr/>
        </p:nvSpPr>
        <p:spPr bwMode="auto">
          <a:xfrm>
            <a:off x="5364163" y="2349500"/>
            <a:ext cx="16557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99" name="Oval 95"/>
          <p:cNvSpPr>
            <a:spLocks noChangeArrowheads="1"/>
          </p:cNvSpPr>
          <p:nvPr/>
        </p:nvSpPr>
        <p:spPr bwMode="auto">
          <a:xfrm>
            <a:off x="5219700" y="25654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396875" y="1890713"/>
            <a:ext cx="793807" cy="461665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dirty="0"/>
              <a:t>LUZ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6768306" y="3167063"/>
            <a:ext cx="34925" cy="22314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601" name="Text Box 97"/>
          <p:cNvSpPr txBox="1">
            <a:spLocks noChangeArrowheads="1"/>
          </p:cNvSpPr>
          <p:nvPr/>
        </p:nvSpPr>
        <p:spPr bwMode="auto">
          <a:xfrm>
            <a:off x="5858598" y="5134180"/>
            <a:ext cx="1202573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dirty="0"/>
              <a:t>Enterocito</a:t>
            </a:r>
          </a:p>
        </p:txBody>
      </p:sp>
      <p:sp>
        <p:nvSpPr>
          <p:cNvPr id="6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  <p:sp>
        <p:nvSpPr>
          <p:cNvPr id="4" name="Elipse 3"/>
          <p:cNvSpPr/>
          <p:nvPr/>
        </p:nvSpPr>
        <p:spPr bwMode="auto">
          <a:xfrm>
            <a:off x="1573213" y="855663"/>
            <a:ext cx="1468437" cy="126841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596" name="Oval 92"/>
          <p:cNvSpPr>
            <a:spLocks noChangeArrowheads="1"/>
          </p:cNvSpPr>
          <p:nvPr/>
        </p:nvSpPr>
        <p:spPr bwMode="auto">
          <a:xfrm>
            <a:off x="1590844" y="914643"/>
            <a:ext cx="1295400" cy="1081088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75" name="Text Box 71"/>
          <p:cNvSpPr txBox="1">
            <a:spLocks noChangeArrowheads="1"/>
          </p:cNvSpPr>
          <p:nvPr/>
        </p:nvSpPr>
        <p:spPr bwMode="auto">
          <a:xfrm>
            <a:off x="1757823" y="1195388"/>
            <a:ext cx="9620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E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/>
              <a:t>Glóbulo </a:t>
            </a:r>
          </a:p>
          <a:p>
            <a:pPr algn="ctr"/>
            <a:r>
              <a:rPr lang="es-ES_tradnl" sz="1600" dirty="0"/>
              <a:t>grasa</a:t>
            </a:r>
          </a:p>
        </p:txBody>
      </p:sp>
      <p:sp>
        <p:nvSpPr>
          <p:cNvPr id="2" name="Triángulo isósceles 1"/>
          <p:cNvSpPr/>
          <p:nvPr/>
        </p:nvSpPr>
        <p:spPr bwMode="auto">
          <a:xfrm>
            <a:off x="2150269" y="797015"/>
            <a:ext cx="215900" cy="188888"/>
          </a:xfrm>
          <a:prstGeom prst="triangl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8" name="Triángulo isósceles 67"/>
          <p:cNvSpPr/>
          <p:nvPr/>
        </p:nvSpPr>
        <p:spPr bwMode="auto">
          <a:xfrm>
            <a:off x="2634762" y="1069194"/>
            <a:ext cx="215900" cy="188888"/>
          </a:xfrm>
          <a:prstGeom prst="triangl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9" name="Triángulo isósceles 68"/>
          <p:cNvSpPr/>
          <p:nvPr/>
        </p:nvSpPr>
        <p:spPr bwMode="auto">
          <a:xfrm>
            <a:off x="2771924" y="1489087"/>
            <a:ext cx="215900" cy="188888"/>
          </a:xfrm>
          <a:prstGeom prst="triangl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Elipse 4"/>
          <p:cNvSpPr/>
          <p:nvPr/>
        </p:nvSpPr>
        <p:spPr bwMode="auto">
          <a:xfrm>
            <a:off x="2886244" y="1131888"/>
            <a:ext cx="263356" cy="29766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" name="Conector recto 6"/>
          <p:cNvCxnSpPr>
            <a:endCxn id="2" idx="0"/>
          </p:cNvCxnSpPr>
          <p:nvPr/>
        </p:nvCxnSpPr>
        <p:spPr bwMode="auto">
          <a:xfrm flipH="1">
            <a:off x="2258219" y="682626"/>
            <a:ext cx="107950" cy="1143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ector recto 8"/>
          <p:cNvCxnSpPr>
            <a:endCxn id="68" idx="0"/>
          </p:cNvCxnSpPr>
          <p:nvPr/>
        </p:nvCxnSpPr>
        <p:spPr bwMode="auto">
          <a:xfrm>
            <a:off x="2332526" y="660625"/>
            <a:ext cx="410186" cy="4085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5" grpId="0" animBg="1"/>
      <p:bldP spid="21530" grpId="0"/>
      <p:bldP spid="21533" grpId="0"/>
      <p:bldP spid="21543" grpId="0" animBg="1"/>
      <p:bldP spid="21545" grpId="0" animBg="1"/>
      <p:bldP spid="21563" grpId="0" animBg="1"/>
      <p:bldP spid="21565" grpId="0"/>
      <p:bldP spid="21567" grpId="0"/>
      <p:bldP spid="21571" grpId="0" animBg="1"/>
      <p:bldP spid="21577" grpId="0"/>
      <p:bldP spid="21587" grpId="0"/>
      <p:bldP spid="21589" grpId="0"/>
      <p:bldP spid="21592" grpId="0" animBg="1"/>
      <p:bldP spid="21593" grpId="0" animBg="1"/>
      <p:bldP spid="2159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6796311" y="544225"/>
            <a:ext cx="1799728" cy="584775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/>
              <a:t>V. ABSORCIÓN</a:t>
            </a:r>
          </a:p>
          <a:p>
            <a:r>
              <a:rPr lang="es-ES" sz="1600"/>
              <a:t>    GRASAS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2806700" y="2997200"/>
            <a:ext cx="3529013" cy="2160588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Reesterificación</a:t>
            </a: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Agregación glóbulo grasa</a:t>
            </a:r>
          </a:p>
          <a:p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Formación quilomicrón</a:t>
            </a:r>
          </a:p>
          <a:p>
            <a:pPr>
              <a:buFontTx/>
              <a:buChar char="•"/>
            </a:pPr>
            <a:endParaRPr lang="es-ES" sz="12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Exocitosis</a:t>
            </a: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quilomicrones</a:t>
            </a:r>
          </a:p>
          <a:p>
            <a:pPr>
              <a:buFontTx/>
              <a:buChar char="•"/>
            </a:pPr>
            <a:endParaRPr lang="es-ES" sz="9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611188" y="8366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919562" y="2341275"/>
            <a:ext cx="837158" cy="46166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dist="35921" dir="2700000" algn="ctr" rotWithShape="0">
              <a:srgbClr val="FF9900"/>
            </a:outerShdw>
          </a:effectLst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3-5</a:t>
            </a:r>
            <a:endParaRPr lang="es-ES_tradn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3024187" y="2402830"/>
            <a:ext cx="3094117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b="0" dirty="0"/>
              <a:t>DENTRO ENTEROCITO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3635896" y="5804471"/>
            <a:ext cx="1899936" cy="792881"/>
          </a:xfrm>
          <a:prstGeom prst="ellipse">
            <a:avLst/>
          </a:prstGeom>
          <a:solidFill>
            <a:srgbClr val="FFFF99"/>
          </a:solidFill>
          <a:ln w="38100">
            <a:solidFill>
              <a:srgbClr val="FF66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5975350" y="3760788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1906588" y="2320925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087563" y="1581150"/>
            <a:ext cx="1173719" cy="369332"/>
          </a:xfrm>
          <a:prstGeom prst="rect">
            <a:avLst/>
          </a:prstGeom>
          <a:noFill/>
          <a:ln w="9525">
            <a:solidFill>
              <a:srgbClr val="CC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 LISO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2085975" y="2492375"/>
            <a:ext cx="1081088" cy="650875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APTO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GOLGI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2085975" y="4724400"/>
            <a:ext cx="1508746" cy="646331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MEMB.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LAT.BASAL</a:t>
            </a:r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1582738" y="1581150"/>
            <a:ext cx="458787" cy="406400"/>
          </a:xfrm>
          <a:prstGeom prst="rect">
            <a:avLst/>
          </a:prstGeom>
          <a:solidFill>
            <a:srgbClr val="FFC000"/>
          </a:solidFill>
          <a:ln w="9525">
            <a:solidFill>
              <a:srgbClr val="CC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3578" name="Text Box 26"/>
          <p:cNvSpPr txBox="1">
            <a:spLocks noChangeArrowheads="1"/>
          </p:cNvSpPr>
          <p:nvPr/>
        </p:nvSpPr>
        <p:spPr bwMode="auto">
          <a:xfrm>
            <a:off x="1582738" y="2636838"/>
            <a:ext cx="458787" cy="406400"/>
          </a:xfrm>
          <a:prstGeom prst="rect">
            <a:avLst/>
          </a:prstGeom>
          <a:solidFill>
            <a:srgbClr val="FFC000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1579563" y="3619500"/>
            <a:ext cx="458787" cy="406400"/>
          </a:xfrm>
          <a:prstGeom prst="rect">
            <a:avLst/>
          </a:prstGeom>
          <a:solidFill>
            <a:srgbClr val="FFC000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23580" name="Text Box 28"/>
          <p:cNvSpPr txBox="1">
            <a:spLocks noChangeArrowheads="1"/>
          </p:cNvSpPr>
          <p:nvPr/>
        </p:nvSpPr>
        <p:spPr bwMode="auto">
          <a:xfrm>
            <a:off x="1582738" y="4845050"/>
            <a:ext cx="458787" cy="406400"/>
          </a:xfrm>
          <a:prstGeom prst="rect">
            <a:avLst/>
          </a:prstGeom>
          <a:solidFill>
            <a:srgbClr val="FFC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3717706" y="5805488"/>
            <a:ext cx="18181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LINFA</a:t>
            </a: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Plasma lechoso</a:t>
            </a:r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4679950" y="522922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84" name="Oval 32"/>
          <p:cNvSpPr>
            <a:spLocks noChangeArrowheads="1"/>
          </p:cNvSpPr>
          <p:nvPr/>
        </p:nvSpPr>
        <p:spPr bwMode="auto">
          <a:xfrm>
            <a:off x="3095625" y="3644900"/>
            <a:ext cx="35877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2084388" y="3571875"/>
            <a:ext cx="1184275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RUGOSO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>
            <a:off x="3332163" y="1581150"/>
            <a:ext cx="2128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Reesterificación</a:t>
            </a:r>
          </a:p>
        </p:txBody>
      </p:sp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3311525" y="2563813"/>
            <a:ext cx="2332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Agregación lípidos</a:t>
            </a:r>
          </a:p>
        </p:txBody>
      </p:sp>
      <p:sp>
        <p:nvSpPr>
          <p:cNvPr id="23587" name="Text Box 35"/>
          <p:cNvSpPr txBox="1">
            <a:spLocks noChangeArrowheads="1"/>
          </p:cNvSpPr>
          <p:nvPr/>
        </p:nvSpPr>
        <p:spPr bwMode="auto">
          <a:xfrm>
            <a:off x="3382963" y="3500438"/>
            <a:ext cx="2790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Síntesis apoproteínas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Formación quilomicrón</a:t>
            </a:r>
          </a:p>
        </p:txBody>
      </p:sp>
      <p:sp>
        <p:nvSpPr>
          <p:cNvPr id="23588" name="Text Box 36"/>
          <p:cNvSpPr txBox="1">
            <a:spLocks noChangeArrowheads="1"/>
          </p:cNvSpPr>
          <p:nvPr/>
        </p:nvSpPr>
        <p:spPr bwMode="auto">
          <a:xfrm>
            <a:off x="3640138" y="4795838"/>
            <a:ext cx="3063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Exocitosis quilomicrones</a:t>
            </a:r>
          </a:p>
        </p:txBody>
      </p:sp>
      <p:sp>
        <p:nvSpPr>
          <p:cNvPr id="23592" name="Text Box 40"/>
          <p:cNvSpPr txBox="1">
            <a:spLocks noChangeArrowheads="1"/>
          </p:cNvSpPr>
          <p:nvPr/>
        </p:nvSpPr>
        <p:spPr bwMode="auto">
          <a:xfrm>
            <a:off x="611188" y="7651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6117459" y="1182740"/>
            <a:ext cx="2560316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dirty="0"/>
              <a:t>DENTRO ENTEROCITO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6093414" y="442009"/>
            <a:ext cx="2608406" cy="646331"/>
          </a:xfrm>
          <a:prstGeom prst="rect">
            <a:avLst/>
          </a:prstGeom>
          <a:solidFill>
            <a:srgbClr val="BBE0E3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/>
            <a:r>
              <a:rPr lang="es-ES" sz="1800" dirty="0" smtClean="0"/>
              <a:t>1. TG</a:t>
            </a:r>
            <a:r>
              <a:rPr lang="es-ES" sz="1800" dirty="0"/>
              <a:t>, </a:t>
            </a:r>
            <a:r>
              <a:rPr lang="es-ES" sz="1800" dirty="0" smtClean="0"/>
              <a:t>Fosfolípidos,</a:t>
            </a:r>
            <a:endParaRPr lang="es-ES" sz="1800" dirty="0"/>
          </a:p>
          <a:p>
            <a:pPr marL="342900" indent="-342900"/>
            <a:r>
              <a:rPr lang="es-ES" sz="1800" dirty="0"/>
              <a:t> </a:t>
            </a:r>
            <a:r>
              <a:rPr lang="es-ES" sz="1800" dirty="0" smtClean="0"/>
              <a:t>  Ésteres colesterol</a:t>
            </a:r>
            <a:endParaRPr lang="es-ES" sz="1800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nimBg="1"/>
      <p:bldP spid="23571" grpId="0" animBg="1"/>
      <p:bldP spid="23567" grpId="0" animBg="1"/>
      <p:bldP spid="23568" grpId="0" animBg="1"/>
      <p:bldP spid="23574" grpId="0" animBg="1"/>
      <p:bldP spid="23577" grpId="0" animBg="1"/>
      <p:bldP spid="23578" grpId="0" animBg="1"/>
      <p:bldP spid="23579" grpId="0" animBg="1"/>
      <p:bldP spid="23580" grpId="0" animBg="1"/>
      <p:bldP spid="23581" grpId="0"/>
      <p:bldP spid="23582" grpId="0" animBg="1"/>
      <p:bldP spid="23569" grpId="0" animBg="1"/>
      <p:bldP spid="23585" grpId="0"/>
      <p:bldP spid="23586" grpId="0"/>
      <p:bldP spid="23587" grpId="0"/>
      <p:bldP spid="2358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83" name="Rectangle 15"/>
          <p:cNvSpPr>
            <a:spLocks noChangeArrowheads="1"/>
          </p:cNvSpPr>
          <p:nvPr/>
        </p:nvSpPr>
        <p:spPr bwMode="auto">
          <a:xfrm>
            <a:off x="647700" y="1952625"/>
            <a:ext cx="4318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0798" name="Picture 30" descr="enterocito quilomicrones H"/>
          <p:cNvPicPr>
            <a:picLocks noChangeAspect="1" noChangeArrowheads="1"/>
          </p:cNvPicPr>
          <p:nvPr/>
        </p:nvPicPr>
        <p:blipFill>
          <a:blip r:embed="rId3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0" r="16060" b="11270"/>
          <a:stretch>
            <a:fillRect/>
          </a:stretch>
        </p:blipFill>
        <p:spPr bwMode="auto">
          <a:xfrm>
            <a:off x="1692275" y="1196975"/>
            <a:ext cx="4895850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800" name="Text Box 32"/>
          <p:cNvSpPr txBox="1">
            <a:spLocks noChangeArrowheads="1"/>
          </p:cNvSpPr>
          <p:nvPr/>
        </p:nvSpPr>
        <p:spPr bwMode="auto">
          <a:xfrm>
            <a:off x="684213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0803" name="Rectangle 35"/>
          <p:cNvSpPr>
            <a:spLocks noChangeArrowheads="1"/>
          </p:cNvSpPr>
          <p:nvPr/>
        </p:nvSpPr>
        <p:spPr bwMode="auto">
          <a:xfrm>
            <a:off x="5724525" y="4587875"/>
            <a:ext cx="12954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05" name="Text Box 37"/>
          <p:cNvSpPr txBox="1">
            <a:spLocks noChangeArrowheads="1"/>
          </p:cNvSpPr>
          <p:nvPr/>
        </p:nvSpPr>
        <p:spPr bwMode="auto">
          <a:xfrm>
            <a:off x="5615781" y="5553101"/>
            <a:ext cx="1693863" cy="641350"/>
          </a:xfrm>
          <a:prstGeom prst="rect">
            <a:avLst/>
          </a:prstGeom>
          <a:solidFill>
            <a:srgbClr val="FFFF99"/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800" b="0" dirty="0"/>
              <a:t>Exocitosis </a:t>
            </a:r>
          </a:p>
          <a:p>
            <a:pPr algn="ctr"/>
            <a:r>
              <a:rPr lang="es-ES" sz="1800" b="0" dirty="0"/>
              <a:t>Quilomicrones</a:t>
            </a:r>
          </a:p>
        </p:txBody>
      </p:sp>
      <p:sp>
        <p:nvSpPr>
          <p:cNvPr id="160806" name="Rectangle 38"/>
          <p:cNvSpPr>
            <a:spLocks noChangeArrowheads="1"/>
          </p:cNvSpPr>
          <p:nvPr/>
        </p:nvSpPr>
        <p:spPr bwMode="auto">
          <a:xfrm>
            <a:off x="5435600" y="4514850"/>
            <a:ext cx="3603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07" name="Freeform 39"/>
          <p:cNvSpPr>
            <a:spLocks/>
          </p:cNvSpPr>
          <p:nvPr/>
        </p:nvSpPr>
        <p:spPr bwMode="auto">
          <a:xfrm>
            <a:off x="4211638" y="4298950"/>
            <a:ext cx="1584325" cy="1152525"/>
          </a:xfrm>
          <a:custGeom>
            <a:avLst/>
            <a:gdLst>
              <a:gd name="T0" fmla="*/ 0 w 862"/>
              <a:gd name="T1" fmla="*/ 0 h 680"/>
              <a:gd name="T2" fmla="*/ 408 w 862"/>
              <a:gd name="T3" fmla="*/ 91 h 680"/>
              <a:gd name="T4" fmla="*/ 681 w 862"/>
              <a:gd name="T5" fmla="*/ 317 h 680"/>
              <a:gd name="T6" fmla="*/ 817 w 862"/>
              <a:gd name="T7" fmla="*/ 544 h 680"/>
              <a:gd name="T8" fmla="*/ 862 w 862"/>
              <a:gd name="T9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680">
                <a:moveTo>
                  <a:pt x="0" y="0"/>
                </a:moveTo>
                <a:cubicBezTo>
                  <a:pt x="147" y="19"/>
                  <a:pt x="295" y="38"/>
                  <a:pt x="408" y="91"/>
                </a:cubicBezTo>
                <a:cubicBezTo>
                  <a:pt x="521" y="144"/>
                  <a:pt x="613" y="242"/>
                  <a:pt x="681" y="317"/>
                </a:cubicBezTo>
                <a:cubicBezTo>
                  <a:pt x="749" y="392"/>
                  <a:pt x="787" y="484"/>
                  <a:pt x="817" y="544"/>
                </a:cubicBezTo>
                <a:cubicBezTo>
                  <a:pt x="847" y="604"/>
                  <a:pt x="855" y="657"/>
                  <a:pt x="862" y="680"/>
                </a:cubicBezTo>
              </a:path>
            </a:pathLst>
          </a:custGeom>
          <a:noFill/>
          <a:ln w="57150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0808" name="Oval 40"/>
          <p:cNvSpPr>
            <a:spLocks noChangeArrowheads="1"/>
          </p:cNvSpPr>
          <p:nvPr/>
        </p:nvSpPr>
        <p:spPr bwMode="auto">
          <a:xfrm>
            <a:off x="5580063" y="2211388"/>
            <a:ext cx="1296987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09" name="Text Box 41"/>
          <p:cNvSpPr txBox="1">
            <a:spLocks noChangeArrowheads="1"/>
          </p:cNvSpPr>
          <p:nvPr/>
        </p:nvSpPr>
        <p:spPr bwMode="auto">
          <a:xfrm>
            <a:off x="5651500" y="2205038"/>
            <a:ext cx="1041400" cy="581025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Síntesis </a:t>
            </a:r>
          </a:p>
          <a:p>
            <a:r>
              <a:rPr lang="es-ES" sz="1600"/>
              <a:t>TG y FL</a:t>
            </a:r>
          </a:p>
        </p:txBody>
      </p:sp>
      <p:sp>
        <p:nvSpPr>
          <p:cNvPr id="160810" name="Text Box 42"/>
          <p:cNvSpPr txBox="1">
            <a:spLocks noChangeArrowheads="1"/>
          </p:cNvSpPr>
          <p:nvPr/>
        </p:nvSpPr>
        <p:spPr bwMode="auto">
          <a:xfrm>
            <a:off x="1958975" y="700088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160812" name="Rectangle 44"/>
          <p:cNvSpPr>
            <a:spLocks noChangeArrowheads="1"/>
          </p:cNvSpPr>
          <p:nvPr/>
        </p:nvSpPr>
        <p:spPr bwMode="auto">
          <a:xfrm>
            <a:off x="5651500" y="365125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3" name="Oval 45"/>
          <p:cNvSpPr>
            <a:spLocks noChangeArrowheads="1"/>
          </p:cNvSpPr>
          <p:nvPr/>
        </p:nvSpPr>
        <p:spPr bwMode="auto">
          <a:xfrm>
            <a:off x="6948488" y="40116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6" name="Rectangle 48"/>
          <p:cNvSpPr>
            <a:spLocks noChangeArrowheads="1"/>
          </p:cNvSpPr>
          <p:nvPr/>
        </p:nvSpPr>
        <p:spPr bwMode="auto">
          <a:xfrm>
            <a:off x="5580063" y="4011613"/>
            <a:ext cx="14398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7" name="Text Box 49"/>
          <p:cNvSpPr txBox="1">
            <a:spLocks noChangeArrowheads="1"/>
          </p:cNvSpPr>
          <p:nvPr/>
        </p:nvSpPr>
        <p:spPr bwMode="auto">
          <a:xfrm>
            <a:off x="5580063" y="4005263"/>
            <a:ext cx="1792287" cy="304800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Glicosilación ApoLP</a:t>
            </a:r>
          </a:p>
        </p:txBody>
      </p:sp>
      <p:sp>
        <p:nvSpPr>
          <p:cNvPr id="160818" name="Rectangle 50"/>
          <p:cNvSpPr>
            <a:spLocks noChangeArrowheads="1"/>
          </p:cNvSpPr>
          <p:nvPr/>
        </p:nvSpPr>
        <p:spPr bwMode="auto">
          <a:xfrm>
            <a:off x="2339975" y="5091113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19" name="Text Box 51"/>
          <p:cNvSpPr txBox="1">
            <a:spLocks noChangeArrowheads="1"/>
          </p:cNvSpPr>
          <p:nvPr/>
        </p:nvSpPr>
        <p:spPr bwMode="auto">
          <a:xfrm>
            <a:off x="2820988" y="5224489"/>
            <a:ext cx="1319212" cy="3667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 err="1"/>
              <a:t>Enterocito</a:t>
            </a:r>
            <a:endParaRPr lang="es-ES" sz="1800" b="0" dirty="0"/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5651500" y="3573463"/>
            <a:ext cx="1533525" cy="336550"/>
          </a:xfrm>
          <a:prstGeom prst="rect">
            <a:avLst/>
          </a:prstGeom>
          <a:solidFill>
            <a:srgbClr val="FF8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Síntesis ApoB</a:t>
            </a:r>
          </a:p>
        </p:txBody>
      </p:sp>
      <p:sp>
        <p:nvSpPr>
          <p:cNvPr id="160821" name="Rectangle 53"/>
          <p:cNvSpPr>
            <a:spLocks noChangeArrowheads="1"/>
          </p:cNvSpPr>
          <p:nvPr/>
        </p:nvSpPr>
        <p:spPr bwMode="auto">
          <a:xfrm>
            <a:off x="2411413" y="21336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2" name="Text Box 54"/>
          <p:cNvSpPr txBox="1">
            <a:spLocks noChangeArrowheads="1"/>
          </p:cNvSpPr>
          <p:nvPr/>
        </p:nvSpPr>
        <p:spPr bwMode="auto">
          <a:xfrm>
            <a:off x="2124075" y="2060575"/>
            <a:ext cx="9364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RE liso</a:t>
            </a:r>
          </a:p>
        </p:txBody>
      </p:sp>
      <p:sp>
        <p:nvSpPr>
          <p:cNvPr id="160823" name="Rectangle 55"/>
          <p:cNvSpPr>
            <a:spLocks noChangeArrowheads="1"/>
          </p:cNvSpPr>
          <p:nvPr/>
        </p:nvSpPr>
        <p:spPr bwMode="auto">
          <a:xfrm rot="1192186">
            <a:off x="2446338" y="3565525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4" name="Text Box 56"/>
          <p:cNvSpPr txBox="1">
            <a:spLocks noChangeArrowheads="1"/>
          </p:cNvSpPr>
          <p:nvPr/>
        </p:nvSpPr>
        <p:spPr bwMode="auto">
          <a:xfrm>
            <a:off x="2051050" y="3500438"/>
            <a:ext cx="12843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RE rugoso</a:t>
            </a:r>
          </a:p>
        </p:txBody>
      </p:sp>
      <p:sp>
        <p:nvSpPr>
          <p:cNvPr id="160825" name="Rectangle 57"/>
          <p:cNvSpPr>
            <a:spLocks noChangeArrowheads="1"/>
          </p:cNvSpPr>
          <p:nvPr/>
        </p:nvSpPr>
        <p:spPr bwMode="auto">
          <a:xfrm>
            <a:off x="2843213" y="4508500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826" name="Text Box 58"/>
          <p:cNvSpPr txBox="1">
            <a:spLocks noChangeArrowheads="1"/>
          </p:cNvSpPr>
          <p:nvPr/>
        </p:nvSpPr>
        <p:spPr bwMode="auto">
          <a:xfrm>
            <a:off x="2124075" y="4365625"/>
            <a:ext cx="13340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Apto.Golgi</a:t>
            </a: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450211" y="5610139"/>
            <a:ext cx="938213" cy="485775"/>
          </a:xfrm>
          <a:prstGeom prst="rect">
            <a:avLst/>
          </a:prstGeom>
          <a:solidFill>
            <a:srgbClr val="EDC9FF"/>
          </a:solidFill>
          <a:ln w="38100">
            <a:solidFill>
              <a:srgbClr val="CC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Linfa</a:t>
            </a:r>
          </a:p>
        </p:txBody>
      </p:sp>
      <p:sp>
        <p:nvSpPr>
          <p:cNvPr id="29" name="6 CuadroTexto"/>
          <p:cNvSpPr txBox="1"/>
          <p:nvPr/>
        </p:nvSpPr>
        <p:spPr>
          <a:xfrm>
            <a:off x="549326" y="5942063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3761426" y="857034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 Grasas </a:t>
            </a:r>
            <a:endParaRPr lang="es-VE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 Box 50"/>
          <p:cNvSpPr txBox="1">
            <a:spLocks noChangeArrowheads="1"/>
          </p:cNvSpPr>
          <p:nvPr/>
        </p:nvSpPr>
        <p:spPr bwMode="auto">
          <a:xfrm>
            <a:off x="6620901" y="504835"/>
            <a:ext cx="2016397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GRASAS</a:t>
            </a:r>
            <a:endParaRPr lang="es-ES" sz="1600" dirty="0"/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7009130" y="954176"/>
            <a:ext cx="159050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dirty="0"/>
              <a:t>DENTRO </a:t>
            </a:r>
            <a:endParaRPr lang="es-ES_tradnl" sz="1600" dirty="0" smtClean="0"/>
          </a:p>
          <a:p>
            <a:r>
              <a:rPr lang="es-ES_tradnl" sz="1600" dirty="0" smtClean="0"/>
              <a:t>ENTEROCITO</a:t>
            </a:r>
            <a:endParaRPr lang="es-ES_tradnl" sz="1600" dirty="0"/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0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05" grpId="0" animBg="1"/>
      <p:bldP spid="160807" grpId="0" animBg="1"/>
      <p:bldP spid="28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3111500" y="2578100"/>
            <a:ext cx="2828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/>
              <a:t>Los </a:t>
            </a:r>
            <a:r>
              <a:rPr lang="es-ES" sz="1600" dirty="0" err="1"/>
              <a:t>Ac.grasos</a:t>
            </a:r>
            <a:r>
              <a:rPr lang="es-ES" sz="1600" dirty="0"/>
              <a:t> </a:t>
            </a:r>
            <a:r>
              <a:rPr lang="es-ES" sz="1600" u="sng" dirty="0" err="1"/>
              <a:t>resintetizan</a:t>
            </a:r>
            <a:r>
              <a:rPr lang="es-ES" sz="1600" u="sng" dirty="0"/>
              <a:t> </a:t>
            </a:r>
            <a:r>
              <a:rPr lang="es-ES" sz="1600" dirty="0"/>
              <a:t>grasas en el RE liso</a:t>
            </a:r>
          </a:p>
        </p:txBody>
      </p:sp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3132138" y="3317875"/>
            <a:ext cx="3671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Las grasas se agrupan envueltas en proteínas y forman </a:t>
            </a:r>
            <a:r>
              <a:rPr lang="es-ES" sz="1600" u="sng"/>
              <a:t>quilomicrones</a:t>
            </a:r>
          </a:p>
        </p:txBody>
      </p:sp>
      <p:sp>
        <p:nvSpPr>
          <p:cNvPr id="99346" name="Rectangle 18"/>
          <p:cNvSpPr>
            <a:spLocks noChangeArrowheads="1"/>
          </p:cNvSpPr>
          <p:nvPr/>
        </p:nvSpPr>
        <p:spPr bwMode="auto">
          <a:xfrm>
            <a:off x="3095625" y="1484313"/>
            <a:ext cx="20875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7" name="Rectangle 19"/>
          <p:cNvSpPr>
            <a:spLocks noChangeArrowheads="1"/>
          </p:cNvSpPr>
          <p:nvPr/>
        </p:nvSpPr>
        <p:spPr bwMode="auto">
          <a:xfrm>
            <a:off x="2663825" y="1771650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8" name="Text Box 20"/>
          <p:cNvSpPr txBox="1">
            <a:spLocks noChangeArrowheads="1"/>
          </p:cNvSpPr>
          <p:nvPr/>
        </p:nvSpPr>
        <p:spPr bwMode="auto">
          <a:xfrm>
            <a:off x="3059113" y="4111625"/>
            <a:ext cx="331311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Los quilomicrones salen del enterocito y entran al </a:t>
            </a:r>
            <a:r>
              <a:rPr lang="es-ES" sz="1600" u="sng"/>
              <a:t>linfático</a:t>
            </a:r>
          </a:p>
        </p:txBody>
      </p:sp>
      <p:sp>
        <p:nvSpPr>
          <p:cNvPr id="99362" name="Rectangle 34"/>
          <p:cNvSpPr>
            <a:spLocks noChangeArrowheads="1"/>
          </p:cNvSpPr>
          <p:nvPr/>
        </p:nvSpPr>
        <p:spPr bwMode="auto">
          <a:xfrm>
            <a:off x="647700" y="1952625"/>
            <a:ext cx="4318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63" name="Text Box 35"/>
          <p:cNvSpPr txBox="1">
            <a:spLocks noChangeArrowheads="1"/>
          </p:cNvSpPr>
          <p:nvPr/>
        </p:nvSpPr>
        <p:spPr bwMode="auto">
          <a:xfrm>
            <a:off x="3059113" y="4903788"/>
            <a:ext cx="3528938" cy="707886"/>
          </a:xfrm>
          <a:prstGeom prst="rect">
            <a:avLst/>
          </a:prstGeom>
          <a:solidFill>
            <a:srgbClr val="FFC1FF"/>
          </a:solidFill>
          <a:ln w="9525">
            <a:solidFill>
              <a:srgbClr val="CC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linfa lleva </a:t>
            </a:r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Quilomicrones </a:t>
            </a: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circulación general</a:t>
            </a: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>
            <a:off x="2771775" y="1835150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1</a:t>
            </a: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>
            <a:off x="2736850" y="2603500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2</a:t>
            </a:r>
          </a:p>
        </p:txBody>
      </p:sp>
      <p:sp>
        <p:nvSpPr>
          <p:cNvPr id="99371" name="Text Box 43"/>
          <p:cNvSpPr txBox="1">
            <a:spLocks noChangeArrowheads="1"/>
          </p:cNvSpPr>
          <p:nvPr/>
        </p:nvSpPr>
        <p:spPr bwMode="auto">
          <a:xfrm>
            <a:off x="2736850" y="3389313"/>
            <a:ext cx="323850" cy="366712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3</a:t>
            </a:r>
          </a:p>
        </p:txBody>
      </p:sp>
      <p:sp>
        <p:nvSpPr>
          <p:cNvPr id="99372" name="Text Box 44"/>
          <p:cNvSpPr txBox="1">
            <a:spLocks noChangeArrowheads="1"/>
          </p:cNvSpPr>
          <p:nvPr/>
        </p:nvSpPr>
        <p:spPr bwMode="auto">
          <a:xfrm>
            <a:off x="2700338" y="4213225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4</a:t>
            </a:r>
          </a:p>
        </p:txBody>
      </p:sp>
      <p:sp>
        <p:nvSpPr>
          <p:cNvPr id="99373" name="Text Box 45"/>
          <p:cNvSpPr txBox="1">
            <a:spLocks noChangeArrowheads="1"/>
          </p:cNvSpPr>
          <p:nvPr/>
        </p:nvSpPr>
        <p:spPr bwMode="auto">
          <a:xfrm>
            <a:off x="2698750" y="4930775"/>
            <a:ext cx="323850" cy="366713"/>
          </a:xfrm>
          <a:prstGeom prst="rect">
            <a:avLst/>
          </a:prstGeom>
          <a:solidFill>
            <a:srgbClr val="FF88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5</a:t>
            </a:r>
          </a:p>
        </p:txBody>
      </p:sp>
      <p:sp>
        <p:nvSpPr>
          <p:cNvPr id="99374" name="Text Box 46"/>
          <p:cNvSpPr txBox="1">
            <a:spLocks noChangeArrowheads="1"/>
          </p:cNvSpPr>
          <p:nvPr/>
        </p:nvSpPr>
        <p:spPr bwMode="auto">
          <a:xfrm>
            <a:off x="5770921" y="5755532"/>
            <a:ext cx="2763838" cy="485775"/>
          </a:xfrm>
          <a:prstGeom prst="rect">
            <a:avLst/>
          </a:prstGeom>
          <a:solidFill>
            <a:srgbClr val="FDFACF"/>
          </a:solidFill>
          <a:ln w="28575">
            <a:solidFill>
              <a:srgbClr val="FF8633"/>
            </a:solidFill>
            <a:miter lim="800000"/>
            <a:headEnd/>
            <a:tailEnd/>
          </a:ln>
          <a:effectLst>
            <a:glow rad="101600">
              <a:srgbClr val="FF66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van al hígado</a:t>
            </a:r>
          </a:p>
        </p:txBody>
      </p:sp>
      <p:sp>
        <p:nvSpPr>
          <p:cNvPr id="99350" name="Text Box 22"/>
          <p:cNvSpPr txBox="1">
            <a:spLocks noChangeArrowheads="1"/>
          </p:cNvSpPr>
          <p:nvPr/>
        </p:nvSpPr>
        <p:spPr bwMode="auto">
          <a:xfrm>
            <a:off x="1331913" y="2890838"/>
            <a:ext cx="796925" cy="466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/>
              <a:t>LUZ</a:t>
            </a:r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3132138" y="1806575"/>
            <a:ext cx="2592387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dirty="0"/>
              <a:t>Los Ac. grasos entran al enterocito</a:t>
            </a:r>
          </a:p>
        </p:txBody>
      </p:sp>
      <p:sp>
        <p:nvSpPr>
          <p:cNvPr id="99375" name="Rectangle 47"/>
          <p:cNvSpPr>
            <a:spLocks noChangeArrowheads="1"/>
          </p:cNvSpPr>
          <p:nvPr/>
        </p:nvSpPr>
        <p:spPr bwMode="auto">
          <a:xfrm>
            <a:off x="2555875" y="1735138"/>
            <a:ext cx="4248150" cy="30241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78" name="Text Box 50"/>
          <p:cNvSpPr txBox="1">
            <a:spLocks noChangeArrowheads="1"/>
          </p:cNvSpPr>
          <p:nvPr/>
        </p:nvSpPr>
        <p:spPr bwMode="auto">
          <a:xfrm>
            <a:off x="6588051" y="404812"/>
            <a:ext cx="2016397" cy="345871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99379" name="Text Box 51"/>
          <p:cNvSpPr txBox="1">
            <a:spLocks noChangeArrowheads="1"/>
          </p:cNvSpPr>
          <p:nvPr/>
        </p:nvSpPr>
        <p:spPr bwMode="auto">
          <a:xfrm>
            <a:off x="611188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7013948" y="853787"/>
            <a:ext cx="159050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dirty="0"/>
              <a:t>DENTRO </a:t>
            </a:r>
            <a:endParaRPr lang="es-ES_tradnl" sz="1600" dirty="0" smtClean="0"/>
          </a:p>
          <a:p>
            <a:r>
              <a:rPr lang="es-ES_tradnl" sz="1600" dirty="0" smtClean="0"/>
              <a:t>ENTEROCITO</a:t>
            </a:r>
            <a:endParaRPr lang="es-ES_tradnl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9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9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63" grpId="0" animBg="1"/>
      <p:bldP spid="99373" grpId="0" animBg="1"/>
      <p:bldP spid="99374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0" name="Picture 4" descr="dig abs grasa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42639" r="2756"/>
          <a:stretch>
            <a:fillRect/>
          </a:stretch>
        </p:blipFill>
        <p:spPr bwMode="auto">
          <a:xfrm>
            <a:off x="684213" y="2232025"/>
            <a:ext cx="74168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964825" y="1512888"/>
            <a:ext cx="1358064" cy="646331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684213" y="0"/>
            <a:ext cx="2159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47" name="Rectangle 11"/>
          <p:cNvSpPr>
            <a:spLocks noChangeArrowheads="1"/>
          </p:cNvSpPr>
          <p:nvPr/>
        </p:nvSpPr>
        <p:spPr bwMode="auto">
          <a:xfrm>
            <a:off x="684213" y="2232025"/>
            <a:ext cx="215900" cy="3603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7524750" y="5184775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50" name="Text Box 14"/>
          <p:cNvSpPr txBox="1">
            <a:spLocks noChangeArrowheads="1"/>
          </p:cNvSpPr>
          <p:nvPr/>
        </p:nvSpPr>
        <p:spPr bwMode="auto">
          <a:xfrm>
            <a:off x="7451725" y="5256213"/>
            <a:ext cx="938213" cy="485775"/>
          </a:xfrm>
          <a:prstGeom prst="rect">
            <a:avLst/>
          </a:prstGeom>
          <a:solidFill>
            <a:srgbClr val="EDC9FF"/>
          </a:solidFill>
          <a:ln w="28575">
            <a:solidFill>
              <a:srgbClr val="BA2FFF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Linfa</a:t>
            </a:r>
          </a:p>
        </p:txBody>
      </p:sp>
      <p:sp>
        <p:nvSpPr>
          <p:cNvPr id="167951" name="Rectangle 15"/>
          <p:cNvSpPr>
            <a:spLocks noChangeArrowheads="1"/>
          </p:cNvSpPr>
          <p:nvPr/>
        </p:nvSpPr>
        <p:spPr bwMode="auto">
          <a:xfrm>
            <a:off x="3492500" y="5113338"/>
            <a:ext cx="1079500" cy="3603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792163" y="572544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7953" name="Freeform 17"/>
          <p:cNvSpPr>
            <a:spLocks/>
          </p:cNvSpPr>
          <p:nvPr/>
        </p:nvSpPr>
        <p:spPr bwMode="auto">
          <a:xfrm>
            <a:off x="6227763" y="4681538"/>
            <a:ext cx="1150937" cy="792162"/>
          </a:xfrm>
          <a:custGeom>
            <a:avLst/>
            <a:gdLst>
              <a:gd name="T0" fmla="*/ 0 w 725"/>
              <a:gd name="T1" fmla="*/ 0 h 499"/>
              <a:gd name="T2" fmla="*/ 408 w 725"/>
              <a:gd name="T3" fmla="*/ 363 h 499"/>
              <a:gd name="T4" fmla="*/ 725 w 725"/>
              <a:gd name="T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5" h="499">
                <a:moveTo>
                  <a:pt x="0" y="0"/>
                </a:moveTo>
                <a:cubicBezTo>
                  <a:pt x="143" y="140"/>
                  <a:pt x="287" y="280"/>
                  <a:pt x="408" y="363"/>
                </a:cubicBezTo>
                <a:cubicBezTo>
                  <a:pt x="529" y="446"/>
                  <a:pt x="627" y="472"/>
                  <a:pt x="725" y="499"/>
                </a:cubicBezTo>
              </a:path>
            </a:pathLst>
          </a:custGeom>
          <a:noFill/>
          <a:ln w="38100" cmpd="sng">
            <a:solidFill>
              <a:srgbClr val="CC00FF"/>
            </a:solidFill>
            <a:round/>
            <a:headEnd type="none" w="med" len="med"/>
            <a:tailEnd type="triangle" w="med" len="med"/>
          </a:ln>
          <a:effectLst>
            <a:outerShdw dist="254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6755051" y="3525907"/>
            <a:ext cx="1882247" cy="707886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Exocitosis</a:t>
            </a:r>
          </a:p>
          <a:p>
            <a:pPr algn="ctr"/>
            <a:r>
              <a:rPr lang="es-ES_tradnl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Quilomicrones</a:t>
            </a:r>
          </a:p>
        </p:txBody>
      </p:sp>
      <p:sp>
        <p:nvSpPr>
          <p:cNvPr id="167956" name="Rectangle 20"/>
          <p:cNvSpPr>
            <a:spLocks noChangeArrowheads="1"/>
          </p:cNvSpPr>
          <p:nvPr/>
        </p:nvSpPr>
        <p:spPr bwMode="auto">
          <a:xfrm>
            <a:off x="3924300" y="1800225"/>
            <a:ext cx="9350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0" name="Rectangle 24"/>
          <p:cNvSpPr>
            <a:spLocks noChangeArrowheads="1"/>
          </p:cNvSpPr>
          <p:nvPr/>
        </p:nvSpPr>
        <p:spPr bwMode="auto">
          <a:xfrm>
            <a:off x="2700338" y="3744913"/>
            <a:ext cx="358775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1" name="Rectangle 25"/>
          <p:cNvSpPr>
            <a:spLocks noChangeArrowheads="1"/>
          </p:cNvSpPr>
          <p:nvPr/>
        </p:nvSpPr>
        <p:spPr bwMode="auto">
          <a:xfrm>
            <a:off x="3995738" y="3744913"/>
            <a:ext cx="358775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2" name="Rectangle 26"/>
          <p:cNvSpPr>
            <a:spLocks noChangeArrowheads="1"/>
          </p:cNvSpPr>
          <p:nvPr/>
        </p:nvSpPr>
        <p:spPr bwMode="auto">
          <a:xfrm>
            <a:off x="5435600" y="3744913"/>
            <a:ext cx="358775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3" name="Text Box 27"/>
          <p:cNvSpPr txBox="1">
            <a:spLocks noChangeArrowheads="1"/>
          </p:cNvSpPr>
          <p:nvPr/>
        </p:nvSpPr>
        <p:spPr bwMode="auto">
          <a:xfrm>
            <a:off x="2627313" y="3673475"/>
            <a:ext cx="46196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MG</a:t>
            </a:r>
          </a:p>
        </p:txBody>
      </p:sp>
      <p:sp>
        <p:nvSpPr>
          <p:cNvPr id="167964" name="Text Box 28"/>
          <p:cNvSpPr txBox="1">
            <a:spLocks noChangeArrowheads="1"/>
          </p:cNvSpPr>
          <p:nvPr/>
        </p:nvSpPr>
        <p:spPr bwMode="auto">
          <a:xfrm>
            <a:off x="3938588" y="3673475"/>
            <a:ext cx="433387" cy="3048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DG</a:t>
            </a:r>
          </a:p>
        </p:txBody>
      </p:sp>
      <p:sp>
        <p:nvSpPr>
          <p:cNvPr id="167965" name="Text Box 29"/>
          <p:cNvSpPr txBox="1">
            <a:spLocks noChangeArrowheads="1"/>
          </p:cNvSpPr>
          <p:nvPr/>
        </p:nvSpPr>
        <p:spPr bwMode="auto">
          <a:xfrm>
            <a:off x="5380038" y="3727450"/>
            <a:ext cx="4286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TG</a:t>
            </a:r>
          </a:p>
        </p:txBody>
      </p:sp>
      <p:sp>
        <p:nvSpPr>
          <p:cNvPr id="167966" name="Rectangle 30"/>
          <p:cNvSpPr>
            <a:spLocks noChangeArrowheads="1"/>
          </p:cNvSpPr>
          <p:nvPr/>
        </p:nvSpPr>
        <p:spPr bwMode="auto">
          <a:xfrm>
            <a:off x="4067175" y="2809875"/>
            <a:ext cx="288925" cy="287338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7" name="Rectangle 31"/>
          <p:cNvSpPr>
            <a:spLocks noChangeArrowheads="1"/>
          </p:cNvSpPr>
          <p:nvPr/>
        </p:nvSpPr>
        <p:spPr bwMode="auto">
          <a:xfrm>
            <a:off x="2700338" y="2881313"/>
            <a:ext cx="431800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8" name="Rectangle 32"/>
          <p:cNvSpPr>
            <a:spLocks noChangeArrowheads="1"/>
          </p:cNvSpPr>
          <p:nvPr/>
        </p:nvSpPr>
        <p:spPr bwMode="auto">
          <a:xfrm>
            <a:off x="2771775" y="4608513"/>
            <a:ext cx="287338" cy="144462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69" name="Rectangle 33"/>
          <p:cNvSpPr>
            <a:spLocks noChangeArrowheads="1"/>
          </p:cNvSpPr>
          <p:nvPr/>
        </p:nvSpPr>
        <p:spPr bwMode="auto">
          <a:xfrm>
            <a:off x="3924300" y="4608513"/>
            <a:ext cx="287338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70" name="Text Box 34"/>
          <p:cNvSpPr txBox="1">
            <a:spLocks noChangeArrowheads="1"/>
          </p:cNvSpPr>
          <p:nvPr/>
        </p:nvSpPr>
        <p:spPr bwMode="auto">
          <a:xfrm>
            <a:off x="2643188" y="2863850"/>
            <a:ext cx="4889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LFL</a:t>
            </a:r>
          </a:p>
        </p:txBody>
      </p:sp>
      <p:sp>
        <p:nvSpPr>
          <p:cNvPr id="167971" name="Text Box 35"/>
          <p:cNvSpPr txBox="1">
            <a:spLocks noChangeArrowheads="1"/>
          </p:cNvSpPr>
          <p:nvPr/>
        </p:nvSpPr>
        <p:spPr bwMode="auto">
          <a:xfrm>
            <a:off x="4044950" y="2792413"/>
            <a:ext cx="3905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FL</a:t>
            </a:r>
          </a:p>
        </p:txBody>
      </p:sp>
      <p:sp>
        <p:nvSpPr>
          <p:cNvPr id="167972" name="Text Box 36"/>
          <p:cNvSpPr txBox="1">
            <a:spLocks noChangeArrowheads="1"/>
          </p:cNvSpPr>
          <p:nvPr/>
        </p:nvSpPr>
        <p:spPr bwMode="auto">
          <a:xfrm>
            <a:off x="2339975" y="4708525"/>
            <a:ext cx="101917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colesterol</a:t>
            </a:r>
          </a:p>
        </p:txBody>
      </p:sp>
      <p:sp>
        <p:nvSpPr>
          <p:cNvPr id="167973" name="Text Box 37"/>
          <p:cNvSpPr txBox="1">
            <a:spLocks noChangeArrowheads="1"/>
          </p:cNvSpPr>
          <p:nvPr/>
        </p:nvSpPr>
        <p:spPr bwMode="auto">
          <a:xfrm>
            <a:off x="3608388" y="4581525"/>
            <a:ext cx="906462" cy="517525"/>
          </a:xfrm>
          <a:prstGeom prst="rect">
            <a:avLst/>
          </a:prstGeom>
          <a:solidFill>
            <a:schemeClr val="accent1"/>
          </a:solidFill>
          <a:ln>
            <a:solidFill>
              <a:srgbClr val="C00000"/>
            </a:solidFill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sz="1400" dirty="0"/>
              <a:t>ésteres </a:t>
            </a:r>
          </a:p>
          <a:p>
            <a:pPr algn="ctr"/>
            <a:r>
              <a:rPr lang="es-ES" sz="1400" dirty="0" err="1"/>
              <a:t>Colest</a:t>
            </a:r>
            <a:r>
              <a:rPr lang="es-ES" sz="1400" dirty="0"/>
              <a:t>.</a:t>
            </a:r>
          </a:p>
        </p:txBody>
      </p:sp>
      <p:sp>
        <p:nvSpPr>
          <p:cNvPr id="167974" name="Oval 38"/>
          <p:cNvSpPr>
            <a:spLocks noChangeArrowheads="1"/>
          </p:cNvSpPr>
          <p:nvPr/>
        </p:nvSpPr>
        <p:spPr bwMode="auto">
          <a:xfrm>
            <a:off x="4500563" y="4752975"/>
            <a:ext cx="576262" cy="288925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75" name="Text Box 39"/>
          <p:cNvSpPr txBox="1">
            <a:spLocks noChangeArrowheads="1"/>
          </p:cNvSpPr>
          <p:nvPr/>
        </p:nvSpPr>
        <p:spPr bwMode="auto">
          <a:xfrm>
            <a:off x="4560888" y="4730750"/>
            <a:ext cx="6159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ApoB</a:t>
            </a:r>
          </a:p>
        </p:txBody>
      </p:sp>
      <p:sp>
        <p:nvSpPr>
          <p:cNvPr id="167976" name="Oval 40"/>
          <p:cNvSpPr>
            <a:spLocks noChangeArrowheads="1"/>
          </p:cNvSpPr>
          <p:nvPr/>
        </p:nvSpPr>
        <p:spPr bwMode="auto">
          <a:xfrm>
            <a:off x="5580063" y="4752975"/>
            <a:ext cx="504825" cy="431800"/>
          </a:xfrm>
          <a:prstGeom prst="ellipse">
            <a:avLst/>
          </a:prstGeom>
          <a:solidFill>
            <a:srgbClr val="FF96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7977" name="Text Box 41"/>
          <p:cNvSpPr txBox="1">
            <a:spLocks noChangeArrowheads="1"/>
          </p:cNvSpPr>
          <p:nvPr/>
        </p:nvSpPr>
        <p:spPr bwMode="auto">
          <a:xfrm>
            <a:off x="5508625" y="4824413"/>
            <a:ext cx="698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400"/>
              <a:t>quilom</a:t>
            </a:r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2912735" y="1800225"/>
            <a:ext cx="1840568" cy="369332"/>
          </a:xfrm>
          <a:prstGeom prst="rect">
            <a:avLst/>
          </a:prstGeom>
          <a:solidFill>
            <a:srgbClr val="FFE0C1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Resterificación</a:t>
            </a:r>
          </a:p>
        </p:txBody>
      </p:sp>
      <p:sp>
        <p:nvSpPr>
          <p:cNvPr id="33" name="Text Box 50"/>
          <p:cNvSpPr txBox="1">
            <a:spLocks noChangeArrowheads="1"/>
          </p:cNvSpPr>
          <p:nvPr/>
        </p:nvSpPr>
        <p:spPr bwMode="auto">
          <a:xfrm>
            <a:off x="6620901" y="504835"/>
            <a:ext cx="2016397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GRASAS</a:t>
            </a:r>
            <a:endParaRPr lang="es-ES" sz="1600" dirty="0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7046798" y="975064"/>
            <a:ext cx="159050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FA65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600" dirty="0"/>
              <a:t>DENTRO </a:t>
            </a:r>
            <a:endParaRPr lang="es-ES_tradnl" sz="1600" dirty="0" smtClean="0"/>
          </a:p>
          <a:p>
            <a:r>
              <a:rPr lang="es-ES_tradnl" sz="1600" dirty="0" smtClean="0"/>
              <a:t>ENTEROCITO</a:t>
            </a:r>
            <a:endParaRPr lang="es-ES_tradnl" sz="1600" dirty="0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7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5" grpId="0" animBg="1"/>
      <p:bldP spid="167950" grpId="0" animBg="1"/>
      <p:bldP spid="167953" grpId="0" animBg="1"/>
      <p:bldP spid="167955" grpId="0" animBg="1"/>
      <p:bldP spid="167954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img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" t="48248" r="16661"/>
          <a:stretch>
            <a:fillRect/>
          </a:stretch>
        </p:blipFill>
        <p:spPr>
          <a:xfrm>
            <a:off x="116480" y="2349500"/>
            <a:ext cx="3889375" cy="3167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7" name="Picture 11" descr="chylomicro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39" b="9450"/>
          <a:stretch>
            <a:fillRect/>
          </a:stretch>
        </p:blipFill>
        <p:spPr>
          <a:xfrm>
            <a:off x="4859338" y="2781300"/>
            <a:ext cx="3965575" cy="2490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4645025" y="908050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3900488" y="2058988"/>
            <a:ext cx="431800" cy="295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4262438" y="1987550"/>
            <a:ext cx="2873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4262438" y="3067050"/>
            <a:ext cx="14287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3349625" y="393382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3781425" y="4076700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3997325" y="4221163"/>
            <a:ext cx="215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3" name="Oval 37"/>
          <p:cNvSpPr>
            <a:spLocks noChangeArrowheads="1"/>
          </p:cNvSpPr>
          <p:nvPr/>
        </p:nvSpPr>
        <p:spPr bwMode="auto">
          <a:xfrm>
            <a:off x="3997325" y="378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24614" name="Oval 38"/>
          <p:cNvSpPr>
            <a:spLocks noChangeArrowheads="1"/>
          </p:cNvSpPr>
          <p:nvPr/>
        </p:nvSpPr>
        <p:spPr bwMode="auto">
          <a:xfrm>
            <a:off x="3852863" y="4149725"/>
            <a:ext cx="144462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5" name="Oval 39"/>
          <p:cNvSpPr>
            <a:spLocks noChangeArrowheads="1"/>
          </p:cNvSpPr>
          <p:nvPr/>
        </p:nvSpPr>
        <p:spPr bwMode="auto">
          <a:xfrm>
            <a:off x="3421063" y="3789363"/>
            <a:ext cx="2159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6" name="Rectangle 40"/>
          <p:cNvSpPr>
            <a:spLocks noChangeArrowheads="1"/>
          </p:cNvSpPr>
          <p:nvPr/>
        </p:nvSpPr>
        <p:spPr bwMode="auto">
          <a:xfrm>
            <a:off x="3492500" y="479742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2770188" y="3357563"/>
            <a:ext cx="1443037" cy="1241425"/>
          </a:xfrm>
          <a:prstGeom prst="ellipse">
            <a:avLst/>
          </a:prstGeom>
          <a:noFill/>
          <a:ln w="38100">
            <a:solidFill>
              <a:srgbClr val="FF6D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7" name="Oval 41"/>
          <p:cNvSpPr>
            <a:spLocks noChangeArrowheads="1"/>
          </p:cNvSpPr>
          <p:nvPr/>
        </p:nvSpPr>
        <p:spPr bwMode="auto">
          <a:xfrm>
            <a:off x="4562644" y="3067050"/>
            <a:ext cx="1728788" cy="1800225"/>
          </a:xfrm>
          <a:prstGeom prst="ellipse">
            <a:avLst/>
          </a:prstGeom>
          <a:noFill/>
          <a:ln w="38100">
            <a:solidFill>
              <a:srgbClr val="FF00FF"/>
            </a:solidFill>
            <a:prstDash val="solid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3973513" y="4579938"/>
            <a:ext cx="798512" cy="396875"/>
          </a:xfrm>
          <a:prstGeom prst="rect">
            <a:avLst/>
          </a:prstGeom>
          <a:solidFill>
            <a:srgbClr val="FFFFA7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Linfa</a:t>
            </a:r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444500" y="2349500"/>
            <a:ext cx="196850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24" name="Rectangle 48"/>
          <p:cNvSpPr>
            <a:spLocks noChangeArrowheads="1"/>
          </p:cNvSpPr>
          <p:nvPr/>
        </p:nvSpPr>
        <p:spPr bwMode="auto">
          <a:xfrm>
            <a:off x="2411413" y="1125538"/>
            <a:ext cx="252095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1092200" y="2132013"/>
            <a:ext cx="720725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513378" y="4026694"/>
            <a:ext cx="1215580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600" dirty="0"/>
              <a:t>Enterocito</a:t>
            </a:r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539750" y="2349500"/>
            <a:ext cx="31686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6606888" y="1052513"/>
            <a:ext cx="192552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/>
              <a:t>Exocitosis de </a:t>
            </a:r>
          </a:p>
          <a:p>
            <a:r>
              <a:rPr lang="es-ES" b="0"/>
              <a:t>quilomicrones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2770188" y="2924175"/>
            <a:ext cx="9874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30" name="Text Box 54"/>
          <p:cNvSpPr txBox="1">
            <a:spLocks noChangeArrowheads="1"/>
          </p:cNvSpPr>
          <p:nvPr/>
        </p:nvSpPr>
        <p:spPr bwMode="auto">
          <a:xfrm>
            <a:off x="1510507" y="2591825"/>
            <a:ext cx="1457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Quilomicrón</a:t>
            </a:r>
          </a:p>
        </p:txBody>
      </p:sp>
      <p:sp>
        <p:nvSpPr>
          <p:cNvPr id="24631" name="Text Box 55"/>
          <p:cNvSpPr txBox="1">
            <a:spLocks noChangeArrowheads="1"/>
          </p:cNvSpPr>
          <p:nvPr/>
        </p:nvSpPr>
        <p:spPr bwMode="auto">
          <a:xfrm>
            <a:off x="6554229" y="681573"/>
            <a:ext cx="1944216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3324225" y="3860800"/>
            <a:ext cx="1081088" cy="647700"/>
          </a:xfrm>
          <a:custGeom>
            <a:avLst/>
            <a:gdLst>
              <a:gd name="T0" fmla="*/ 0 w 681"/>
              <a:gd name="T1" fmla="*/ 0 h 408"/>
              <a:gd name="T2" fmla="*/ 273 w 681"/>
              <a:gd name="T3" fmla="*/ 91 h 408"/>
              <a:gd name="T4" fmla="*/ 590 w 681"/>
              <a:gd name="T5" fmla="*/ 272 h 408"/>
              <a:gd name="T6" fmla="*/ 681 w 681"/>
              <a:gd name="T7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1" h="408">
                <a:moveTo>
                  <a:pt x="0" y="0"/>
                </a:moveTo>
                <a:cubicBezTo>
                  <a:pt x="87" y="23"/>
                  <a:pt x="175" y="46"/>
                  <a:pt x="273" y="91"/>
                </a:cubicBezTo>
                <a:cubicBezTo>
                  <a:pt x="371" y="136"/>
                  <a:pt x="522" y="219"/>
                  <a:pt x="590" y="272"/>
                </a:cubicBezTo>
                <a:cubicBezTo>
                  <a:pt x="658" y="325"/>
                  <a:pt x="669" y="366"/>
                  <a:pt x="681" y="408"/>
                </a:cubicBezTo>
              </a:path>
            </a:pathLst>
          </a:custGeom>
          <a:noFill/>
          <a:ln w="38100" cmpd="sng">
            <a:solidFill>
              <a:srgbClr val="FF6DFF"/>
            </a:solidFill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373063" y="4724400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" name="Elipse 2"/>
          <p:cNvSpPr/>
          <p:nvPr/>
        </p:nvSpPr>
        <p:spPr bwMode="auto">
          <a:xfrm>
            <a:off x="2314042" y="3247331"/>
            <a:ext cx="217388" cy="28803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Elipse 3"/>
          <p:cNvSpPr/>
          <p:nvPr/>
        </p:nvSpPr>
        <p:spPr bwMode="auto">
          <a:xfrm>
            <a:off x="2606676" y="2852738"/>
            <a:ext cx="163512" cy="21431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3852863" y="2274888"/>
            <a:ext cx="200617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7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img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3" t="19876" r="37025" b="28209"/>
          <a:stretch>
            <a:fillRect/>
          </a:stretch>
        </p:blipFill>
        <p:spPr>
          <a:xfrm>
            <a:off x="1187450" y="1844675"/>
            <a:ext cx="2735263" cy="33131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6443663" y="981075"/>
            <a:ext cx="2175596" cy="400110"/>
          </a:xfrm>
          <a:prstGeom prst="rect">
            <a:avLst/>
          </a:prstGeom>
          <a:solidFill>
            <a:srgbClr val="FFC165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QUILOMICRÓN</a:t>
            </a:r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3851275" y="1628775"/>
            <a:ext cx="20161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4787900" y="4095929"/>
            <a:ext cx="2663825" cy="1477328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veces más pequeño</a:t>
            </a: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un gota de grasa </a:t>
            </a:r>
            <a:r>
              <a:rPr lang="es-ES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emulsificada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1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1.0</a:t>
            </a:r>
            <a:r>
              <a:rPr lang="es-ES" sz="14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endParaRPr lang="es-ES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25-50 veces más grande </a:t>
            </a:r>
          </a:p>
          <a:p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una micela </a:t>
            </a:r>
            <a:r>
              <a:rPr lang="es-ES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" sz="1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3-6 </a:t>
            </a:r>
            <a:r>
              <a:rPr lang="es-ES" sz="1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nm</a:t>
            </a:r>
            <a:r>
              <a:rPr lang="es-ES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4787900" y="1989138"/>
            <a:ext cx="2379663" cy="1798637"/>
          </a:xfrm>
          <a:prstGeom prst="rect">
            <a:avLst/>
          </a:prstGeom>
          <a:solidFill>
            <a:srgbClr val="FFFFCC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b="0"/>
              <a:t>                         %</a:t>
            </a:r>
          </a:p>
          <a:p>
            <a:r>
              <a:rPr lang="es-ES_tradnl" sz="1800" b="0"/>
              <a:t>TG	           90.0</a:t>
            </a:r>
          </a:p>
          <a:p>
            <a:r>
              <a:rPr lang="es-ES_tradnl" sz="1800" b="0"/>
              <a:t>Fosfolípidos	6.5</a:t>
            </a:r>
          </a:p>
          <a:p>
            <a:r>
              <a:rPr lang="es-ES_tradnl" sz="1800" b="0"/>
              <a:t>Proteínas	1-5</a:t>
            </a:r>
          </a:p>
          <a:p>
            <a:r>
              <a:rPr lang="es-ES_tradnl" sz="1800" b="0"/>
              <a:t>Ésteres Colest.	1-3</a:t>
            </a:r>
          </a:p>
          <a:p>
            <a:r>
              <a:rPr lang="es-ES_tradnl" sz="1800" b="0"/>
              <a:t>Colesterol	1</a:t>
            </a: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3419475" y="1989138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2898775" y="1341438"/>
            <a:ext cx="16732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Apolipoproteína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Fosfolípidos</a:t>
            </a:r>
          </a:p>
        </p:txBody>
      </p:sp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684213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645" name="Oval 45"/>
          <p:cNvSpPr>
            <a:spLocks noChangeArrowheads="1"/>
          </p:cNvSpPr>
          <p:nvPr/>
        </p:nvSpPr>
        <p:spPr bwMode="auto">
          <a:xfrm rot="528913">
            <a:off x="1479550" y="2414588"/>
            <a:ext cx="2157413" cy="1839912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47" name="Text Box 47"/>
          <p:cNvSpPr txBox="1">
            <a:spLocks noChangeArrowheads="1"/>
          </p:cNvSpPr>
          <p:nvPr/>
        </p:nvSpPr>
        <p:spPr bwMode="auto">
          <a:xfrm>
            <a:off x="2124075" y="3006725"/>
            <a:ext cx="1060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Centro </a:t>
            </a:r>
          </a:p>
          <a:p>
            <a:r>
              <a:rPr lang="es-ES" b="0"/>
              <a:t>oleoso</a:t>
            </a:r>
          </a:p>
        </p:txBody>
      </p:sp>
      <p:sp>
        <p:nvSpPr>
          <p:cNvPr id="25650" name="Oval 50"/>
          <p:cNvSpPr>
            <a:spLocks noChangeArrowheads="1"/>
          </p:cNvSpPr>
          <p:nvPr/>
        </p:nvSpPr>
        <p:spPr bwMode="auto">
          <a:xfrm>
            <a:off x="3203575" y="2062163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51" name="Freeform 51"/>
          <p:cNvSpPr>
            <a:spLocks/>
          </p:cNvSpPr>
          <p:nvPr/>
        </p:nvSpPr>
        <p:spPr bwMode="auto">
          <a:xfrm>
            <a:off x="2544763" y="1485900"/>
            <a:ext cx="442912" cy="503238"/>
          </a:xfrm>
          <a:custGeom>
            <a:avLst/>
            <a:gdLst>
              <a:gd name="T0" fmla="*/ 7 w 279"/>
              <a:gd name="T1" fmla="*/ 317 h 317"/>
              <a:gd name="T2" fmla="*/ 7 w 279"/>
              <a:gd name="T3" fmla="*/ 181 h 317"/>
              <a:gd name="T4" fmla="*/ 52 w 279"/>
              <a:gd name="T5" fmla="*/ 45 h 317"/>
              <a:gd name="T6" fmla="*/ 279 w 279"/>
              <a:gd name="T7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9" h="317">
                <a:moveTo>
                  <a:pt x="7" y="317"/>
                </a:moveTo>
                <a:cubicBezTo>
                  <a:pt x="3" y="271"/>
                  <a:pt x="0" y="226"/>
                  <a:pt x="7" y="181"/>
                </a:cubicBezTo>
                <a:cubicBezTo>
                  <a:pt x="14" y="136"/>
                  <a:pt x="7" y="75"/>
                  <a:pt x="52" y="45"/>
                </a:cubicBezTo>
                <a:cubicBezTo>
                  <a:pt x="97" y="15"/>
                  <a:pt x="188" y="7"/>
                  <a:pt x="279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52" name="Freeform 52"/>
          <p:cNvSpPr>
            <a:spLocks/>
          </p:cNvSpPr>
          <p:nvPr/>
        </p:nvSpPr>
        <p:spPr bwMode="auto">
          <a:xfrm>
            <a:off x="2819400" y="1701800"/>
            <a:ext cx="168275" cy="647700"/>
          </a:xfrm>
          <a:custGeom>
            <a:avLst/>
            <a:gdLst>
              <a:gd name="T0" fmla="*/ 15 w 106"/>
              <a:gd name="T1" fmla="*/ 408 h 408"/>
              <a:gd name="T2" fmla="*/ 15 w 106"/>
              <a:gd name="T3" fmla="*/ 181 h 408"/>
              <a:gd name="T4" fmla="*/ 15 w 106"/>
              <a:gd name="T5" fmla="*/ 45 h 408"/>
              <a:gd name="T6" fmla="*/ 106 w 106"/>
              <a:gd name="T7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6" h="408">
                <a:moveTo>
                  <a:pt x="15" y="408"/>
                </a:moveTo>
                <a:cubicBezTo>
                  <a:pt x="15" y="324"/>
                  <a:pt x="15" y="241"/>
                  <a:pt x="15" y="181"/>
                </a:cubicBezTo>
                <a:cubicBezTo>
                  <a:pt x="15" y="121"/>
                  <a:pt x="0" y="75"/>
                  <a:pt x="15" y="45"/>
                </a:cubicBezTo>
                <a:cubicBezTo>
                  <a:pt x="30" y="15"/>
                  <a:pt x="68" y="7"/>
                  <a:pt x="106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54" name="Text Box 54"/>
          <p:cNvSpPr txBox="1">
            <a:spLocks noChangeArrowheads="1"/>
          </p:cNvSpPr>
          <p:nvPr/>
        </p:nvSpPr>
        <p:spPr bwMode="auto">
          <a:xfrm>
            <a:off x="1544227" y="5111592"/>
            <a:ext cx="20217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– 150 </a:t>
            </a:r>
            <a:r>
              <a:rPr lang="es-ES" sz="2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nm</a:t>
            </a:r>
            <a:endParaRPr lang="es-E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56" name="Text Box 56"/>
          <p:cNvSpPr txBox="1">
            <a:spLocks noChangeArrowheads="1"/>
          </p:cNvSpPr>
          <p:nvPr/>
        </p:nvSpPr>
        <p:spPr bwMode="auto">
          <a:xfrm>
            <a:off x="1775694" y="5619453"/>
            <a:ext cx="17572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(0.10-0.15 </a:t>
            </a:r>
            <a:r>
              <a:rPr lang="es-ES" sz="1600" dirty="0">
                <a:latin typeface="Symbol" pitchFamily="18" charset="2"/>
              </a:rPr>
              <a:t>m</a:t>
            </a:r>
            <a:r>
              <a:rPr lang="es-ES" sz="1600" dirty="0"/>
              <a:t>m)</a:t>
            </a:r>
          </a:p>
        </p:txBody>
      </p:sp>
      <p:sp>
        <p:nvSpPr>
          <p:cNvPr id="20" name="Text Box 55"/>
          <p:cNvSpPr txBox="1">
            <a:spLocks noChangeArrowheads="1"/>
          </p:cNvSpPr>
          <p:nvPr/>
        </p:nvSpPr>
        <p:spPr bwMode="auto">
          <a:xfrm>
            <a:off x="6656383" y="533777"/>
            <a:ext cx="1944216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9" grpId="0" animBg="1"/>
      <p:bldP spid="25635" grpId="0" animBg="1"/>
      <p:bldP spid="25634" grpId="0"/>
      <p:bldP spid="25651" grpId="0" animBg="1"/>
      <p:bldP spid="256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3381375" y="2132856"/>
            <a:ext cx="2524125" cy="457200"/>
          </a:xfrm>
          <a:prstGeom prst="rect">
            <a:avLst/>
          </a:prstGeom>
          <a:solidFill>
            <a:srgbClr val="76C0C6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/>
              <a:t>I. ABSORCIÓN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3559969" y="2905780"/>
            <a:ext cx="2166938" cy="1631216"/>
          </a:xfrm>
          <a:prstGeom prst="rect">
            <a:avLst/>
          </a:prstGeom>
          <a:solidFill>
            <a:srgbClr val="BDE3E5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r>
              <a:rPr lang="es-ES" sz="2400" b="0" dirty="0">
                <a:latin typeface="Comic Sans MS" pitchFamily="66" charset="0"/>
              </a:rPr>
              <a:t>Concepto</a:t>
            </a: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endParaRPr lang="es-ES" sz="1400" b="0" dirty="0"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r>
              <a:rPr lang="es-ES" sz="2400" b="0" dirty="0" smtClean="0">
                <a:latin typeface="Comic Sans MS" pitchFamily="66" charset="0"/>
              </a:rPr>
              <a:t>Factores</a:t>
            </a: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endParaRPr lang="es-ES" sz="1400" b="0" dirty="0" smtClean="0">
              <a:latin typeface="Comic Sans MS" pitchFamily="66" charset="0"/>
            </a:endParaRPr>
          </a:p>
          <a:p>
            <a:pPr>
              <a:buClr>
                <a:schemeClr val="accent1">
                  <a:lumMod val="25000"/>
                </a:schemeClr>
              </a:buClr>
              <a:buSzPct val="160000"/>
              <a:buFontTx/>
              <a:buChar char="•"/>
            </a:pPr>
            <a:r>
              <a:rPr lang="es-ES" sz="2400" b="0" dirty="0" smtClean="0">
                <a:latin typeface="Comic Sans MS" pitchFamily="66" charset="0"/>
              </a:rPr>
              <a:t>Nutrientes</a:t>
            </a:r>
            <a:endParaRPr lang="es-ES" sz="2400" b="0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SECCION TRANSV VELLOS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9713"/>
            <a:ext cx="7416800" cy="4729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1547813" y="1916113"/>
            <a:ext cx="17287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684213" y="4005263"/>
            <a:ext cx="18002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4284663" y="5013325"/>
            <a:ext cx="12969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3851275" y="1412875"/>
            <a:ext cx="266541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6011863" y="1844675"/>
            <a:ext cx="288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5292725" y="5157788"/>
            <a:ext cx="431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sz="2400" b="0"/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5580063" y="5157788"/>
            <a:ext cx="215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6227763" y="1773238"/>
            <a:ext cx="16573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6105556" y="1702549"/>
            <a:ext cx="1253868" cy="646331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Linfático </a:t>
            </a:r>
            <a:endParaRPr lang="es-E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3492500" y="2276475"/>
            <a:ext cx="20875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3674793" y="2055403"/>
            <a:ext cx="1789272" cy="707886"/>
          </a:xfrm>
          <a:prstGeom prst="rect">
            <a:avLst/>
          </a:prstGeom>
          <a:solidFill>
            <a:srgbClr val="F5E5A9"/>
          </a:solidFill>
          <a:ln w="28575">
            <a:solidFill>
              <a:srgbClr val="FF8F8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Grasas</a:t>
            </a: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quilomicrones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auto">
          <a:xfrm>
            <a:off x="6588125" y="5516563"/>
            <a:ext cx="1512888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6300788" y="5445224"/>
            <a:ext cx="1273105" cy="400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capilares</a:t>
            </a:r>
          </a:p>
        </p:txBody>
      </p:sp>
      <p:sp>
        <p:nvSpPr>
          <p:cNvPr id="124948" name="Rectangle 20"/>
          <p:cNvSpPr>
            <a:spLocks noChangeArrowheads="1"/>
          </p:cNvSpPr>
          <p:nvPr/>
        </p:nvSpPr>
        <p:spPr bwMode="auto">
          <a:xfrm>
            <a:off x="755650" y="3141663"/>
            <a:ext cx="17287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1309688" y="3236913"/>
            <a:ext cx="1203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Linfático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central</a:t>
            </a:r>
          </a:p>
        </p:txBody>
      </p:sp>
      <p:sp>
        <p:nvSpPr>
          <p:cNvPr id="124950" name="Text Box 22"/>
          <p:cNvSpPr txBox="1">
            <a:spLocks noChangeArrowheads="1"/>
          </p:cNvSpPr>
          <p:nvPr/>
        </p:nvSpPr>
        <p:spPr bwMode="auto">
          <a:xfrm>
            <a:off x="1309688" y="999957"/>
            <a:ext cx="3166251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Paso de los quilomicrones</a:t>
            </a:r>
          </a:p>
          <a:p>
            <a:pPr algn="ctr"/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vaso linfático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1968036" y="5592774"/>
            <a:ext cx="38465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dirty="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¿Por qué entran a linfático </a:t>
            </a:r>
          </a:p>
          <a:p>
            <a:r>
              <a:rPr lang="es-ES_tradnl" dirty="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y no a capilares??</a:t>
            </a:r>
          </a:p>
        </p:txBody>
      </p:sp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484121" y="95720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4957" name="Text Box 29"/>
          <p:cNvSpPr txBox="1">
            <a:spLocks noChangeArrowheads="1"/>
          </p:cNvSpPr>
          <p:nvPr/>
        </p:nvSpPr>
        <p:spPr bwMode="auto">
          <a:xfrm>
            <a:off x="6723831" y="339271"/>
            <a:ext cx="1944687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GRASAS</a:t>
            </a:r>
            <a:endParaRPr lang="es-ES" sz="16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018876" y="4737501"/>
            <a:ext cx="1393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Vellosidad </a:t>
            </a:r>
          </a:p>
          <a:p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50926" y="3924345"/>
            <a:ext cx="1265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 </a:t>
            </a:r>
          </a:p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transversal</a:t>
            </a:r>
            <a:endParaRPr lang="es-VE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4211960" y="4149080"/>
            <a:ext cx="8509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5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lipemi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275" y="1628775"/>
            <a:ext cx="4572000" cy="2814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4356100" y="1628775"/>
            <a:ext cx="1223963" cy="3603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6300788" y="1628775"/>
            <a:ext cx="1087437" cy="3937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4572000" y="4508500"/>
            <a:ext cx="1546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Plasma claro</a:t>
            </a:r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6300788" y="4508500"/>
            <a:ext cx="1987550" cy="11906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Plasma lechoso</a:t>
            </a:r>
          </a:p>
          <a:p>
            <a:r>
              <a:rPr lang="es-ES" sz="1800" b="0"/>
              <a:t>20-30 min después de una comida grasa</a:t>
            </a:r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684213" y="6921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1119981" y="1506537"/>
            <a:ext cx="2270125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QUILOMICRONES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1331913" y="4365625"/>
            <a:ext cx="1834156" cy="36933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CIRCULACIÓN</a:t>
            </a:r>
          </a:p>
        </p:txBody>
      </p:sp>
      <p:sp>
        <p:nvSpPr>
          <p:cNvPr id="129045" name="Line 21"/>
          <p:cNvSpPr>
            <a:spLocks noChangeShapeType="1"/>
          </p:cNvSpPr>
          <p:nvPr/>
        </p:nvSpPr>
        <p:spPr bwMode="auto">
          <a:xfrm>
            <a:off x="2230438" y="1897063"/>
            <a:ext cx="0" cy="2447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1654175" y="2112963"/>
            <a:ext cx="1365250" cy="376237"/>
          </a:xfrm>
          <a:prstGeom prst="rect">
            <a:avLst/>
          </a:prstGeom>
          <a:solidFill>
            <a:srgbClr val="FFD4B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Intersticio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1797050" y="2970213"/>
            <a:ext cx="931863" cy="376237"/>
          </a:xfrm>
          <a:prstGeom prst="rect">
            <a:avLst/>
          </a:prstGeom>
          <a:solidFill>
            <a:srgbClr val="FFCC99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LINFA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1403350" y="3716338"/>
            <a:ext cx="1477963" cy="376237"/>
          </a:xfrm>
          <a:prstGeom prst="rect">
            <a:avLst/>
          </a:prstGeom>
          <a:solidFill>
            <a:srgbClr val="E8D1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V. Cava Sup.</a:t>
            </a:r>
          </a:p>
        </p:txBody>
      </p:sp>
      <p:sp>
        <p:nvSpPr>
          <p:cNvPr id="129048" name="AutoShape 24"/>
          <p:cNvSpPr>
            <a:spLocks noChangeArrowheads="1"/>
          </p:cNvSpPr>
          <p:nvPr/>
        </p:nvSpPr>
        <p:spPr bwMode="auto">
          <a:xfrm rot="-738084">
            <a:off x="2854325" y="4868863"/>
            <a:ext cx="1711325" cy="3603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29053" name="Text Box 29"/>
          <p:cNvSpPr txBox="1">
            <a:spLocks noChangeArrowheads="1"/>
          </p:cNvSpPr>
          <p:nvPr/>
        </p:nvSpPr>
        <p:spPr bwMode="auto">
          <a:xfrm>
            <a:off x="6391702" y="657604"/>
            <a:ext cx="2016844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129055" name="Text Box 31"/>
          <p:cNvSpPr txBox="1">
            <a:spLocks noChangeArrowheads="1"/>
          </p:cNvSpPr>
          <p:nvPr/>
        </p:nvSpPr>
        <p:spPr bwMode="auto">
          <a:xfrm>
            <a:off x="755650" y="5661025"/>
            <a:ext cx="3669594" cy="40011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1800" b="0" dirty="0" smtClean="0"/>
              <a:t> Ejercicio</a:t>
            </a:r>
            <a:r>
              <a:rPr lang="es-ES" sz="1800" b="0" dirty="0"/>
              <a:t>: Repasar vía linfática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/>
      <p:bldP spid="129030" grpId="0" animBg="1"/>
      <p:bldP spid="129031" grpId="0"/>
      <p:bldP spid="129032" grpId="0" animBg="1"/>
      <p:bldP spid="129038" grpId="0" animBg="1"/>
      <p:bldP spid="129043" grpId="0" animBg="1"/>
      <p:bldP spid="129045" grpId="0" animBg="1"/>
      <p:bldP spid="129039" grpId="0" animBg="1"/>
      <p:bldP spid="129040" grpId="0" animBg="1"/>
      <p:bldP spid="129042" grpId="0" animBg="1"/>
      <p:bldP spid="129048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690688" y="2133600"/>
            <a:ext cx="5761037" cy="1503363"/>
          </a:xfrm>
          <a:prstGeom prst="rect">
            <a:avLst/>
          </a:prstGeom>
          <a:noFill/>
          <a:ln w="38100">
            <a:solidFill>
              <a:srgbClr val="FF9B5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/>
              <a:t>* </a:t>
            </a:r>
            <a:r>
              <a:rPr lang="es-ES" sz="1800"/>
              <a:t>Ésteres de colesterol: </a:t>
            </a:r>
            <a:r>
              <a:rPr lang="es-ES" sz="1800" b="0"/>
              <a:t>DIGESTIÓN</a:t>
            </a:r>
          </a:p>
          <a:p>
            <a:endParaRPr lang="es-ES" sz="1800" b="0"/>
          </a:p>
          <a:p>
            <a:r>
              <a:rPr lang="es-ES" sz="1800" b="0"/>
              <a:t>*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/>
              <a:t>Colesterol libre: </a:t>
            </a:r>
            <a:r>
              <a:rPr lang="es-ES" sz="1800" b="0"/>
              <a:t>transporte</a:t>
            </a:r>
            <a:r>
              <a:rPr lang="es-ES" sz="1800"/>
              <a:t> </a:t>
            </a:r>
            <a:r>
              <a:rPr lang="es-ES" sz="1800" b="0"/>
              <a:t>en MICELAS</a:t>
            </a:r>
          </a:p>
          <a:p>
            <a:pPr>
              <a:buFontTx/>
              <a:buChar char="•"/>
            </a:pPr>
            <a:endParaRPr lang="es-ES" sz="1800" b="0"/>
          </a:p>
          <a:p>
            <a:r>
              <a:rPr lang="es-ES" sz="1800" b="0"/>
              <a:t>* </a:t>
            </a:r>
            <a:r>
              <a:rPr lang="es-ES" sz="1800"/>
              <a:t>Colesterol reesterificado</a:t>
            </a:r>
            <a:r>
              <a:rPr lang="es-ES" sz="1800" b="0"/>
              <a:t>: en QUILOMICRONES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443663" y="549275"/>
            <a:ext cx="1944687" cy="338554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</a:t>
            </a:r>
            <a:r>
              <a:rPr lang="es-ES" sz="1600" dirty="0"/>
              <a:t> </a:t>
            </a:r>
            <a:r>
              <a:rPr lang="es-ES" sz="1600" dirty="0" smtClean="0"/>
              <a:t>GRASAS</a:t>
            </a:r>
            <a:endParaRPr lang="es-ES" sz="1600" dirty="0"/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1720850" y="1557338"/>
            <a:ext cx="343715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Absorción </a:t>
            </a: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</a:p>
        </p:txBody>
      </p:sp>
      <p:pic>
        <p:nvPicPr>
          <p:cNvPr id="120842" name="Picture 10" descr="soybea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1" r="16322"/>
          <a:stretch/>
        </p:blipFill>
        <p:spPr bwMode="auto">
          <a:xfrm>
            <a:off x="1907704" y="3813115"/>
            <a:ext cx="1296144" cy="206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539750" y="692150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2987675" y="3933825"/>
            <a:ext cx="4608661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b="0" dirty="0"/>
              <a:t> </a:t>
            </a:r>
            <a:r>
              <a:rPr lang="es-ES" sz="1800" dirty="0"/>
              <a:t>SOYA</a:t>
            </a:r>
            <a:r>
              <a:rPr lang="es-ES" sz="1800" b="0" dirty="0"/>
              <a:t> </a:t>
            </a:r>
            <a:r>
              <a:rPr lang="es-ES" sz="1800" dirty="0"/>
              <a:t>compite</a:t>
            </a:r>
            <a:r>
              <a:rPr lang="es-ES" sz="1800" b="0" dirty="0"/>
              <a:t> por la </a:t>
            </a:r>
            <a:r>
              <a:rPr lang="es-ES" sz="1800" dirty="0" err="1"/>
              <a:t>reesterificación</a:t>
            </a:r>
            <a:r>
              <a:rPr lang="es-ES" sz="1800" dirty="0"/>
              <a:t>:</a:t>
            </a:r>
            <a:r>
              <a:rPr lang="es-ES" dirty="0"/>
              <a:t>   </a:t>
            </a:r>
          </a:p>
          <a:p>
            <a:r>
              <a:rPr lang="es-ES" dirty="0"/>
              <a:t>  </a:t>
            </a:r>
            <a:r>
              <a:rPr lang="es-ES" sz="1600" dirty="0"/>
              <a:t>Se forman esteroles de soya.</a:t>
            </a:r>
            <a:r>
              <a:rPr lang="es-ES" sz="1600" b="0" dirty="0"/>
              <a:t> </a:t>
            </a:r>
          </a:p>
          <a:p>
            <a:r>
              <a:rPr lang="es-ES" sz="800" b="0" dirty="0"/>
              <a:t>    </a:t>
            </a:r>
            <a:endParaRPr lang="es-ES" sz="800" b="0" dirty="0" smtClean="0"/>
          </a:p>
          <a:p>
            <a:r>
              <a:rPr lang="es-ES" sz="1600" dirty="0"/>
              <a:t> </a:t>
            </a:r>
            <a:r>
              <a:rPr lang="es-ES" sz="1600" dirty="0" smtClean="0"/>
              <a:t>  El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  <a:r>
              <a:rPr lang="es-ES" sz="1600" dirty="0"/>
              <a:t> que pasó al interior del  </a:t>
            </a:r>
          </a:p>
          <a:p>
            <a:r>
              <a:rPr lang="es-ES" sz="1600" dirty="0"/>
              <a:t>   enterocito, se 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pierde en heces </a:t>
            </a:r>
            <a:r>
              <a:rPr lang="es-ES" sz="1600" dirty="0"/>
              <a:t>al   </a:t>
            </a:r>
          </a:p>
          <a:p>
            <a:r>
              <a:rPr lang="es-ES" sz="1600" dirty="0"/>
              <a:t>   descamarse los enterocitos</a:t>
            </a:r>
            <a:r>
              <a:rPr lang="es-ES" sz="1600" b="0" dirty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 descr="absc colesterol"/>
          <p:cNvPicPr>
            <a:picLocks noChangeAspect="1" noChangeArrowheads="1"/>
          </p:cNvPicPr>
          <p:nvPr/>
        </p:nvPicPr>
        <p:blipFill>
          <a:blip r:embed="rId2">
            <a:lum bright="-9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45" r="14700" b="10034"/>
          <a:stretch>
            <a:fillRect/>
          </a:stretch>
        </p:blipFill>
        <p:spPr bwMode="auto">
          <a:xfrm>
            <a:off x="1193291" y="983958"/>
            <a:ext cx="5545137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6667128" y="1844675"/>
            <a:ext cx="854721" cy="307777"/>
          </a:xfrm>
          <a:prstGeom prst="rect">
            <a:avLst/>
          </a:prstGeom>
          <a:solidFill>
            <a:srgbClr val="ABBE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solidFill>
                  <a:srgbClr val="0000FF"/>
                </a:solidFill>
              </a:rPr>
              <a:t>NPC1L1</a:t>
            </a:r>
          </a:p>
        </p:txBody>
      </p:sp>
      <p:sp>
        <p:nvSpPr>
          <p:cNvPr id="148490" name="Text Box 10"/>
          <p:cNvSpPr txBox="1">
            <a:spLocks noChangeArrowheads="1"/>
          </p:cNvSpPr>
          <p:nvPr/>
        </p:nvSpPr>
        <p:spPr bwMode="auto">
          <a:xfrm>
            <a:off x="658368" y="1727527"/>
            <a:ext cx="1616148" cy="523220"/>
          </a:xfrm>
          <a:prstGeom prst="rect">
            <a:avLst/>
          </a:prstGeom>
          <a:solidFill>
            <a:srgbClr val="FDC7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400" dirty="0"/>
              <a:t>Transportadores</a:t>
            </a:r>
          </a:p>
          <a:p>
            <a:pPr algn="ctr"/>
            <a:r>
              <a:rPr lang="es-ES_tradnl" sz="1400" dirty="0"/>
              <a:t>ABC *</a:t>
            </a:r>
          </a:p>
        </p:txBody>
      </p:sp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6019428" y="1101404"/>
            <a:ext cx="792163" cy="2393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 flipH="1">
            <a:off x="5764295" y="2636838"/>
            <a:ext cx="39233" cy="4321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03" name="Text Box 23"/>
          <p:cNvSpPr txBox="1">
            <a:spLocks noChangeArrowheads="1"/>
          </p:cNvSpPr>
          <p:nvPr/>
        </p:nvSpPr>
        <p:spPr bwMode="auto">
          <a:xfrm>
            <a:off x="1112912" y="2281232"/>
            <a:ext cx="1152525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_tradnl" sz="1400" dirty="0">
                <a:solidFill>
                  <a:srgbClr val="CC0000"/>
                </a:solidFill>
              </a:rPr>
              <a:t>*</a:t>
            </a:r>
            <a:r>
              <a:rPr lang="es-ES_tradnl" sz="1400" dirty="0"/>
              <a:t> Para colesterol </a:t>
            </a:r>
          </a:p>
          <a:p>
            <a:r>
              <a:rPr lang="es-ES_tradnl" sz="1400" dirty="0"/>
              <a:t>y esteroles vegetales</a:t>
            </a:r>
          </a:p>
        </p:txBody>
      </p:sp>
      <p:sp>
        <p:nvSpPr>
          <p:cNvPr id="148507" name="Oval 27"/>
          <p:cNvSpPr>
            <a:spLocks noChangeArrowheads="1"/>
          </p:cNvSpPr>
          <p:nvPr/>
        </p:nvSpPr>
        <p:spPr bwMode="auto">
          <a:xfrm>
            <a:off x="6271047" y="5445125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10" name="Text Box 30"/>
          <p:cNvSpPr txBox="1">
            <a:spLocks noChangeArrowheads="1"/>
          </p:cNvSpPr>
          <p:nvPr/>
        </p:nvSpPr>
        <p:spPr bwMode="auto">
          <a:xfrm>
            <a:off x="1987178" y="4437063"/>
            <a:ext cx="339725" cy="3968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48511" name="Rectangle 31"/>
          <p:cNvSpPr>
            <a:spLocks noChangeArrowheads="1"/>
          </p:cNvSpPr>
          <p:nvPr/>
        </p:nvSpPr>
        <p:spPr bwMode="auto">
          <a:xfrm>
            <a:off x="3355603" y="3141663"/>
            <a:ext cx="23034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VE" b="0"/>
          </a:p>
        </p:txBody>
      </p:sp>
      <p:sp>
        <p:nvSpPr>
          <p:cNvPr id="148512" name="Freeform 32"/>
          <p:cNvSpPr>
            <a:spLocks/>
          </p:cNvSpPr>
          <p:nvPr/>
        </p:nvSpPr>
        <p:spPr bwMode="auto">
          <a:xfrm>
            <a:off x="3571503" y="3213100"/>
            <a:ext cx="2087563" cy="1295400"/>
          </a:xfrm>
          <a:custGeom>
            <a:avLst/>
            <a:gdLst>
              <a:gd name="T0" fmla="*/ 1315 w 1315"/>
              <a:gd name="T1" fmla="*/ 0 h 816"/>
              <a:gd name="T2" fmla="*/ 1134 w 1315"/>
              <a:gd name="T3" fmla="*/ 272 h 816"/>
              <a:gd name="T4" fmla="*/ 499 w 1315"/>
              <a:gd name="T5" fmla="*/ 635 h 816"/>
              <a:gd name="T6" fmla="*/ 0 w 1315"/>
              <a:gd name="T7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5" h="816">
                <a:moveTo>
                  <a:pt x="1315" y="0"/>
                </a:moveTo>
                <a:cubicBezTo>
                  <a:pt x="1292" y="83"/>
                  <a:pt x="1270" y="166"/>
                  <a:pt x="1134" y="272"/>
                </a:cubicBezTo>
                <a:cubicBezTo>
                  <a:pt x="998" y="378"/>
                  <a:pt x="688" y="544"/>
                  <a:pt x="499" y="635"/>
                </a:cubicBezTo>
                <a:cubicBezTo>
                  <a:pt x="310" y="726"/>
                  <a:pt x="83" y="786"/>
                  <a:pt x="0" y="816"/>
                </a:cubicBezTo>
              </a:path>
            </a:pathLst>
          </a:custGeom>
          <a:noFill/>
          <a:ln w="28575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3" name="Freeform 33"/>
          <p:cNvSpPr>
            <a:spLocks/>
          </p:cNvSpPr>
          <p:nvPr/>
        </p:nvSpPr>
        <p:spPr bwMode="auto">
          <a:xfrm>
            <a:off x="4914528" y="3860800"/>
            <a:ext cx="241300" cy="647700"/>
          </a:xfrm>
          <a:custGeom>
            <a:avLst/>
            <a:gdLst>
              <a:gd name="T0" fmla="*/ 61 w 152"/>
              <a:gd name="T1" fmla="*/ 0 h 408"/>
              <a:gd name="T2" fmla="*/ 15 w 152"/>
              <a:gd name="T3" fmla="*/ 272 h 408"/>
              <a:gd name="T4" fmla="*/ 152 w 152"/>
              <a:gd name="T5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" h="408">
                <a:moveTo>
                  <a:pt x="61" y="0"/>
                </a:moveTo>
                <a:cubicBezTo>
                  <a:pt x="30" y="102"/>
                  <a:pt x="0" y="204"/>
                  <a:pt x="15" y="272"/>
                </a:cubicBezTo>
                <a:cubicBezTo>
                  <a:pt x="30" y="340"/>
                  <a:pt x="91" y="374"/>
                  <a:pt x="152" y="408"/>
                </a:cubicBezTo>
              </a:path>
            </a:pathLst>
          </a:custGeom>
          <a:noFill/>
          <a:ln w="28575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5" name="Freeform 35"/>
          <p:cNvSpPr>
            <a:spLocks/>
          </p:cNvSpPr>
          <p:nvPr/>
        </p:nvSpPr>
        <p:spPr bwMode="auto">
          <a:xfrm>
            <a:off x="3355603" y="3284538"/>
            <a:ext cx="1150938" cy="852487"/>
          </a:xfrm>
          <a:custGeom>
            <a:avLst/>
            <a:gdLst>
              <a:gd name="T0" fmla="*/ 725 w 725"/>
              <a:gd name="T1" fmla="*/ 499 h 537"/>
              <a:gd name="T2" fmla="*/ 362 w 725"/>
              <a:gd name="T3" fmla="*/ 454 h 537"/>
              <a:gd name="T4" fmla="*/ 0 w 725"/>
              <a:gd name="T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5" h="537">
                <a:moveTo>
                  <a:pt x="725" y="499"/>
                </a:moveTo>
                <a:cubicBezTo>
                  <a:pt x="604" y="518"/>
                  <a:pt x="483" y="537"/>
                  <a:pt x="362" y="454"/>
                </a:cubicBezTo>
                <a:cubicBezTo>
                  <a:pt x="241" y="371"/>
                  <a:pt x="120" y="185"/>
                  <a:pt x="0" y="0"/>
                </a:cubicBezTo>
              </a:path>
            </a:pathLst>
          </a:custGeom>
          <a:noFill/>
          <a:ln w="38100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6" name="Rectangle 36"/>
          <p:cNvSpPr>
            <a:spLocks noChangeArrowheads="1"/>
          </p:cNvSpPr>
          <p:nvPr/>
        </p:nvSpPr>
        <p:spPr bwMode="auto">
          <a:xfrm>
            <a:off x="5654303" y="1052513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19" name="Line 39"/>
          <p:cNvSpPr>
            <a:spLocks noChangeShapeType="1"/>
          </p:cNvSpPr>
          <p:nvPr/>
        </p:nvSpPr>
        <p:spPr bwMode="auto">
          <a:xfrm flipH="1">
            <a:off x="5874966" y="2060575"/>
            <a:ext cx="792162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23" name="Text Box 43"/>
          <p:cNvSpPr txBox="1">
            <a:spLocks noChangeArrowheads="1"/>
          </p:cNvSpPr>
          <p:nvPr/>
        </p:nvSpPr>
        <p:spPr bwMode="auto">
          <a:xfrm>
            <a:off x="6616601" y="2210648"/>
            <a:ext cx="15906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canal </a:t>
            </a:r>
          </a:p>
          <a:p>
            <a:r>
              <a:rPr lang="es-ES_tradnl" sz="1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Nieman</a:t>
            </a:r>
            <a:r>
              <a:rPr lang="es-ES_tradnl" sz="1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Pick C1 </a:t>
            </a:r>
          </a:p>
          <a:p>
            <a:r>
              <a:rPr lang="es-ES_tradnl" sz="1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like</a:t>
            </a:r>
            <a:r>
              <a:rPr lang="es-ES_tradnl" sz="1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 protein</a:t>
            </a:r>
          </a:p>
        </p:txBody>
      </p:sp>
      <p:sp>
        <p:nvSpPr>
          <p:cNvPr id="148524" name="Oval 44"/>
          <p:cNvSpPr>
            <a:spLocks noChangeArrowheads="1"/>
          </p:cNvSpPr>
          <p:nvPr/>
        </p:nvSpPr>
        <p:spPr bwMode="auto">
          <a:xfrm>
            <a:off x="5659066" y="1844675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25" name="Text Box 45"/>
          <p:cNvSpPr txBox="1">
            <a:spLocks noChangeArrowheads="1"/>
          </p:cNvSpPr>
          <p:nvPr/>
        </p:nvSpPr>
        <p:spPr bwMode="auto">
          <a:xfrm>
            <a:off x="3747954" y="865376"/>
            <a:ext cx="1154483" cy="338554"/>
          </a:xfrm>
          <a:prstGeom prst="rect">
            <a:avLst/>
          </a:prstGeom>
          <a:solidFill>
            <a:srgbClr val="F0D88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</a:p>
        </p:txBody>
      </p:sp>
      <p:sp>
        <p:nvSpPr>
          <p:cNvPr id="148529" name="Text Box 49"/>
          <p:cNvSpPr txBox="1">
            <a:spLocks noChangeArrowheads="1"/>
          </p:cNvSpPr>
          <p:nvPr/>
        </p:nvSpPr>
        <p:spPr bwMode="auto">
          <a:xfrm>
            <a:off x="5228853" y="336550"/>
            <a:ext cx="64152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148530" name="Rectangle 50"/>
          <p:cNvSpPr>
            <a:spLocks noChangeArrowheads="1"/>
          </p:cNvSpPr>
          <p:nvPr/>
        </p:nvSpPr>
        <p:spPr bwMode="auto">
          <a:xfrm>
            <a:off x="2490416" y="4365625"/>
            <a:ext cx="115252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1" name="Rectangle 51"/>
          <p:cNvSpPr>
            <a:spLocks noChangeArrowheads="1"/>
          </p:cNvSpPr>
          <p:nvPr/>
        </p:nvSpPr>
        <p:spPr bwMode="auto">
          <a:xfrm>
            <a:off x="3282578" y="4508500"/>
            <a:ext cx="5762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3" name="Text Box 53"/>
          <p:cNvSpPr txBox="1">
            <a:spLocks noChangeArrowheads="1"/>
          </p:cNvSpPr>
          <p:nvPr/>
        </p:nvSpPr>
        <p:spPr bwMode="auto">
          <a:xfrm>
            <a:off x="2274516" y="4365625"/>
            <a:ext cx="1492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Utilización </a:t>
            </a:r>
          </a:p>
          <a:p>
            <a:r>
              <a:rPr lang="es-ES" sz="1600" dirty="0"/>
              <a:t>en enterocito</a:t>
            </a:r>
          </a:p>
        </p:txBody>
      </p:sp>
      <p:sp>
        <p:nvSpPr>
          <p:cNvPr id="148535" name="Rectangle 55"/>
          <p:cNvSpPr>
            <a:spLocks noChangeArrowheads="1"/>
          </p:cNvSpPr>
          <p:nvPr/>
        </p:nvSpPr>
        <p:spPr bwMode="auto">
          <a:xfrm>
            <a:off x="4435103" y="4437063"/>
            <a:ext cx="12239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4" name="Text Box 54"/>
          <p:cNvSpPr txBox="1">
            <a:spLocks noChangeArrowheads="1"/>
          </p:cNvSpPr>
          <p:nvPr/>
        </p:nvSpPr>
        <p:spPr bwMode="auto">
          <a:xfrm>
            <a:off x="4504851" y="4335386"/>
            <a:ext cx="16240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Ensamblaje </a:t>
            </a:r>
          </a:p>
          <a:p>
            <a:r>
              <a:rPr lang="es-ES" sz="1600" dirty="0"/>
              <a:t>del quilomicrón</a:t>
            </a:r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4200102" y="4388645"/>
            <a:ext cx="339725" cy="3968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48536" name="Oval 56"/>
          <p:cNvSpPr>
            <a:spLocks noChangeArrowheads="1"/>
          </p:cNvSpPr>
          <p:nvPr/>
        </p:nvSpPr>
        <p:spPr bwMode="auto">
          <a:xfrm>
            <a:off x="5587628" y="908050"/>
            <a:ext cx="569913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5449754" y="857123"/>
            <a:ext cx="12506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ezetimibe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537" name="Freeform 57"/>
          <p:cNvSpPr>
            <a:spLocks/>
          </p:cNvSpPr>
          <p:nvPr/>
        </p:nvSpPr>
        <p:spPr bwMode="auto">
          <a:xfrm>
            <a:off x="4866903" y="1089025"/>
            <a:ext cx="1128713" cy="1476375"/>
          </a:xfrm>
          <a:custGeom>
            <a:avLst/>
            <a:gdLst>
              <a:gd name="T0" fmla="*/ 0 w 711"/>
              <a:gd name="T1" fmla="*/ 23 h 930"/>
              <a:gd name="T2" fmla="*/ 318 w 711"/>
              <a:gd name="T3" fmla="*/ 23 h 930"/>
              <a:gd name="T4" fmla="*/ 408 w 711"/>
              <a:gd name="T5" fmla="*/ 159 h 930"/>
              <a:gd name="T6" fmla="*/ 681 w 711"/>
              <a:gd name="T7" fmla="*/ 295 h 930"/>
              <a:gd name="T8" fmla="*/ 590 w 711"/>
              <a:gd name="T9" fmla="*/ 748 h 930"/>
              <a:gd name="T10" fmla="*/ 590 w 711"/>
              <a:gd name="T11" fmla="*/ 93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1" h="930">
                <a:moveTo>
                  <a:pt x="0" y="23"/>
                </a:moveTo>
                <a:cubicBezTo>
                  <a:pt x="125" y="11"/>
                  <a:pt x="250" y="0"/>
                  <a:pt x="318" y="23"/>
                </a:cubicBezTo>
                <a:cubicBezTo>
                  <a:pt x="386" y="46"/>
                  <a:pt x="348" y="114"/>
                  <a:pt x="408" y="159"/>
                </a:cubicBezTo>
                <a:cubicBezTo>
                  <a:pt x="468" y="204"/>
                  <a:pt x="651" y="197"/>
                  <a:pt x="681" y="295"/>
                </a:cubicBezTo>
                <a:cubicBezTo>
                  <a:pt x="711" y="393"/>
                  <a:pt x="605" y="642"/>
                  <a:pt x="590" y="748"/>
                </a:cubicBezTo>
                <a:cubicBezTo>
                  <a:pt x="575" y="854"/>
                  <a:pt x="590" y="900"/>
                  <a:pt x="590" y="930"/>
                </a:cubicBezTo>
              </a:path>
            </a:pathLst>
          </a:custGeom>
          <a:noFill/>
          <a:ln w="28575" cmpd="sng">
            <a:solidFill>
              <a:srgbClr val="FF6600"/>
            </a:solidFill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38" name="Oval 58"/>
          <p:cNvSpPr>
            <a:spLocks noChangeArrowheads="1"/>
          </p:cNvSpPr>
          <p:nvPr/>
        </p:nvSpPr>
        <p:spPr bwMode="auto">
          <a:xfrm>
            <a:off x="5587628" y="1125538"/>
            <a:ext cx="714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39" name="Oval 59"/>
          <p:cNvSpPr>
            <a:spLocks noChangeArrowheads="1"/>
          </p:cNvSpPr>
          <p:nvPr/>
        </p:nvSpPr>
        <p:spPr bwMode="auto">
          <a:xfrm>
            <a:off x="6019428" y="1989138"/>
            <a:ext cx="144463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40" name="Oval 60"/>
          <p:cNvSpPr>
            <a:spLocks noChangeArrowheads="1"/>
          </p:cNvSpPr>
          <p:nvPr/>
        </p:nvSpPr>
        <p:spPr bwMode="auto">
          <a:xfrm>
            <a:off x="5514603" y="31416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43" name="Rectangle 63"/>
          <p:cNvSpPr>
            <a:spLocks noChangeArrowheads="1"/>
          </p:cNvSpPr>
          <p:nvPr/>
        </p:nvSpPr>
        <p:spPr bwMode="auto">
          <a:xfrm>
            <a:off x="7144965" y="743443"/>
            <a:ext cx="1535998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 dirty="0" smtClean="0"/>
              <a:t>2. Absorción </a:t>
            </a:r>
          </a:p>
          <a:p>
            <a:pPr algn="ctr"/>
            <a:r>
              <a:rPr lang="es-ES" sz="1600" dirty="0" smtClean="0"/>
              <a:t>y </a:t>
            </a:r>
            <a:r>
              <a:rPr lang="es-ES" sz="1600" dirty="0"/>
              <a:t>e</a:t>
            </a:r>
            <a:r>
              <a:rPr lang="es-ES" sz="1600" dirty="0" smtClean="0"/>
              <a:t>xcreción </a:t>
            </a:r>
            <a:endParaRPr lang="es-ES" sz="1600" dirty="0"/>
          </a:p>
          <a:p>
            <a:pPr algn="ctr"/>
            <a:r>
              <a:rPr lang="es-ES" sz="1600" dirty="0"/>
              <a:t>Colesterol</a:t>
            </a:r>
          </a:p>
        </p:txBody>
      </p:sp>
      <p:sp>
        <p:nvSpPr>
          <p:cNvPr id="148545" name="Text Box 65"/>
          <p:cNvSpPr txBox="1">
            <a:spLocks noChangeArrowheads="1"/>
          </p:cNvSpPr>
          <p:nvPr/>
        </p:nvSpPr>
        <p:spPr bwMode="auto">
          <a:xfrm>
            <a:off x="2138453" y="5841207"/>
            <a:ext cx="1347788" cy="395287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 dirty="0" err="1"/>
              <a:t>Enterocito</a:t>
            </a:r>
            <a:endParaRPr lang="es-ES" sz="1800" b="0" dirty="0"/>
          </a:p>
        </p:txBody>
      </p:sp>
      <p:sp>
        <p:nvSpPr>
          <p:cNvPr id="148553" name="Rectangle 73"/>
          <p:cNvSpPr>
            <a:spLocks noChangeArrowheads="1"/>
          </p:cNvSpPr>
          <p:nvPr/>
        </p:nvSpPr>
        <p:spPr bwMode="auto">
          <a:xfrm>
            <a:off x="5444083" y="5155852"/>
            <a:ext cx="1367508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8554" name="Oval 74"/>
          <p:cNvSpPr>
            <a:spLocks noChangeArrowheads="1"/>
          </p:cNvSpPr>
          <p:nvPr/>
        </p:nvSpPr>
        <p:spPr bwMode="auto">
          <a:xfrm>
            <a:off x="5587628" y="5084763"/>
            <a:ext cx="2159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5" name="Oval 75"/>
          <p:cNvSpPr>
            <a:spLocks noChangeArrowheads="1"/>
          </p:cNvSpPr>
          <p:nvPr/>
        </p:nvSpPr>
        <p:spPr bwMode="auto">
          <a:xfrm>
            <a:off x="6163891" y="54451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47" name="Oval 67"/>
          <p:cNvSpPr>
            <a:spLocks noChangeArrowheads="1"/>
          </p:cNvSpPr>
          <p:nvPr/>
        </p:nvSpPr>
        <p:spPr bwMode="auto">
          <a:xfrm>
            <a:off x="5660653" y="50847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6" name="Oval 76"/>
          <p:cNvSpPr>
            <a:spLocks noChangeArrowheads="1"/>
          </p:cNvSpPr>
          <p:nvPr/>
        </p:nvSpPr>
        <p:spPr bwMode="auto">
          <a:xfrm>
            <a:off x="5876553" y="53006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7" name="Oval 77"/>
          <p:cNvSpPr>
            <a:spLocks noChangeArrowheads="1"/>
          </p:cNvSpPr>
          <p:nvPr/>
        </p:nvSpPr>
        <p:spPr bwMode="auto">
          <a:xfrm>
            <a:off x="6163891" y="5229225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8" name="Oval 78"/>
          <p:cNvSpPr>
            <a:spLocks noChangeArrowheads="1"/>
          </p:cNvSpPr>
          <p:nvPr/>
        </p:nvSpPr>
        <p:spPr bwMode="auto">
          <a:xfrm>
            <a:off x="6163891" y="55165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59" name="Oval 79"/>
          <p:cNvSpPr>
            <a:spLocks noChangeArrowheads="1"/>
          </p:cNvSpPr>
          <p:nvPr/>
        </p:nvSpPr>
        <p:spPr bwMode="auto">
          <a:xfrm>
            <a:off x="5949578" y="5445125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60" name="Oval 80"/>
          <p:cNvSpPr>
            <a:spLocks noChangeArrowheads="1"/>
          </p:cNvSpPr>
          <p:nvPr/>
        </p:nvSpPr>
        <p:spPr bwMode="auto">
          <a:xfrm>
            <a:off x="6379791" y="5516563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61" name="Oval 81"/>
          <p:cNvSpPr>
            <a:spLocks noChangeArrowheads="1"/>
          </p:cNvSpPr>
          <p:nvPr/>
        </p:nvSpPr>
        <p:spPr bwMode="auto">
          <a:xfrm>
            <a:off x="6235328" y="5734050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62" name="Oval 82"/>
          <p:cNvSpPr>
            <a:spLocks noChangeArrowheads="1"/>
          </p:cNvSpPr>
          <p:nvPr/>
        </p:nvSpPr>
        <p:spPr bwMode="auto">
          <a:xfrm>
            <a:off x="6451228" y="5734050"/>
            <a:ext cx="142875" cy="14287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VE"/>
          </a:p>
        </p:txBody>
      </p:sp>
      <p:sp>
        <p:nvSpPr>
          <p:cNvPr id="148517" name="Line 37"/>
          <p:cNvSpPr>
            <a:spLocks noChangeShapeType="1"/>
          </p:cNvSpPr>
          <p:nvPr/>
        </p:nvSpPr>
        <p:spPr bwMode="auto">
          <a:xfrm flipH="1">
            <a:off x="5371728" y="1340768"/>
            <a:ext cx="5048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8" name="Line 38"/>
          <p:cNvSpPr>
            <a:spLocks noChangeShapeType="1"/>
          </p:cNvSpPr>
          <p:nvPr/>
        </p:nvSpPr>
        <p:spPr bwMode="auto">
          <a:xfrm flipH="1">
            <a:off x="5371728" y="1268760"/>
            <a:ext cx="5048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63" name="Text Box 83"/>
          <p:cNvSpPr txBox="1">
            <a:spLocks noChangeArrowheads="1"/>
          </p:cNvSpPr>
          <p:nvPr/>
        </p:nvSpPr>
        <p:spPr bwMode="auto">
          <a:xfrm>
            <a:off x="6671191" y="5695516"/>
            <a:ext cx="1481496" cy="461665"/>
          </a:xfrm>
          <a:prstGeom prst="rect">
            <a:avLst/>
          </a:prstGeom>
          <a:solidFill>
            <a:srgbClr val="CC99FF"/>
          </a:solidFill>
          <a:ln w="9525">
            <a:solidFill>
              <a:srgbClr val="FF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/>
              <a:t>A la linfa</a:t>
            </a:r>
          </a:p>
        </p:txBody>
      </p:sp>
      <p:sp>
        <p:nvSpPr>
          <p:cNvPr id="148567" name="Rectangle 87"/>
          <p:cNvSpPr>
            <a:spLocks noChangeArrowheads="1"/>
          </p:cNvSpPr>
          <p:nvPr/>
        </p:nvSpPr>
        <p:spPr bwMode="auto">
          <a:xfrm>
            <a:off x="179512" y="6402096"/>
            <a:ext cx="220583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s-ES" sz="1000" b="0" dirty="0"/>
              <a:t>Am J </a:t>
            </a:r>
            <a:r>
              <a:rPr lang="es-ES" sz="1000" b="0" dirty="0" err="1"/>
              <a:t>Physiol</a:t>
            </a:r>
            <a:r>
              <a:rPr lang="es-ES" sz="1000" b="0" dirty="0"/>
              <a:t> </a:t>
            </a:r>
            <a:r>
              <a:rPr lang="es-ES" sz="1000" b="0" dirty="0" err="1"/>
              <a:t>Gastrointest</a:t>
            </a:r>
            <a:r>
              <a:rPr lang="es-ES" sz="1000" b="0" dirty="0"/>
              <a:t> </a:t>
            </a:r>
            <a:r>
              <a:rPr lang="es-ES" sz="1000" b="0" dirty="0" err="1"/>
              <a:t>Liver</a:t>
            </a:r>
            <a:r>
              <a:rPr lang="es-ES" sz="1000" b="0" dirty="0"/>
              <a:t> </a:t>
            </a:r>
            <a:r>
              <a:rPr lang="es-ES" sz="1000" b="0" dirty="0" err="1"/>
              <a:t>Physiol</a:t>
            </a:r>
            <a:r>
              <a:rPr lang="es-ES" sz="1000" b="0" dirty="0"/>
              <a:t> 2008;294:G839-G843  </a:t>
            </a:r>
            <a:r>
              <a:rPr lang="es-ES" sz="1000" dirty="0"/>
              <a:t>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616601" y="2961372"/>
            <a:ext cx="219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/>
              <a:t>Enf.N</a:t>
            </a:r>
            <a:r>
              <a:rPr lang="es-VE" sz="1200" dirty="0" smtClean="0"/>
              <a:t>-P es heredada,</a:t>
            </a:r>
          </a:p>
          <a:p>
            <a:r>
              <a:rPr lang="es-VE" sz="1200" dirty="0" smtClean="0"/>
              <a:t>ocurre por acumulación de </a:t>
            </a:r>
          </a:p>
          <a:p>
            <a:r>
              <a:rPr lang="es-VE" sz="1200" dirty="0" err="1" smtClean="0"/>
              <a:t>esfingomielina</a:t>
            </a:r>
            <a:r>
              <a:rPr lang="es-VE" sz="1200" dirty="0" smtClean="0"/>
              <a:t> en vísceras</a:t>
            </a:r>
            <a:endParaRPr lang="es-VE" sz="1200" dirty="0"/>
          </a:p>
        </p:txBody>
      </p:sp>
      <p:sp>
        <p:nvSpPr>
          <p:cNvPr id="57" name="Text Box 29"/>
          <p:cNvSpPr txBox="1">
            <a:spLocks noChangeArrowheads="1"/>
          </p:cNvSpPr>
          <p:nvPr/>
        </p:nvSpPr>
        <p:spPr bwMode="auto">
          <a:xfrm>
            <a:off x="6667128" y="313855"/>
            <a:ext cx="1998777" cy="338554"/>
          </a:xfrm>
          <a:prstGeom prst="rect">
            <a:avLst/>
          </a:prstGeom>
          <a:solidFill>
            <a:srgbClr val="78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dirty="0"/>
              <a:t>V. </a:t>
            </a:r>
            <a:r>
              <a:rPr lang="es-ES" sz="1600" dirty="0" smtClean="0"/>
              <a:t>ABS. </a:t>
            </a:r>
            <a:r>
              <a:rPr lang="es-ES" sz="1600" dirty="0"/>
              <a:t>GRASAS</a:t>
            </a: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  <p:sp>
        <p:nvSpPr>
          <p:cNvPr id="148528" name="Text Box 48"/>
          <p:cNvSpPr txBox="1">
            <a:spLocks noChangeArrowheads="1"/>
          </p:cNvSpPr>
          <p:nvPr/>
        </p:nvSpPr>
        <p:spPr bwMode="auto">
          <a:xfrm>
            <a:off x="4498429" y="3012150"/>
            <a:ext cx="1154483" cy="338554"/>
          </a:xfrm>
          <a:prstGeom prst="rect">
            <a:avLst/>
          </a:prstGeom>
          <a:solidFill>
            <a:srgbClr val="F5E5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</a:t>
            </a:r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2418932" y="2996741"/>
            <a:ext cx="339725" cy="3968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" name="Rectángulo 3"/>
          <p:cNvSpPr/>
          <p:nvPr/>
        </p:nvSpPr>
        <p:spPr bwMode="auto">
          <a:xfrm rot="21015177">
            <a:off x="3120929" y="909160"/>
            <a:ext cx="45719" cy="21037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8532" name="148531 CuadroTexto"/>
          <p:cNvSpPr txBox="1"/>
          <p:nvPr/>
        </p:nvSpPr>
        <p:spPr>
          <a:xfrm>
            <a:off x="1380314" y="603107"/>
            <a:ext cx="7713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</a:t>
            </a:r>
            <a:endParaRPr lang="es-VE" sz="1600" b="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3022392" y="2370209"/>
            <a:ext cx="352389" cy="7305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Forma libre 2"/>
          <p:cNvSpPr/>
          <p:nvPr/>
        </p:nvSpPr>
        <p:spPr bwMode="auto">
          <a:xfrm>
            <a:off x="2079113" y="686923"/>
            <a:ext cx="1206892" cy="2494151"/>
          </a:xfrm>
          <a:custGeom>
            <a:avLst/>
            <a:gdLst>
              <a:gd name="connsiteX0" fmla="*/ 1206892 w 1206892"/>
              <a:gd name="connsiteY0" fmla="*/ 2494151 h 2494151"/>
              <a:gd name="connsiteX1" fmla="*/ 779188 w 1206892"/>
              <a:gd name="connsiteY1" fmla="*/ 237648 h 2494151"/>
              <a:gd name="connsiteX2" fmla="*/ 56517 w 1206892"/>
              <a:gd name="connsiteY2" fmla="*/ 45919 h 2494151"/>
              <a:gd name="connsiteX3" fmla="*/ 100763 w 1206892"/>
              <a:gd name="connsiteY3" fmla="*/ 45919 h 249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892" h="2494151">
                <a:moveTo>
                  <a:pt x="1206892" y="2494151"/>
                </a:moveTo>
                <a:cubicBezTo>
                  <a:pt x="1088904" y="1569919"/>
                  <a:pt x="970917" y="645687"/>
                  <a:pt x="779188" y="237648"/>
                </a:cubicBezTo>
                <a:cubicBezTo>
                  <a:pt x="587459" y="-170391"/>
                  <a:pt x="169588" y="77874"/>
                  <a:pt x="56517" y="45919"/>
                </a:cubicBezTo>
                <a:cubicBezTo>
                  <a:pt x="-56554" y="13964"/>
                  <a:pt x="22104" y="29941"/>
                  <a:pt x="100763" y="45919"/>
                </a:cubicBezTo>
              </a:path>
            </a:pathLst>
          </a:cu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9" name="Text Box 53"/>
          <p:cNvSpPr txBox="1">
            <a:spLocks noChangeArrowheads="1"/>
          </p:cNvSpPr>
          <p:nvPr/>
        </p:nvSpPr>
        <p:spPr bwMode="auto">
          <a:xfrm>
            <a:off x="2752859" y="3011797"/>
            <a:ext cx="1332416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 smtClean="0"/>
              <a:t>Eliminación 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9" grpId="0" animBg="1"/>
      <p:bldP spid="148490" grpId="0" animBg="1"/>
      <p:bldP spid="148503" grpId="0" animBg="1"/>
      <p:bldP spid="148510" grpId="0" animBg="1"/>
      <p:bldP spid="148512" grpId="0" animBg="1"/>
      <p:bldP spid="148513" grpId="0" animBg="1"/>
      <p:bldP spid="148513" grpId="1" animBg="1"/>
      <p:bldP spid="148515" grpId="0" animBg="1"/>
      <p:bldP spid="148519" grpId="0" animBg="1"/>
      <p:bldP spid="148523" grpId="0"/>
      <p:bldP spid="148533" grpId="0"/>
      <p:bldP spid="148534" grpId="0"/>
      <p:bldP spid="148499" grpId="0" animBg="1"/>
      <p:bldP spid="148499" grpId="1" animBg="1"/>
      <p:bldP spid="148492" grpId="0"/>
      <p:bldP spid="148537" grpId="0" animBg="1"/>
      <p:bldP spid="148517" grpId="0" animBg="1"/>
      <p:bldP spid="148518" grpId="0" animBg="1"/>
      <p:bldP spid="2" grpId="0"/>
      <p:bldP spid="148528" grpId="0" animBg="1"/>
      <p:bldP spid="148500" grpId="0" animBg="1"/>
      <p:bldP spid="148532" grpId="0" animBg="1"/>
      <p:bldP spid="3" grpId="0" animBg="1"/>
      <p:bldP spid="59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2046620" y="3073760"/>
            <a:ext cx="5083175" cy="1470025"/>
          </a:xfrm>
          <a:prstGeom prst="rect">
            <a:avLst/>
          </a:prstGeom>
          <a:solidFill>
            <a:srgbClr val="F5E5A9"/>
          </a:solidFill>
          <a:ln w="38100">
            <a:solidFill>
              <a:srgbClr val="FF9B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0"/>
              <a:t>* No se digieren</a:t>
            </a:r>
          </a:p>
          <a:p>
            <a:endParaRPr lang="es-ES" sz="1400" b="0"/>
          </a:p>
          <a:p>
            <a:r>
              <a:rPr lang="es-ES" b="0"/>
              <a:t>* Transporte en MICELAS al enterocito</a:t>
            </a:r>
          </a:p>
          <a:p>
            <a:endParaRPr lang="es-ES" sz="1400" b="0"/>
          </a:p>
          <a:p>
            <a:r>
              <a:rPr lang="es-ES" b="0"/>
              <a:t>* Van en QUILOMICRONES a la linfa</a:t>
            </a: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2410336" y="2204864"/>
            <a:ext cx="4355742" cy="67710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Absorción </a:t>
            </a:r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VIT. LIPOSOLUBLES </a:t>
            </a: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(A,D,E,K)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971600" y="1651497"/>
            <a:ext cx="115287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</a:rPr>
              <a:t>***</a:t>
            </a:r>
            <a:endParaRPr lang="es-ES" sz="4400" dirty="0">
              <a:solidFill>
                <a:srgbClr val="CC3300"/>
              </a:solidFill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6355784" y="632311"/>
            <a:ext cx="2158729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V.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GRASAS</a:t>
            </a:r>
            <a:endParaRPr lang="es-ES" sz="18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14" descr="img24"/>
          <p:cNvPicPr>
            <a:picLocks noChangeAspect="1" noChangeArrowheads="1"/>
          </p:cNvPicPr>
          <p:nvPr/>
        </p:nvPicPr>
        <p:blipFill rotWithShape="1"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" t="6944" r="43387" b="50076"/>
          <a:stretch/>
        </p:blipFill>
        <p:spPr bwMode="auto">
          <a:xfrm>
            <a:off x="1186433" y="2147094"/>
            <a:ext cx="3385567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510953" y="364609"/>
            <a:ext cx="138295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3974" name="Text Box 21"/>
          <p:cNvSpPr txBox="1">
            <a:spLocks noChangeArrowheads="1"/>
          </p:cNvSpPr>
          <p:nvPr/>
        </p:nvSpPr>
        <p:spPr bwMode="auto">
          <a:xfrm>
            <a:off x="1893904" y="1104679"/>
            <a:ext cx="1938351" cy="1015663"/>
          </a:xfrm>
          <a:prstGeom prst="rect">
            <a:avLst/>
          </a:prstGeom>
          <a:solidFill>
            <a:srgbClr val="FFD9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/>
              <a:t>Ac. acético </a:t>
            </a:r>
          </a:p>
          <a:p>
            <a:pPr algn="l" eaLnBrk="1" hangingPunct="1"/>
            <a:r>
              <a:rPr lang="es-ES_tradnl" b="1" dirty="0"/>
              <a:t>Ac. </a:t>
            </a:r>
            <a:r>
              <a:rPr lang="es-ES_tradnl" b="1" dirty="0" err="1"/>
              <a:t>propiónico</a:t>
            </a:r>
            <a:endParaRPr lang="es-ES_tradnl" b="1" dirty="0"/>
          </a:p>
          <a:p>
            <a:pPr algn="l" eaLnBrk="1" hangingPunct="1"/>
            <a:r>
              <a:rPr lang="es-ES_tradnl" b="1" dirty="0" smtClean="0"/>
              <a:t>Ac</a:t>
            </a:r>
            <a:r>
              <a:rPr lang="es-ES_tradnl" b="1" dirty="0"/>
              <a:t>. </a:t>
            </a:r>
            <a:r>
              <a:rPr lang="es-ES_tradnl" b="1" dirty="0" smtClean="0"/>
              <a:t>butírico</a:t>
            </a:r>
            <a:endParaRPr lang="es-ES_tradnl" b="1" dirty="0"/>
          </a:p>
        </p:txBody>
      </p:sp>
      <p:sp>
        <p:nvSpPr>
          <p:cNvPr id="83978" name="Oval 27"/>
          <p:cNvSpPr>
            <a:spLocks noChangeArrowheads="1"/>
          </p:cNvSpPr>
          <p:nvPr/>
        </p:nvSpPr>
        <p:spPr bwMode="auto">
          <a:xfrm>
            <a:off x="4643438" y="2093590"/>
            <a:ext cx="574675" cy="53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40" name="Text Box 28"/>
          <p:cNvSpPr txBox="1">
            <a:spLocks noChangeArrowheads="1"/>
          </p:cNvSpPr>
          <p:nvPr/>
        </p:nvSpPr>
        <p:spPr bwMode="auto">
          <a:xfrm>
            <a:off x="4785924" y="1620237"/>
            <a:ext cx="3780202" cy="224676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Producto de fermentación</a:t>
            </a:r>
          </a:p>
          <a:p>
            <a:pPr algn="l">
              <a:buClr>
                <a:srgbClr val="CC0066"/>
              </a:buClr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(microbiota) 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2-4 átomos C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Son </a:t>
            </a: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olátiles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Hidrosolubles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 Vía </a:t>
            </a:r>
            <a:r>
              <a:rPr lang="es-ES_tradnl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paracelular</a:t>
            </a:r>
            <a:endParaRPr lang="es-ES_tradnl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Sangre vía porta al </a:t>
            </a:r>
            <a:r>
              <a:rPr lang="es-ES_tradnl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HÍGADO</a:t>
            </a:r>
            <a:endParaRPr lang="es-ES_tradnl" b="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3980" name="Text Box 29"/>
          <p:cNvSpPr txBox="1">
            <a:spLocks noChangeArrowheads="1"/>
          </p:cNvSpPr>
          <p:nvPr/>
        </p:nvSpPr>
        <p:spPr bwMode="auto">
          <a:xfrm>
            <a:off x="4772555" y="4694665"/>
            <a:ext cx="3491147" cy="1631216"/>
          </a:xfrm>
          <a:prstGeom prst="rect">
            <a:avLst/>
          </a:prstGeom>
          <a:solidFill>
            <a:srgbClr val="FBBDE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0" dirty="0"/>
              <a:t>L</a:t>
            </a:r>
            <a:r>
              <a:rPr lang="es-ES" b="0" dirty="0" smtClean="0"/>
              <a:t>os Ac. grasos cadena </a:t>
            </a:r>
            <a:r>
              <a:rPr lang="es-ES" dirty="0" smtClean="0"/>
              <a:t>LARGA</a:t>
            </a:r>
            <a:r>
              <a:rPr lang="es-ES" b="0" dirty="0" smtClean="0"/>
              <a:t> necesitan ser transportados en </a:t>
            </a:r>
            <a:r>
              <a:rPr lang="es-ES" dirty="0" smtClean="0"/>
              <a:t>micelas</a:t>
            </a:r>
            <a:r>
              <a:rPr lang="es-ES" b="0" dirty="0" smtClean="0"/>
              <a:t> y van </a:t>
            </a:r>
            <a:r>
              <a:rPr lang="es-ES" dirty="0" err="1" smtClean="0"/>
              <a:t>reesterificados</a:t>
            </a:r>
            <a:r>
              <a:rPr lang="es-ES" b="0" dirty="0" smtClean="0"/>
              <a:t> en quilomicrones a la </a:t>
            </a:r>
            <a:r>
              <a:rPr lang="es-ES" dirty="0" smtClean="0">
                <a:solidFill>
                  <a:srgbClr val="CC00CC"/>
                </a:solidFill>
              </a:rPr>
              <a:t>LINFA</a:t>
            </a:r>
            <a:endParaRPr lang="es-ES" dirty="0">
              <a:solidFill>
                <a:srgbClr val="CC00CC"/>
              </a:solidFill>
            </a:endParaRPr>
          </a:p>
        </p:txBody>
      </p:sp>
      <p:sp>
        <p:nvSpPr>
          <p:cNvPr id="83981" name="Oval 30"/>
          <p:cNvSpPr>
            <a:spLocks noChangeArrowheads="1"/>
          </p:cNvSpPr>
          <p:nvPr/>
        </p:nvSpPr>
        <p:spPr bwMode="auto">
          <a:xfrm>
            <a:off x="3275013" y="2936207"/>
            <a:ext cx="1368425" cy="8651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3972" name="Text Box 15"/>
          <p:cNvSpPr txBox="1">
            <a:spLocks noChangeArrowheads="1"/>
          </p:cNvSpPr>
          <p:nvPr/>
        </p:nvSpPr>
        <p:spPr bwMode="auto">
          <a:xfrm>
            <a:off x="6152324" y="824315"/>
            <a:ext cx="248978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 smtClean="0"/>
              <a:t>4. </a:t>
            </a:r>
            <a:r>
              <a:rPr lang="es-ES" sz="1600" dirty="0" err="1" smtClean="0"/>
              <a:t>Abs</a:t>
            </a:r>
            <a:r>
              <a:rPr lang="es-ES" sz="1600" dirty="0" smtClean="0"/>
              <a:t>. Ácidos </a:t>
            </a:r>
            <a:r>
              <a:rPr lang="es-ES" sz="1600" dirty="0"/>
              <a:t>grasos </a:t>
            </a:r>
          </a:p>
          <a:p>
            <a:pPr eaLnBrk="1" hangingPunct="1"/>
            <a:r>
              <a:rPr lang="es-ES" sz="1600" dirty="0" smtClean="0"/>
              <a:t>    cadena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CORTA</a:t>
            </a:r>
            <a:r>
              <a:rPr lang="es-ES" sz="1600" dirty="0"/>
              <a:t> </a:t>
            </a: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2792203" y="2213538"/>
            <a:ext cx="141755" cy="207399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2863081" y="4513627"/>
            <a:ext cx="360040" cy="7920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83379" y="364609"/>
            <a:ext cx="2158729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V.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GRASAS</a:t>
            </a:r>
            <a:endParaRPr lang="es-ES" sz="1800" dirty="0"/>
          </a:p>
        </p:txBody>
      </p:sp>
      <p:sp>
        <p:nvSpPr>
          <p:cNvPr id="3" name="Elipse 2"/>
          <p:cNvSpPr/>
          <p:nvPr/>
        </p:nvSpPr>
        <p:spPr bwMode="auto">
          <a:xfrm>
            <a:off x="4469982" y="2093590"/>
            <a:ext cx="318042" cy="5334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260484" y="4095811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Vs.</a:t>
            </a:r>
            <a:endParaRPr lang="es-VE" dirty="0"/>
          </a:p>
        </p:txBody>
      </p:sp>
      <p:sp>
        <p:nvSpPr>
          <p:cNvPr id="4" name="Elipse 3"/>
          <p:cNvSpPr/>
          <p:nvPr/>
        </p:nvSpPr>
        <p:spPr bwMode="auto">
          <a:xfrm rot="21327115">
            <a:off x="1901977" y="5332291"/>
            <a:ext cx="1320127" cy="20442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Elipse 5"/>
          <p:cNvSpPr/>
          <p:nvPr/>
        </p:nvSpPr>
        <p:spPr bwMode="auto">
          <a:xfrm>
            <a:off x="3208824" y="5259547"/>
            <a:ext cx="1246861" cy="19934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257820" y="5159163"/>
            <a:ext cx="89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7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 animBg="1"/>
      <p:bldP spid="192540" grpId="0" animBg="1"/>
      <p:bldP spid="83980" grpId="0" animBg="1"/>
      <p:bldP spid="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410619" y="1867034"/>
            <a:ext cx="4465637" cy="312393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s-ES" sz="1000" b="0" dirty="0" smtClean="0">
              <a:solidFill>
                <a:srgbClr val="0000FF"/>
              </a:solidFill>
            </a:endParaRPr>
          </a:p>
          <a:p>
            <a:r>
              <a:rPr lang="es-ES" b="0" dirty="0" smtClean="0">
                <a:solidFill>
                  <a:srgbClr val="0000FF"/>
                </a:solidFill>
              </a:rPr>
              <a:t>*</a:t>
            </a:r>
            <a:r>
              <a:rPr lang="es-ES" b="0" dirty="0" smtClean="0"/>
              <a:t> Rápida </a:t>
            </a:r>
            <a:r>
              <a:rPr lang="es-ES" b="0" dirty="0"/>
              <a:t>en la parte SUPERIOR del  </a:t>
            </a:r>
          </a:p>
          <a:p>
            <a:r>
              <a:rPr lang="es-ES" b="0" dirty="0"/>
              <a:t>   intestino (duodeno - yeyuno)</a:t>
            </a:r>
          </a:p>
          <a:p>
            <a:endParaRPr lang="es-ES" b="0" dirty="0"/>
          </a:p>
          <a:p>
            <a:r>
              <a:rPr lang="es-ES" b="0" dirty="0">
                <a:solidFill>
                  <a:srgbClr val="0000FF"/>
                </a:solidFill>
              </a:rPr>
              <a:t>*</a:t>
            </a:r>
            <a:r>
              <a:rPr lang="es-ES" b="0" dirty="0"/>
              <a:t> Se absorbe el 95% </a:t>
            </a:r>
          </a:p>
          <a:p>
            <a:r>
              <a:rPr lang="es-ES" b="0" dirty="0" smtClean="0"/>
              <a:t>   No </a:t>
            </a:r>
            <a:r>
              <a:rPr lang="es-ES" b="0" dirty="0"/>
              <a:t>debe pasar del 5% en heces</a:t>
            </a:r>
          </a:p>
          <a:p>
            <a:endParaRPr lang="es-ES" b="0" dirty="0"/>
          </a:p>
          <a:p>
            <a:r>
              <a:rPr lang="es-ES" b="0" dirty="0">
                <a:solidFill>
                  <a:srgbClr val="0000FF"/>
                </a:solidFill>
              </a:rPr>
              <a:t>*</a:t>
            </a:r>
            <a:r>
              <a:rPr lang="es-ES" b="0" dirty="0"/>
              <a:t> El recién nacido no absorbe más </a:t>
            </a:r>
          </a:p>
          <a:p>
            <a:r>
              <a:rPr lang="es-ES" b="0" dirty="0"/>
              <a:t>   del 10-15% </a:t>
            </a:r>
            <a:r>
              <a:rPr lang="es-ES" sz="1600" b="0" dirty="0"/>
              <a:t>(inmadurez pancreática)</a:t>
            </a:r>
          </a:p>
          <a:p>
            <a:r>
              <a:rPr lang="es-ES" sz="1600" b="0" dirty="0"/>
              <a:t>   </a:t>
            </a:r>
            <a:r>
              <a:rPr lang="es-ES" sz="1600" b="0" dirty="0" smtClean="0"/>
              <a:t> </a:t>
            </a:r>
            <a:r>
              <a:rPr lang="es-ES" sz="1800" b="0" dirty="0" smtClean="0"/>
              <a:t>Lipasa </a:t>
            </a:r>
            <a:r>
              <a:rPr lang="es-ES" sz="1800" b="0" dirty="0"/>
              <a:t>mamaria ayuda a digerir leche</a:t>
            </a:r>
          </a:p>
          <a:p>
            <a:endParaRPr lang="es-ES" sz="900" b="0" dirty="0"/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1187156" y="1211263"/>
            <a:ext cx="11509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355784" y="632311"/>
            <a:ext cx="2158729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V.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GRASAS</a:t>
            </a:r>
            <a:endParaRPr lang="es-ES" sz="18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5" name="Text Box 25"/>
          <p:cNvSpPr txBox="1">
            <a:spLocks noChangeArrowheads="1"/>
          </p:cNvSpPr>
          <p:nvPr/>
        </p:nvSpPr>
        <p:spPr bwMode="auto">
          <a:xfrm>
            <a:off x="3680551" y="1126409"/>
            <a:ext cx="4713288" cy="974725"/>
          </a:xfrm>
          <a:prstGeom prst="rect">
            <a:avLst/>
          </a:prstGeom>
          <a:solidFill>
            <a:srgbClr val="FDF8EB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b="0"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Pérdida de </a:t>
            </a:r>
            <a:r>
              <a:rPr lang="es-ES" sz="1800">
                <a:latin typeface="Comic Sans MS" pitchFamily="66" charset="0"/>
              </a:rPr>
              <a:t>más del 5%</a:t>
            </a:r>
            <a:r>
              <a:rPr lang="es-ES" sz="1800" b="0">
                <a:latin typeface="Comic Sans MS" pitchFamily="66" charset="0"/>
              </a:rPr>
              <a:t> de grasa en heces:</a:t>
            </a:r>
          </a:p>
          <a:p>
            <a:r>
              <a:rPr lang="es-ES" sz="1800" b="0">
                <a:latin typeface="Comic Sans MS" pitchFamily="66" charset="0"/>
              </a:rPr>
              <a:t>¡Heces voluminosas que flotan!</a:t>
            </a:r>
          </a:p>
          <a:p>
            <a:endParaRPr lang="es-ES" sz="1000" b="0">
              <a:latin typeface="Comic Sans MS" pitchFamily="66" charset="0"/>
            </a:endParaRPr>
          </a:p>
        </p:txBody>
      </p:sp>
      <p:sp>
        <p:nvSpPr>
          <p:cNvPr id="92189" name="Text Box 29"/>
          <p:cNvSpPr txBox="1">
            <a:spLocks noChangeArrowheads="1"/>
          </p:cNvSpPr>
          <p:nvPr/>
        </p:nvSpPr>
        <p:spPr bwMode="auto">
          <a:xfrm>
            <a:off x="3698811" y="3117211"/>
            <a:ext cx="4977645" cy="2816156"/>
          </a:xfrm>
          <a:prstGeom prst="rect">
            <a:avLst/>
          </a:prstGeom>
          <a:solidFill>
            <a:srgbClr val="FDF8EB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900" b="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dirty="0">
                <a:latin typeface="Comic Sans MS" pitchFamily="66" charset="0"/>
              </a:rPr>
              <a:t>Déficit de SB</a:t>
            </a:r>
            <a:endParaRPr lang="es-ES" sz="1800" dirty="0"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  - obstrucción hepática o biliar</a:t>
            </a:r>
          </a:p>
          <a:p>
            <a:r>
              <a:rPr lang="es-ES" sz="1800" b="0" dirty="0">
                <a:latin typeface="Comic Sans MS" pitchFamily="66" charset="0"/>
              </a:rPr>
              <a:t>       - alteración de absorción de SB en í</a:t>
            </a:r>
            <a:r>
              <a:rPr lang="es-ES" sz="1800" b="0" dirty="0" smtClean="0">
                <a:latin typeface="Comic Sans MS" pitchFamily="66" charset="0"/>
              </a:rPr>
              <a:t>leon</a:t>
            </a:r>
            <a:endParaRPr lang="es-ES" sz="1800" b="0" dirty="0">
              <a:latin typeface="Comic Sans MS" pitchFamily="66" charset="0"/>
            </a:endParaRPr>
          </a:p>
          <a:p>
            <a:endParaRPr lang="es-ES" sz="800" b="0" dirty="0">
              <a:latin typeface="Comic Sans MS" pitchFamily="66" charset="0"/>
            </a:endParaRPr>
          </a:p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2.</a:t>
            </a:r>
            <a:r>
              <a:rPr lang="es-ES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Alteración de </a:t>
            </a:r>
            <a:r>
              <a:rPr lang="es-ES" dirty="0" err="1">
                <a:latin typeface="Comic Sans MS" pitchFamily="66" charset="0"/>
              </a:rPr>
              <a:t>Secr</a:t>
            </a:r>
            <a:r>
              <a:rPr lang="es-ES" dirty="0">
                <a:latin typeface="Comic Sans MS" pitchFamily="66" charset="0"/>
              </a:rPr>
              <a:t>. Páncreas</a:t>
            </a:r>
          </a:p>
          <a:p>
            <a:r>
              <a:rPr lang="es-ES" sz="1800" b="0" dirty="0">
                <a:latin typeface="Comic Sans MS" pitchFamily="66" charset="0"/>
              </a:rPr>
              <a:t>       - falta de lipasa </a:t>
            </a:r>
          </a:p>
          <a:p>
            <a:r>
              <a:rPr lang="es-ES" sz="1800" b="0" dirty="0">
                <a:latin typeface="Comic Sans MS" pitchFamily="66" charset="0"/>
              </a:rPr>
              <a:t>       - falta de pH alcalino</a:t>
            </a:r>
          </a:p>
          <a:p>
            <a:endParaRPr lang="es-ES" sz="800" b="0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3.</a:t>
            </a:r>
            <a:r>
              <a:rPr lang="es-ES" b="0" dirty="0"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Daño del </a:t>
            </a:r>
            <a:r>
              <a:rPr lang="es-ES" dirty="0" err="1">
                <a:latin typeface="Comic Sans MS" pitchFamily="66" charset="0"/>
              </a:rPr>
              <a:t>enterocito</a:t>
            </a:r>
            <a:endParaRPr lang="es-ES" dirty="0">
              <a:latin typeface="Comic Sans MS" pitchFamily="66" charset="0"/>
            </a:endParaRPr>
          </a:p>
          <a:p>
            <a:r>
              <a:rPr lang="es-ES" sz="1800" b="0" dirty="0">
                <a:latin typeface="Comic Sans MS" pitchFamily="66" charset="0"/>
              </a:rPr>
              <a:t>     Síndrome de </a:t>
            </a:r>
            <a:r>
              <a:rPr lang="es-ES" b="0" dirty="0">
                <a:latin typeface="Comic Sans MS" pitchFamily="66" charset="0"/>
              </a:rPr>
              <a:t>malabsorción</a:t>
            </a:r>
          </a:p>
        </p:txBody>
      </p:sp>
      <p:sp>
        <p:nvSpPr>
          <p:cNvPr id="92190" name="Rectangle 30"/>
          <p:cNvSpPr>
            <a:spLocks noChangeArrowheads="1"/>
          </p:cNvSpPr>
          <p:nvPr/>
        </p:nvSpPr>
        <p:spPr bwMode="auto">
          <a:xfrm>
            <a:off x="3680551" y="620688"/>
            <a:ext cx="2254143" cy="369332"/>
          </a:xfrm>
          <a:prstGeom prst="rect">
            <a:avLst/>
          </a:prstGeom>
          <a:solidFill>
            <a:srgbClr val="FFCC66"/>
          </a:solidFill>
          <a:ln w="28575">
            <a:solidFill>
              <a:srgbClr val="AC7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ESTEATORREA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1" name="Rectangle 31"/>
          <p:cNvSpPr>
            <a:spLocks noChangeArrowheads="1"/>
          </p:cNvSpPr>
          <p:nvPr/>
        </p:nvSpPr>
        <p:spPr bwMode="auto">
          <a:xfrm>
            <a:off x="3730561" y="2588573"/>
            <a:ext cx="1931939" cy="369332"/>
          </a:xfrm>
          <a:prstGeom prst="rect">
            <a:avLst/>
          </a:prstGeom>
          <a:solidFill>
            <a:srgbClr val="FFCC66"/>
          </a:solidFill>
          <a:ln w="28575">
            <a:solidFill>
              <a:srgbClr val="AC7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/>
              <a:t>¿A qué se debe?</a:t>
            </a:r>
            <a:endParaRPr lang="es-ES" sz="1800" b="0" dirty="0"/>
          </a:p>
        </p:txBody>
      </p:sp>
      <p:pic>
        <p:nvPicPr>
          <p:cNvPr id="92196" name="Picture 36" descr="steatorrh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9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29" r="19131"/>
          <a:stretch>
            <a:fillRect/>
          </a:stretch>
        </p:blipFill>
        <p:spPr bwMode="auto">
          <a:xfrm>
            <a:off x="446148" y="620688"/>
            <a:ext cx="3093832" cy="3157716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7" name="Picture 37" descr="F1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8" y="3844913"/>
            <a:ext cx="3117781" cy="2088454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616810" y="323702"/>
            <a:ext cx="2158729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/>
              <a:t>V. </a:t>
            </a:r>
            <a:r>
              <a:rPr lang="es-ES" sz="1800" dirty="0" smtClean="0"/>
              <a:t>ABS.</a:t>
            </a:r>
            <a:r>
              <a:rPr lang="es-ES" sz="1800" dirty="0"/>
              <a:t> </a:t>
            </a:r>
            <a:r>
              <a:rPr lang="es-ES" sz="1800" dirty="0" smtClean="0"/>
              <a:t>GRASAS</a:t>
            </a:r>
            <a:endParaRPr lang="es-ES" sz="1800" dirty="0"/>
          </a:p>
        </p:txBody>
      </p:sp>
      <p:sp>
        <p:nvSpPr>
          <p:cNvPr id="92186" name="Text Box 26"/>
          <p:cNvSpPr txBox="1">
            <a:spLocks noChangeArrowheads="1"/>
          </p:cNvSpPr>
          <p:nvPr/>
        </p:nvSpPr>
        <p:spPr bwMode="auto">
          <a:xfrm>
            <a:off x="7142892" y="5317017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32440" y="6065509"/>
            <a:ext cx="6878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0" dirty="0" smtClean="0"/>
              <a:t>Pueden dar falsos positivos cuando se consumen grasas no absorbibles </a:t>
            </a:r>
            <a:r>
              <a:rPr lang="es-VE" sz="1400" b="0" i="1" dirty="0" err="1" smtClean="0"/>
              <a:t>olestra</a:t>
            </a:r>
            <a:endParaRPr lang="es-VE" sz="1400" b="0" i="1" dirty="0" smtClean="0"/>
          </a:p>
          <a:p>
            <a:r>
              <a:rPr lang="es-VE" sz="1400" b="0" dirty="0" smtClean="0"/>
              <a:t>(</a:t>
            </a:r>
            <a:r>
              <a:rPr lang="es-VE" sz="1400" b="0" dirty="0" err="1" smtClean="0"/>
              <a:t>ac</a:t>
            </a:r>
            <a:r>
              <a:rPr lang="es-VE" sz="1400" b="0" dirty="0" smtClean="0"/>
              <a:t> grasos esterificados a molécula </a:t>
            </a:r>
            <a:r>
              <a:rPr lang="es-VE" sz="1400" b="0" dirty="0" err="1" smtClean="0"/>
              <a:t>sucrosa</a:t>
            </a:r>
            <a:r>
              <a:rPr lang="es-VE" sz="1400" b="0" dirty="0" smtClean="0"/>
              <a:t>) </a:t>
            </a:r>
            <a:r>
              <a:rPr lang="es-VE" sz="1200" b="0" dirty="0" smtClean="0"/>
              <a:t>Ann </a:t>
            </a:r>
            <a:r>
              <a:rPr lang="es-VE" sz="1200" b="0" dirty="0" err="1" smtClean="0"/>
              <a:t>Intern</a:t>
            </a:r>
            <a:r>
              <a:rPr lang="es-VE" sz="1200" b="0" dirty="0" smtClean="0"/>
              <a:t> </a:t>
            </a:r>
            <a:r>
              <a:rPr lang="es-VE" sz="1200" b="0" dirty="0" err="1" smtClean="0"/>
              <a:t>Med</a:t>
            </a:r>
            <a:r>
              <a:rPr lang="es-VE" sz="1200" b="0" dirty="0" smtClean="0"/>
              <a:t> 2000; 132: 279-82</a:t>
            </a:r>
            <a:endParaRPr lang="es-VE" sz="1200" b="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5" grpId="0" animBg="1"/>
      <p:bldP spid="92191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6884721" y="483014"/>
            <a:ext cx="1622560" cy="369332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ABSORCIÓN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7019925" y="981075"/>
            <a:ext cx="15160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/>
              <a:t>Nutrientes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908175" y="4076700"/>
            <a:ext cx="5543550" cy="2070100"/>
          </a:xfrm>
          <a:prstGeom prst="rect">
            <a:avLst/>
          </a:prstGeom>
          <a:solidFill>
            <a:srgbClr val="FFF4C3"/>
          </a:solidFill>
          <a:ln w="28575">
            <a:solidFill>
              <a:srgbClr val="FF884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C04E00"/>
                </a:solidFill>
              </a:rPr>
              <a:t>GRASAS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b="0" dirty="0"/>
              <a:t>Absorción por: </a:t>
            </a:r>
            <a:r>
              <a:rPr lang="es-ES" dirty="0"/>
              <a:t>DIFUSIÓN SIMPLE</a:t>
            </a:r>
          </a:p>
          <a:p>
            <a:endParaRPr lang="es-ES" sz="1000" dirty="0"/>
          </a:p>
          <a:p>
            <a:r>
              <a:rPr lang="es-ES" b="0" dirty="0"/>
              <a:t>En: </a:t>
            </a:r>
            <a:r>
              <a:rPr lang="es-ES" dirty="0"/>
              <a:t>Intestino delgado SUPERIOR</a:t>
            </a:r>
          </a:p>
          <a:p>
            <a:endParaRPr lang="es-ES" sz="1000" dirty="0"/>
          </a:p>
          <a:p>
            <a:r>
              <a:rPr lang="es-ES" b="0" dirty="0"/>
              <a:t>Destino:</a:t>
            </a:r>
            <a:r>
              <a:rPr lang="es-ES" dirty="0"/>
              <a:t> linfa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1943100" y="1773238"/>
            <a:ext cx="5508625" cy="2130425"/>
          </a:xfrm>
          <a:prstGeom prst="rect">
            <a:avLst/>
          </a:prstGeom>
          <a:solidFill>
            <a:srgbClr val="D2D8EC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solidFill>
                  <a:srgbClr val="7030A0"/>
                </a:solidFill>
              </a:rPr>
              <a:t>CARBOHIDRATOS y PROTEÍNAS</a:t>
            </a:r>
          </a:p>
          <a:p>
            <a:endParaRPr lang="es-ES" sz="2400" dirty="0"/>
          </a:p>
          <a:p>
            <a:r>
              <a:rPr lang="es-ES" b="0" dirty="0"/>
              <a:t>Absorción por: </a:t>
            </a:r>
            <a:r>
              <a:rPr lang="es-ES" sz="2400" dirty="0"/>
              <a:t>TRANSPORTE ACTIVO</a:t>
            </a:r>
          </a:p>
          <a:p>
            <a:r>
              <a:rPr lang="es-ES" sz="1000" b="0" dirty="0"/>
              <a:t> </a:t>
            </a:r>
          </a:p>
          <a:p>
            <a:r>
              <a:rPr lang="es-ES" b="0" dirty="0"/>
              <a:t>En: </a:t>
            </a:r>
            <a:r>
              <a:rPr lang="es-ES" dirty="0"/>
              <a:t>Intestino delgado MEDIO</a:t>
            </a:r>
          </a:p>
          <a:p>
            <a:endParaRPr lang="es-ES" sz="1000" dirty="0"/>
          </a:p>
          <a:p>
            <a:r>
              <a:rPr lang="es-ES" b="0" dirty="0"/>
              <a:t>Destino:  </a:t>
            </a:r>
            <a:r>
              <a:rPr lang="es-ES" dirty="0"/>
              <a:t>sangre portal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754155" y="809079"/>
            <a:ext cx="156847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10032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nimBg="1"/>
      <p:bldP spid="104454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694291" y="1740068"/>
            <a:ext cx="1627369" cy="64633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Digestión</a:t>
            </a:r>
          </a:p>
          <a:p>
            <a:pPr algn="ctr"/>
            <a:r>
              <a:rPr lang="es-ES" sz="1800" b="0"/>
              <a:t>Ac. Nucleicos</a:t>
            </a: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2484438" y="3357563"/>
            <a:ext cx="1293812" cy="711200"/>
          </a:xfrm>
          <a:prstGeom prst="rect">
            <a:avLst/>
          </a:prstGeom>
          <a:solidFill>
            <a:srgbClr val="D9EDEF"/>
          </a:solidFill>
          <a:ln w="9525">
            <a:solidFill>
              <a:srgbClr val="4DAEB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Azúcares</a:t>
            </a:r>
          </a:p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Ribosa</a:t>
            </a: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4932363" y="3357563"/>
            <a:ext cx="1795684" cy="707886"/>
          </a:xfrm>
          <a:prstGeom prst="rect">
            <a:avLst/>
          </a:prstGeom>
          <a:solidFill>
            <a:srgbClr val="D9EDEF"/>
          </a:solidFill>
          <a:ln w="9525">
            <a:solidFill>
              <a:srgbClr val="4DAEB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 </a:t>
            </a:r>
            <a:r>
              <a:rPr lang="es-ES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Púricas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Pirimídicas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1994547" y="4365770"/>
            <a:ext cx="1247457" cy="707886"/>
          </a:xfrm>
          <a:prstGeom prst="rect">
            <a:avLst/>
          </a:prstGeom>
          <a:solidFill>
            <a:srgbClr val="A0D4D8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Difusión </a:t>
            </a:r>
            <a:endParaRPr lang="es-E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5782428" y="4352178"/>
            <a:ext cx="1608133" cy="707886"/>
          </a:xfrm>
          <a:prstGeom prst="rect">
            <a:avLst/>
          </a:prstGeom>
          <a:solidFill>
            <a:srgbClr val="A0D4D8"/>
          </a:solidFill>
          <a:ln w="28575">
            <a:solidFill>
              <a:srgbClr val="4DAEB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Transporte </a:t>
            </a:r>
            <a:endParaRPr lang="es-E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activo</a:t>
            </a:r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 flipH="1">
            <a:off x="2522536" y="2386399"/>
            <a:ext cx="1171754" cy="9775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>
            <a:off x="5321660" y="2386399"/>
            <a:ext cx="1220428" cy="9775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15" name="Line 11"/>
          <p:cNvSpPr>
            <a:spLocks noChangeShapeType="1"/>
          </p:cNvSpPr>
          <p:nvPr/>
        </p:nvSpPr>
        <p:spPr bwMode="auto">
          <a:xfrm>
            <a:off x="3131343" y="4068763"/>
            <a:ext cx="562947" cy="127803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 flipH="1">
            <a:off x="5436096" y="4065450"/>
            <a:ext cx="394108" cy="128134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6372225" y="549275"/>
            <a:ext cx="2160588" cy="646331"/>
          </a:xfrm>
          <a:prstGeom prst="rect">
            <a:avLst/>
          </a:prstGeom>
          <a:solidFill>
            <a:srgbClr val="7AC2C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dirty="0"/>
              <a:t>V. ABSORCIÓN </a:t>
            </a:r>
          </a:p>
          <a:p>
            <a:r>
              <a:rPr lang="es-ES" sz="1800" dirty="0"/>
              <a:t>  </a:t>
            </a:r>
            <a:r>
              <a:rPr lang="es-ES" sz="1800" dirty="0" err="1" smtClean="0"/>
              <a:t>Ac.NUCLEICOS</a:t>
            </a:r>
            <a:endParaRPr lang="es-ES" sz="1800" dirty="0"/>
          </a:p>
        </p:txBody>
      </p:sp>
      <p:sp>
        <p:nvSpPr>
          <p:cNvPr id="123923" name="Text Box 19"/>
          <p:cNvSpPr txBox="1">
            <a:spLocks noChangeArrowheads="1"/>
          </p:cNvSpPr>
          <p:nvPr/>
        </p:nvSpPr>
        <p:spPr bwMode="auto">
          <a:xfrm>
            <a:off x="3361572" y="5346794"/>
            <a:ext cx="242085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72200" y="6525344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animBg="1"/>
      <p:bldP spid="123912" grpId="0" animBg="1"/>
      <p:bldP spid="123915" grpId="0" animBg="1"/>
      <p:bldP spid="1239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334432" y="2602661"/>
            <a:ext cx="6405920" cy="2308324"/>
          </a:xfrm>
          <a:prstGeom prst="rect">
            <a:avLst/>
          </a:prstGeom>
          <a:solidFill>
            <a:srgbClr val="FFF4C3"/>
          </a:solidFill>
          <a:ln w="38100">
            <a:solidFill>
              <a:srgbClr val="CC3300"/>
            </a:solidFill>
            <a:miter lim="800000"/>
            <a:headEnd/>
            <a:tailEnd/>
          </a:ln>
          <a:effectLst>
            <a:glow rad="101600">
              <a:srgbClr val="FF505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" sz="1200" b="0" dirty="0" smtClean="0"/>
          </a:p>
          <a:p>
            <a:pPr algn="ctr"/>
            <a:r>
              <a:rPr lang="es-ES" sz="4000" b="0" dirty="0" smtClean="0"/>
              <a:t>PREPARAR </a:t>
            </a:r>
            <a:r>
              <a:rPr lang="es-ES" sz="4000" b="0" dirty="0"/>
              <a:t>NUTRIENTES</a:t>
            </a:r>
          </a:p>
          <a:p>
            <a:pPr algn="ctr"/>
            <a:r>
              <a:rPr lang="es-ES" sz="4000" b="0" dirty="0"/>
              <a:t>para ser </a:t>
            </a:r>
          </a:p>
          <a:p>
            <a:pPr algn="ctr"/>
            <a:r>
              <a:rPr lang="es-ES" sz="4000" b="0" dirty="0" smtClean="0"/>
              <a:t>ASIMILADOS</a:t>
            </a:r>
          </a:p>
          <a:p>
            <a:pPr algn="ctr"/>
            <a:r>
              <a:rPr lang="es-ES" sz="1200" b="0" dirty="0" smtClean="0"/>
              <a:t> </a:t>
            </a:r>
            <a:endParaRPr lang="es-ES" sz="1200" b="0" dirty="0"/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187450" y="9810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1994218" y="1743075"/>
            <a:ext cx="51595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propósito de la DIGESTIÓN es: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460500" y="9810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747838" y="9810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2195736" y="638969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2278075" y="1268760"/>
            <a:ext cx="4587850" cy="484748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Introducción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Regulación </a:t>
            </a:r>
            <a:r>
              <a:rPr lang="es-ES_tradnl" sz="1400" dirty="0" err="1" smtClean="0">
                <a:latin typeface="Comic Sans MS" pitchFamily="66" charset="0"/>
              </a:rPr>
              <a:t>neurohumoral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800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E</a:t>
            </a:r>
            <a:r>
              <a:rPr lang="es-ES_tradnl" sz="1400" dirty="0" smtClean="0">
                <a:latin typeface="Comic Sans MS" pitchFamily="66" charset="0"/>
              </a:rPr>
              <a:t>stómago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800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 smtClean="0">
                <a:latin typeface="Comic Sans MS" pitchFamily="66" charset="0"/>
              </a:rPr>
              <a:t>Hígado 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dirty="0">
                <a:latin typeface="Comic Sans MS" pitchFamily="66" charset="0"/>
              </a:rPr>
              <a:t>Absorción nutrientes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 de agua, electrolitos y vitaminas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4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5182</TotalTime>
  <Words>4307</Words>
  <Application>Microsoft Office PowerPoint</Application>
  <PresentationFormat>Presentación en pantalla (4:3)</PresentationFormat>
  <Paragraphs>1467</Paragraphs>
  <Slides>90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90</vt:i4>
      </vt:variant>
    </vt:vector>
  </HeadingPairs>
  <TitlesOfParts>
    <vt:vector size="97" baseType="lpstr">
      <vt:lpstr>Arial</vt:lpstr>
      <vt:lpstr>Calibri</vt:lpstr>
      <vt:lpstr>Comic Sans MS</vt:lpstr>
      <vt:lpstr>Symbol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384</cp:revision>
  <dcterms:created xsi:type="dcterms:W3CDTF">2005-07-14T13:27:42Z</dcterms:created>
  <dcterms:modified xsi:type="dcterms:W3CDTF">2018-08-10T12:49:47Z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