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2"/>
  </p:handoutMasterIdLst>
  <p:sldIdLst>
    <p:sldId id="257" r:id="rId2"/>
    <p:sldId id="260" r:id="rId3"/>
    <p:sldId id="261" r:id="rId4"/>
    <p:sldId id="394" r:id="rId5"/>
    <p:sldId id="424" r:id="rId6"/>
    <p:sldId id="423" r:id="rId7"/>
    <p:sldId id="377" r:id="rId8"/>
    <p:sldId id="378" r:id="rId9"/>
    <p:sldId id="426" r:id="rId10"/>
    <p:sldId id="427" r:id="rId11"/>
    <p:sldId id="430" r:id="rId12"/>
    <p:sldId id="425" r:id="rId13"/>
    <p:sldId id="428" r:id="rId14"/>
    <p:sldId id="432" r:id="rId15"/>
    <p:sldId id="429" r:id="rId16"/>
    <p:sldId id="431" r:id="rId17"/>
    <p:sldId id="433" r:id="rId18"/>
    <p:sldId id="417" r:id="rId19"/>
    <p:sldId id="434" r:id="rId20"/>
    <p:sldId id="380" r:id="rId21"/>
    <p:sldId id="390" r:id="rId22"/>
    <p:sldId id="415" r:id="rId23"/>
    <p:sldId id="435" r:id="rId24"/>
    <p:sldId id="437" r:id="rId25"/>
    <p:sldId id="436" r:id="rId26"/>
    <p:sldId id="382" r:id="rId27"/>
    <p:sldId id="483" r:id="rId28"/>
    <p:sldId id="319" r:id="rId29"/>
    <p:sldId id="262" r:id="rId30"/>
    <p:sldId id="326" r:id="rId31"/>
    <p:sldId id="296" r:id="rId32"/>
    <p:sldId id="320" r:id="rId33"/>
    <p:sldId id="438" r:id="rId34"/>
    <p:sldId id="337" r:id="rId35"/>
    <p:sldId id="439" r:id="rId36"/>
    <p:sldId id="440" r:id="rId37"/>
    <p:sldId id="291" r:id="rId38"/>
    <p:sldId id="410" r:id="rId39"/>
    <p:sldId id="422" r:id="rId40"/>
    <p:sldId id="258" r:id="rId41"/>
    <p:sldId id="316" r:id="rId42"/>
    <p:sldId id="441" r:id="rId43"/>
    <p:sldId id="442" r:id="rId44"/>
    <p:sldId id="443" r:id="rId45"/>
    <p:sldId id="444" r:id="rId46"/>
    <p:sldId id="445" r:id="rId47"/>
    <p:sldId id="466" r:id="rId48"/>
    <p:sldId id="467" r:id="rId49"/>
    <p:sldId id="468" r:id="rId50"/>
    <p:sldId id="470" r:id="rId51"/>
    <p:sldId id="279" r:id="rId52"/>
    <p:sldId id="400" r:id="rId53"/>
    <p:sldId id="263" r:id="rId54"/>
    <p:sldId id="338" r:id="rId55"/>
    <p:sldId id="369" r:id="rId56"/>
    <p:sldId id="334" r:id="rId57"/>
    <p:sldId id="259" r:id="rId58"/>
    <p:sldId id="267" r:id="rId59"/>
    <p:sldId id="265" r:id="rId60"/>
    <p:sldId id="266" r:id="rId61"/>
    <p:sldId id="284" r:id="rId62"/>
    <p:sldId id="285" r:id="rId63"/>
    <p:sldId id="384" r:id="rId64"/>
    <p:sldId id="381" r:id="rId65"/>
    <p:sldId id="449" r:id="rId66"/>
    <p:sldId id="456" r:id="rId67"/>
    <p:sldId id="458" r:id="rId68"/>
    <p:sldId id="450" r:id="rId69"/>
    <p:sldId id="355" r:id="rId70"/>
    <p:sldId id="451" r:id="rId71"/>
    <p:sldId id="452" r:id="rId72"/>
    <p:sldId id="447" r:id="rId73"/>
    <p:sldId id="448" r:id="rId74"/>
    <p:sldId id="459" r:id="rId75"/>
    <p:sldId id="297" r:id="rId76"/>
    <p:sldId id="270" r:id="rId77"/>
    <p:sldId id="460" r:id="rId78"/>
    <p:sldId id="461" r:id="rId79"/>
    <p:sldId id="462" r:id="rId80"/>
    <p:sldId id="484" r:id="rId81"/>
    <p:sldId id="463" r:id="rId82"/>
    <p:sldId id="298" r:id="rId83"/>
    <p:sldId id="368" r:id="rId84"/>
    <p:sldId id="403" r:id="rId85"/>
    <p:sldId id="294" r:id="rId86"/>
    <p:sldId id="329" r:id="rId87"/>
    <p:sldId id="370" r:id="rId88"/>
    <p:sldId id="352" r:id="rId89"/>
    <p:sldId id="351" r:id="rId90"/>
    <p:sldId id="353" r:id="rId91"/>
    <p:sldId id="409" r:id="rId92"/>
    <p:sldId id="354" r:id="rId93"/>
    <p:sldId id="485" r:id="rId94"/>
    <p:sldId id="418" r:id="rId95"/>
    <p:sldId id="367" r:id="rId96"/>
    <p:sldId id="327" r:id="rId97"/>
    <p:sldId id="358" r:id="rId98"/>
    <p:sldId id="359" r:id="rId99"/>
    <p:sldId id="360" r:id="rId100"/>
    <p:sldId id="361" r:id="rId101"/>
    <p:sldId id="364" r:id="rId102"/>
    <p:sldId id="365" r:id="rId103"/>
    <p:sldId id="357" r:id="rId104"/>
    <p:sldId id="348" r:id="rId105"/>
    <p:sldId id="286" r:id="rId106"/>
    <p:sldId id="271" r:id="rId107"/>
    <p:sldId id="287" r:id="rId108"/>
    <p:sldId id="401" r:id="rId109"/>
    <p:sldId id="311" r:id="rId110"/>
    <p:sldId id="331" r:id="rId111"/>
    <p:sldId id="477" r:id="rId112"/>
    <p:sldId id="412" r:id="rId113"/>
    <p:sldId id="292" r:id="rId114"/>
    <p:sldId id="290" r:id="rId115"/>
    <p:sldId id="413" r:id="rId116"/>
    <p:sldId id="479" r:id="rId117"/>
    <p:sldId id="481" r:id="rId118"/>
    <p:sldId id="308" r:id="rId119"/>
    <p:sldId id="389" r:id="rId120"/>
    <p:sldId id="371" r:id="rId121"/>
    <p:sldId id="375" r:id="rId122"/>
    <p:sldId id="376" r:id="rId123"/>
    <p:sldId id="471" r:id="rId124"/>
    <p:sldId id="300" r:id="rId125"/>
    <p:sldId id="347" r:id="rId126"/>
    <p:sldId id="325" r:id="rId127"/>
    <p:sldId id="315" r:id="rId128"/>
    <p:sldId id="277" r:id="rId129"/>
    <p:sldId id="473" r:id="rId130"/>
    <p:sldId id="305" r:id="rId131"/>
  </p:sldIdLst>
  <p:sldSz cx="9144000" cy="6858000" type="screen4x3"/>
  <p:notesSz cx="6858000" cy="9723438"/>
  <p:defaultTextStyle>
    <a:defPPr>
      <a:defRPr lang="es-ES_tradnl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D5E3"/>
    <a:srgbClr val="B3C5FF"/>
    <a:srgbClr val="FFA3FF"/>
    <a:srgbClr val="FFC69F"/>
    <a:srgbClr val="E1F2F3"/>
    <a:srgbClr val="89FFFF"/>
    <a:srgbClr val="66FFFF"/>
    <a:srgbClr val="0000B0"/>
    <a:srgbClr val="B9CA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93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8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E82D82-DADA-42B6-B932-E9048CDB8A0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387451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E3850-558F-45A7-B3BC-54B8E8DAEA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309341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0EE7C-8533-450B-9E4A-1F692560304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77717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293D7-0DFF-4E9A-9746-B431B4338B8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360561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CFBB2-B327-499D-B300-8B5420FD48F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17492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D1B51-2CFA-47E7-BFD8-2FE6060EF59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421207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D5CE-9E2D-437D-8722-ABE095C244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768587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FF743-97FA-485C-A4C2-9632D26F9E7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273123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66262-2119-4324-81E9-CC28D30DF2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680111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EAF20-EE5C-456D-AF42-5DA0632D1C9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215193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F8D17-2EC2-4BAC-BE75-E9149DE71CC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3330935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65A26-EC9F-4480-9C50-397EF476E3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97136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4FAD4C-3894-4E19-A288-97F89683984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henticate.com/" TargetMode="External"/><Relationship Id="rId7" Type="http://schemas.openxmlformats.org/officeDocument/2006/relationships/image" Target="../media/image23.png"/><Relationship Id="rId2" Type="http://schemas.openxmlformats.org/officeDocument/2006/relationships/hyperlink" Target="http://www.turnitin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hyperlink" Target="http://www.google.com/" TargetMode="Externa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xasheartinstitute.org/education/cme/explore/events/eventdetail_5018.cfm" TargetMode="Externa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femel.com/asambleas/decl_helsinki_controversias_seul" TargetMode="Externa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ccnmtl.columbia.edu/projects/rcr/rcr-conflicts" TargetMode="External"/><Relationship Id="rId2" Type="http://schemas.openxmlformats.org/officeDocument/2006/relationships/hyperlink" Target="http://www.onlineethics.org/CMS/2963.aspx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icmje.org/" TargetMode="External"/><Relationship Id="rId4" Type="http://schemas.openxmlformats.org/officeDocument/2006/relationships/hyperlink" Target="http://ori.hhs.gov/documents/rcrintro.pdf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amc.org/postdoccompact" TargetMode="Externa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ula.ve/cdcht/" TargetMode="Externa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resources.bmj.com/files/talks/is_medicine_corrupt.ppt" TargetMode="Externa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quire.com/cm/esquire/images/cheating-md-97297921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grizzlymedia.files.wordpress.com/2008/03/cheating.jpg" TargetMode="External"/><Relationship Id="rId4" Type="http://schemas.openxmlformats.org/officeDocument/2006/relationships/image" Target="../media/image16.jpe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quivendo/status/465653707934146560" TargetMode="External"/><Relationship Id="rId2" Type="http://schemas.openxmlformats.org/officeDocument/2006/relationships/hyperlink" Target="https://twitter.com/AquiVENDO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witter.com/Tesisolucion" TargetMode="External"/><Relationship Id="rId5" Type="http://schemas.openxmlformats.org/officeDocument/2006/relationships/hyperlink" Target="https://twitter.com/juanjrh" TargetMode="External"/><Relationship Id="rId4" Type="http://schemas.openxmlformats.org/officeDocument/2006/relationships/hyperlink" Target="https://twitter.com/@juanjrh" TargetMode="Externa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section/3/33/" TargetMode="External"/><Relationship Id="rId2" Type="http://schemas.openxmlformats.org/officeDocument/2006/relationships/hyperlink" Target="http://owl.english.purdue.edu/owl/section/2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library.acadiau.ca/tutorials/plagiarism/" TargetMode="External"/><Relationship Id="rId4" Type="http://schemas.openxmlformats.org/officeDocument/2006/relationships/hyperlink" Target="http://www.umuc.edu/distance/odell/cip/vail/students/citation/honesty.html" TargetMode="Externa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451870" y="473760"/>
            <a:ext cx="42402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Universidad de los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Andes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Facultad de Humanidades y Educación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259680" y="1906960"/>
            <a:ext cx="6624637" cy="3062377"/>
          </a:xfrm>
          <a:prstGeom prst="rect">
            <a:avLst/>
          </a:prstGeom>
          <a:solidFill>
            <a:srgbClr val="FFCCF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es-ES" sz="900" b="1" dirty="0"/>
          </a:p>
          <a:p>
            <a:pPr>
              <a:defRPr/>
            </a:pPr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Taller</a:t>
            </a: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4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Conducta Responsable </a:t>
            </a:r>
          </a:p>
          <a:p>
            <a:pPr>
              <a:defRPr/>
            </a:pPr>
            <a:r>
              <a:rPr lang="es-ES" sz="4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la Investigación</a:t>
            </a:r>
          </a:p>
          <a:p>
            <a:pPr>
              <a:defRPr/>
            </a:pPr>
            <a:endParaRPr lang="es-ES" sz="1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Integridad en la investigación</a:t>
            </a:r>
          </a:p>
          <a:p>
            <a:pPr>
              <a:defRPr/>
            </a:pPr>
            <a:endParaRPr lang="es-ES" sz="1200" b="1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472238" y="5772150"/>
            <a:ext cx="2276475" cy="825500"/>
          </a:xfrm>
          <a:prstGeom prst="rect">
            <a:avLst/>
          </a:prstGeom>
          <a:solidFill>
            <a:srgbClr val="C6E6E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Ximena Páez</a:t>
            </a:r>
          </a:p>
          <a:p>
            <a:pPr algn="r" eaLnBrk="1" hangingPunct="1"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Prof. Titular</a:t>
            </a:r>
          </a:p>
          <a:p>
            <a:pPr algn="r" eaLnBrk="1" hangingPunct="1"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Facultad de Medicina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346341" y="5149271"/>
            <a:ext cx="2451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 julio de 2014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411760" y="1053896"/>
            <a:ext cx="43204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_tradnl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Doctorado en Ciencias Humanas </a:t>
            </a:r>
            <a:endParaRPr lang="es-ES" sz="2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690444" y="1366897"/>
            <a:ext cx="5763116" cy="206210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dirty="0"/>
              <a:t>El propósito fundamental: </a:t>
            </a:r>
          </a:p>
          <a:p>
            <a:pPr eaLnBrk="1" hangingPunct="1"/>
            <a:endParaRPr lang="es-ES_tradnl" sz="1600" dirty="0"/>
          </a:p>
          <a:p>
            <a:pPr eaLnBrk="1" hangingPunct="1"/>
            <a:r>
              <a:rPr lang="es-ES_tradnl" sz="4400" dirty="0"/>
              <a:t>La </a:t>
            </a:r>
            <a:r>
              <a:rPr lang="es-ES_tradnl" sz="4400" dirty="0" smtClean="0"/>
              <a:t>búsqueda honesta </a:t>
            </a:r>
          </a:p>
          <a:p>
            <a:pPr eaLnBrk="1" hangingPunct="1"/>
            <a:r>
              <a:rPr lang="es-ES_tradnl" sz="4400" dirty="0" smtClean="0"/>
              <a:t>de</a:t>
            </a:r>
            <a:endParaRPr lang="es-ES_tradnl" sz="4400" dirty="0">
              <a:solidFill>
                <a:srgbClr val="0000CC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671956" y="3508266"/>
            <a:ext cx="773961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96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¡LA VERDAD!</a:t>
            </a:r>
            <a:endParaRPr lang="es-ES" sz="96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3547782" y="2492896"/>
            <a:ext cx="2084225" cy="646331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A5002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A50021"/>
              </a:buClr>
              <a:defRPr/>
            </a:pPr>
            <a:r>
              <a:rPr lang="es-ES_tradnl" sz="3600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Internet</a:t>
            </a:r>
            <a:endParaRPr lang="es-ES_tradnl" sz="3600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4697" name="Text Box 9"/>
          <p:cNvSpPr txBox="1">
            <a:spLocks noChangeArrowheads="1"/>
          </p:cNvSpPr>
          <p:nvPr/>
        </p:nvSpPr>
        <p:spPr bwMode="auto">
          <a:xfrm>
            <a:off x="1524000" y="3429000"/>
            <a:ext cx="6096000" cy="1674813"/>
          </a:xfrm>
          <a:prstGeom prst="rect">
            <a:avLst/>
          </a:prstGeom>
          <a:solidFill>
            <a:srgbClr val="FFC69F"/>
          </a:solidFill>
          <a:ln w="28575">
            <a:solidFill>
              <a:srgbClr val="A5002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Informática al alcance de todos</a:t>
            </a:r>
          </a:p>
          <a:p>
            <a:pPr eaLnBrk="1" hangingPunct="1">
              <a:defRPr/>
            </a:pPr>
            <a:endParaRPr lang="es-ES_tradnl" sz="20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5400" b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COPIAR Y PEGAR</a:t>
            </a:r>
          </a:p>
        </p:txBody>
      </p:sp>
      <p:sp>
        <p:nvSpPr>
          <p:cNvPr id="114698" name="Rectangle 10"/>
          <p:cNvSpPr>
            <a:spLocks noChangeArrowheads="1"/>
          </p:cNvSpPr>
          <p:nvPr/>
        </p:nvSpPr>
        <p:spPr bwMode="auto">
          <a:xfrm>
            <a:off x="6588125" y="404813"/>
            <a:ext cx="170110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7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2213021" y="2420938"/>
            <a:ext cx="47179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¡Facilita el plagio, pero también </a:t>
            </a:r>
          </a:p>
          <a:p>
            <a:pPr eaLnBrk="1" hangingPunct="1"/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sirve para detectarlo!!</a:t>
            </a:r>
          </a:p>
        </p:txBody>
      </p:sp>
      <p:sp>
        <p:nvSpPr>
          <p:cNvPr id="117770" name="Rectangle 10"/>
          <p:cNvSpPr>
            <a:spLocks noChangeArrowheads="1"/>
          </p:cNvSpPr>
          <p:nvPr/>
        </p:nvSpPr>
        <p:spPr bwMode="auto">
          <a:xfrm>
            <a:off x="3524250" y="1557338"/>
            <a:ext cx="2093913" cy="6699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A50021"/>
            </a:solidFill>
            <a:miter lim="800000"/>
            <a:headEnd/>
            <a:tailEnd/>
          </a:ln>
          <a:effectLst>
            <a:outerShdw dist="40161" dir="42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i="1">
                <a:effectLst>
                  <a:outerShdw blurRad="38100" dist="38100" dir="2700000" algn="tl">
                    <a:srgbClr val="FFFFFF"/>
                  </a:outerShdw>
                </a:effectLst>
              </a:rPr>
              <a:t>Internet</a:t>
            </a:r>
          </a:p>
        </p:txBody>
      </p:sp>
      <p:sp>
        <p:nvSpPr>
          <p:cNvPr id="113668" name="Text Box 11"/>
          <p:cNvSpPr txBox="1">
            <a:spLocks noChangeArrowheads="1"/>
          </p:cNvSpPr>
          <p:nvPr/>
        </p:nvSpPr>
        <p:spPr bwMode="auto">
          <a:xfrm>
            <a:off x="4932363" y="5445125"/>
            <a:ext cx="3240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_tradnl" sz="1200" i="1">
                <a:latin typeface="Arial" charset="0"/>
              </a:rPr>
              <a:t>A. Forrester. Plagiarism in graduate medical education. </a:t>
            </a:r>
            <a:r>
              <a:rPr lang="es-ES_tradnl" sz="1200">
                <a:latin typeface="Arial" charset="0"/>
              </a:rPr>
              <a:t>Fam Med 2007; 39: 436-8</a:t>
            </a:r>
          </a:p>
        </p:txBody>
      </p:sp>
      <p:sp>
        <p:nvSpPr>
          <p:cNvPr id="117772" name="Text Box 12"/>
          <p:cNvSpPr txBox="1">
            <a:spLocks noChangeArrowheads="1"/>
          </p:cNvSpPr>
          <p:nvPr/>
        </p:nvSpPr>
        <p:spPr bwMode="auto">
          <a:xfrm>
            <a:off x="1979613" y="3429000"/>
            <a:ext cx="2592387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/>
              <a:t>Servicios en línea:</a:t>
            </a:r>
          </a:p>
          <a:p>
            <a:pPr algn="l" eaLnBrk="1" hangingPunct="1"/>
            <a:r>
              <a:rPr lang="es-ES_tradnl" sz="1800" b="1">
                <a:hlinkClick r:id="rId2"/>
              </a:rPr>
              <a:t>www.turnitin.com</a:t>
            </a:r>
            <a:endParaRPr lang="es-ES_tradnl" sz="1800" b="1"/>
          </a:p>
          <a:p>
            <a:pPr algn="l" eaLnBrk="1" hangingPunct="1"/>
            <a:r>
              <a:rPr lang="es-ES_tradnl" sz="1800" b="1">
                <a:hlinkClick r:id="rId3"/>
              </a:rPr>
              <a:t>www.iThenticate.com</a:t>
            </a:r>
            <a:endParaRPr lang="es-ES_tradnl" sz="1800" b="1"/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4643438" y="3429000"/>
            <a:ext cx="22304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/>
              <a:t>Buscadores gratis: </a:t>
            </a:r>
          </a:p>
          <a:p>
            <a:pPr algn="l" eaLnBrk="1" hangingPunct="1"/>
            <a:r>
              <a:rPr lang="es-ES_tradnl" sz="1800" b="1">
                <a:hlinkClick r:id="rId4"/>
              </a:rPr>
              <a:t>www.google.com</a:t>
            </a:r>
            <a:endParaRPr lang="es-ES_tradnl" sz="1800" b="1"/>
          </a:p>
        </p:txBody>
      </p:sp>
      <p:sp>
        <p:nvSpPr>
          <p:cNvPr id="117774" name="Text Box 14"/>
          <p:cNvSpPr txBox="1">
            <a:spLocks noChangeArrowheads="1"/>
          </p:cNvSpPr>
          <p:nvPr/>
        </p:nvSpPr>
        <p:spPr bwMode="auto">
          <a:xfrm>
            <a:off x="1792288" y="4562475"/>
            <a:ext cx="5559425" cy="730250"/>
          </a:xfrm>
          <a:prstGeom prst="rect">
            <a:avLst/>
          </a:prstGeom>
          <a:solidFill>
            <a:srgbClr val="FBEFF7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Se colocan pocas palabras del texto</a:t>
            </a:r>
          </a:p>
          <a:p>
            <a:pPr eaLnBrk="1" hangingPunct="1"/>
            <a:r>
              <a:rPr lang="es-ES_tradnl"/>
              <a:t> y aparecen como magia los textos plagiados…</a:t>
            </a:r>
          </a:p>
        </p:txBody>
      </p:sp>
      <p:pic>
        <p:nvPicPr>
          <p:cNvPr id="117775" name="Picture 15" descr="google-20logo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17" b="1089"/>
          <a:stretch>
            <a:fillRect/>
          </a:stretch>
        </p:blipFill>
        <p:spPr bwMode="auto">
          <a:xfrm>
            <a:off x="6877050" y="3429000"/>
            <a:ext cx="1895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76" name="Picture 16" descr="tii_logo%20transp_big%200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476"/>
          <a:stretch>
            <a:fillRect/>
          </a:stretch>
        </p:blipFill>
        <p:spPr bwMode="auto">
          <a:xfrm>
            <a:off x="250825" y="3213100"/>
            <a:ext cx="1712913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77" name="Picture 17" descr="plagiarism_small_gre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4149725"/>
            <a:ext cx="16287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78" name="Rectangle 18"/>
          <p:cNvSpPr>
            <a:spLocks noChangeArrowheads="1"/>
          </p:cNvSpPr>
          <p:nvPr/>
        </p:nvSpPr>
        <p:spPr bwMode="auto">
          <a:xfrm>
            <a:off x="6659563" y="476250"/>
            <a:ext cx="170110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9" grpId="0"/>
      <p:bldP spid="117770" grpId="0" animBg="1"/>
      <p:bldP spid="117772" grpId="0"/>
      <p:bldP spid="117773" grpId="0"/>
      <p:bldP spid="117774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3779838" y="1268413"/>
            <a:ext cx="1682750" cy="5476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Internet</a:t>
            </a: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2808288" y="1989138"/>
            <a:ext cx="3525837" cy="1979612"/>
          </a:xfrm>
          <a:prstGeom prst="rect">
            <a:avLst/>
          </a:prstGeom>
          <a:solidFill>
            <a:srgbClr val="FFA3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Pedir autorización de uso</a:t>
            </a:r>
          </a:p>
          <a:p>
            <a:pPr eaLnBrk="1" hangingPunct="1"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 el material está protegido</a:t>
            </a:r>
          </a:p>
          <a:p>
            <a:pPr eaLnBrk="1" hangingPunct="1">
              <a:defRPr/>
            </a:pPr>
            <a:endParaRPr lang="es-ES" sz="1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Clr>
                <a:srgbClr val="CC0000"/>
              </a:buClr>
              <a:buFontTx/>
              <a:buChar char="•"/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Citar fuente</a:t>
            </a:r>
          </a:p>
          <a:p>
            <a:pPr eaLnBrk="1" hangingPunct="1">
              <a:buClr>
                <a:srgbClr val="CC0000"/>
              </a:buClr>
              <a:buFontTx/>
              <a:buChar char="•"/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Fecha de acceso</a:t>
            </a:r>
          </a:p>
          <a:p>
            <a:pPr eaLnBrk="1" hangingPunct="1">
              <a:buClr>
                <a:srgbClr val="CC0000"/>
              </a:buClr>
              <a:buFontTx/>
              <a:buChar char="•"/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Dirección página </a:t>
            </a:r>
            <a:r>
              <a:rPr lang="es-ES" sz="2400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web</a:t>
            </a:r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1664654" y="4149080"/>
            <a:ext cx="5924550" cy="2041525"/>
          </a:xfrm>
          <a:prstGeom prst="rect">
            <a:avLst/>
          </a:prstGeom>
          <a:solidFill>
            <a:srgbClr val="FFD5E3"/>
          </a:solidFill>
          <a:ln w="28575">
            <a:solidFill>
              <a:srgbClr val="CC000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/>
          <a:p>
            <a:pPr algn="l" eaLnBrk="0" hangingPunct="0"/>
            <a:endParaRPr lang="en-US" sz="900" b="1" i="1" dirty="0"/>
          </a:p>
          <a:p>
            <a:pPr algn="l" eaLnBrk="0" hangingPunct="0"/>
            <a:r>
              <a:rPr lang="en-US" sz="1800" b="1" i="1" dirty="0"/>
              <a:t>CME Ethics: copyright, plagiarism and Internet. </a:t>
            </a:r>
            <a:r>
              <a:rPr lang="en-US" sz="1800" b="1" dirty="0"/>
              <a:t>Texas Heart Institute. 3er. Review 2009. </a:t>
            </a:r>
          </a:p>
          <a:p>
            <a:pPr algn="l" eaLnBrk="0" hangingPunct="0"/>
            <a:r>
              <a:rPr lang="es-ES_tradnl" sz="1800" b="1" dirty="0"/>
              <a:t>Acceso: 07/07/09. </a:t>
            </a:r>
          </a:p>
          <a:p>
            <a:pPr algn="l" eaLnBrk="0" hangingPunct="0"/>
            <a:r>
              <a:rPr lang="es-ES_tradnl" sz="1800" b="1" dirty="0"/>
              <a:t>Disponible en: </a:t>
            </a:r>
            <a:r>
              <a:rPr lang="es-ES_tradnl" sz="1800" b="1" dirty="0">
                <a:hlinkClick r:id="rId2"/>
              </a:rPr>
              <a:t>http://www.texasheartinstitute.org/education/cme/explore/events/eventdetail_5018.cfm</a:t>
            </a:r>
            <a:endParaRPr lang="es-ES_tradnl" sz="1800" b="1" dirty="0"/>
          </a:p>
          <a:p>
            <a:pPr algn="l" eaLnBrk="0" hangingPunct="0"/>
            <a:endParaRPr lang="es-ES_tradnl" sz="900" b="1" dirty="0"/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1103473" y="3626076"/>
            <a:ext cx="1122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Ejemplo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6659563" y="476250"/>
            <a:ext cx="170110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9" grpId="0" animBg="1"/>
      <p:bldP spid="61449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565150" y="1773238"/>
            <a:ext cx="3836988" cy="974725"/>
          </a:xfrm>
          <a:prstGeom prst="rect">
            <a:avLst/>
          </a:prstGeom>
          <a:solidFill>
            <a:srgbClr val="FFCCFF"/>
          </a:solidFill>
          <a:ln w="28575">
            <a:solidFill>
              <a:srgbClr val="F6005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Es responsabilidad </a:t>
            </a:r>
          </a:p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del estudiante-autor :</a:t>
            </a: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1042988" y="4868863"/>
            <a:ext cx="855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>
                <a:solidFill>
                  <a:srgbClr val="FF0000"/>
                </a:solidFill>
              </a:rPr>
              <a:t>¡Ojo!</a:t>
            </a: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834828" y="5373688"/>
            <a:ext cx="34547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cs typeface="Times New Roman" pitchFamily="18" charset="0"/>
              </a:rPr>
              <a:t>El material en Internet puede </a:t>
            </a:r>
          </a:p>
          <a:p>
            <a:r>
              <a:rPr lang="es-ES_tradnl" sz="1800" dirty="0">
                <a:cs typeface="Times New Roman" pitchFamily="18" charset="0"/>
              </a:rPr>
              <a:t>estar plagiado</a:t>
            </a:r>
          </a:p>
        </p:txBody>
      </p:sp>
      <p:sp>
        <p:nvSpPr>
          <p:cNvPr id="115717" name="Text Box 7"/>
          <p:cNvSpPr txBox="1">
            <a:spLocks noChangeArrowheads="1"/>
          </p:cNvSpPr>
          <p:nvPr/>
        </p:nvSpPr>
        <p:spPr bwMode="auto">
          <a:xfrm>
            <a:off x="4859338" y="5013325"/>
            <a:ext cx="3529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_tradnl" sz="1200" i="1">
                <a:latin typeface="Arial" charset="0"/>
              </a:rPr>
              <a:t>A. Forrester. Plagiarism in graduate medical education. </a:t>
            </a:r>
            <a:r>
              <a:rPr lang="es-ES_tradnl" sz="1200">
                <a:latin typeface="Arial" charset="0"/>
              </a:rPr>
              <a:t>Fam Med 2007; 39: 436-8</a:t>
            </a: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900113" y="2924175"/>
            <a:ext cx="3194050" cy="1465263"/>
          </a:xfrm>
          <a:prstGeom prst="rect">
            <a:avLst/>
          </a:prstGeom>
          <a:solidFill>
            <a:srgbClr val="B7FF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/>
              <a:t>1.</a:t>
            </a:r>
            <a:r>
              <a:rPr lang="es-ES_tradnl" sz="1800"/>
              <a:t> Saber citar, parafrasear </a:t>
            </a:r>
          </a:p>
          <a:p>
            <a:pPr algn="l" eaLnBrk="1" hangingPunct="1"/>
            <a:r>
              <a:rPr lang="es-ES_tradnl" sz="1800"/>
              <a:t>     y hacer referencias</a:t>
            </a:r>
          </a:p>
          <a:p>
            <a:pPr algn="l" eaLnBrk="1" hangingPunct="1"/>
            <a:r>
              <a:rPr lang="es-ES_tradnl" sz="1800"/>
              <a:t> </a:t>
            </a:r>
          </a:p>
          <a:p>
            <a:pPr algn="l" eaLnBrk="1" hangingPunct="1"/>
            <a:r>
              <a:rPr lang="es-ES_tradnl" sz="1800" b="1"/>
              <a:t>2.</a:t>
            </a:r>
            <a:r>
              <a:rPr lang="es-ES_tradnl" sz="1800"/>
              <a:t> Cuidar que sus fuentes </a:t>
            </a:r>
          </a:p>
          <a:p>
            <a:pPr algn="l" eaLnBrk="1" hangingPunct="1"/>
            <a:r>
              <a:rPr lang="es-ES_tradnl" sz="1800"/>
              <a:t>    sean seguras</a:t>
            </a:r>
            <a:endParaRPr lang="es-ES_tradnl" sz="1000"/>
          </a:p>
        </p:txBody>
      </p:sp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4787900" y="1773238"/>
            <a:ext cx="3673475" cy="974725"/>
          </a:xfrm>
          <a:prstGeom prst="rect">
            <a:avLst/>
          </a:prstGeom>
          <a:solidFill>
            <a:srgbClr val="FFCCFF"/>
          </a:solidFill>
          <a:ln w="28575">
            <a:solidFill>
              <a:srgbClr val="F6005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Es responsabilidad </a:t>
            </a:r>
          </a:p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del tutor-supervisor:</a:t>
            </a:r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4787900" y="2924175"/>
            <a:ext cx="3744913" cy="1465263"/>
          </a:xfrm>
          <a:prstGeom prst="rect">
            <a:avLst/>
          </a:prstGeom>
          <a:solidFill>
            <a:srgbClr val="B7FF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/>
              <a:t>1.</a:t>
            </a:r>
            <a:r>
              <a:rPr lang="es-ES_tradnl" sz="1800"/>
              <a:t> Enseñar a reconocer el </a:t>
            </a:r>
          </a:p>
          <a:p>
            <a:pPr algn="l" eaLnBrk="1" hangingPunct="1"/>
            <a:r>
              <a:rPr lang="es-ES_tradnl" sz="1800"/>
              <a:t>    trabajo de otros </a:t>
            </a:r>
          </a:p>
          <a:p>
            <a:pPr algn="l" eaLnBrk="1" hangingPunct="1"/>
            <a:endParaRPr lang="es-ES_tradnl" sz="1800" b="1"/>
          </a:p>
          <a:p>
            <a:pPr algn="l" eaLnBrk="1" hangingPunct="1"/>
            <a:r>
              <a:rPr lang="es-ES_tradnl" sz="1800" b="1"/>
              <a:t>2.</a:t>
            </a:r>
            <a:r>
              <a:rPr lang="es-ES_tradnl" sz="1800"/>
              <a:t> Detectar cuando ocurre plagio </a:t>
            </a:r>
          </a:p>
          <a:p>
            <a:pPr algn="l" eaLnBrk="1" hangingPunct="1"/>
            <a:r>
              <a:rPr lang="es-ES_tradnl" sz="1800"/>
              <a:t>    y confrontar al estudiante</a:t>
            </a:r>
          </a:p>
        </p:txBody>
      </p:sp>
      <p:sp>
        <p:nvSpPr>
          <p:cNvPr id="110603" name="Rectangle 11"/>
          <p:cNvSpPr>
            <a:spLocks noChangeArrowheads="1"/>
          </p:cNvSpPr>
          <p:nvPr/>
        </p:nvSpPr>
        <p:spPr bwMode="auto">
          <a:xfrm>
            <a:off x="6588125" y="476250"/>
            <a:ext cx="170110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 animBg="1"/>
      <p:bldP spid="110597" grpId="0"/>
      <p:bldP spid="110598" grpId="0"/>
      <p:bldP spid="110600" grpId="0" animBg="1"/>
      <p:bldP spid="110601" grpId="0" animBg="1"/>
      <p:bldP spid="110602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1789113" y="1341438"/>
            <a:ext cx="5567362" cy="1217612"/>
          </a:xfrm>
          <a:prstGeom prst="rect">
            <a:avLst/>
          </a:prstGeom>
          <a:solidFill>
            <a:srgbClr val="B3C5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Pacto entre investigadores de </a:t>
            </a:r>
          </a:p>
          <a:p>
            <a:pPr eaLnBrk="1" hangingPunct="1"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postdoctorado y sus mentores</a:t>
            </a:r>
            <a:endParaRPr lang="es-ES_tradnl" sz="24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endParaRPr lang="es-ES_tradnl" sz="8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Association of American Medical Colleges AAMC 2006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1042988" y="2924175"/>
            <a:ext cx="4556125" cy="23780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D60093"/>
              </a:buCl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Principios: </a:t>
            </a:r>
          </a:p>
          <a:p>
            <a:pPr algn="l">
              <a:buClr>
                <a:srgbClr val="D60093"/>
              </a:buClr>
              <a:buFontTx/>
              <a:buChar char="•"/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60093"/>
              </a:buCl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Compromiso institucional</a:t>
            </a:r>
          </a:p>
          <a:p>
            <a:pPr algn="l">
              <a:buClr>
                <a:srgbClr val="D60093"/>
              </a:buClr>
              <a:buFontTx/>
              <a:buChar char="•"/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60093"/>
              </a:buCl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Calidad del entrenamiento postdoctoral</a:t>
            </a:r>
          </a:p>
          <a:p>
            <a:pPr algn="l">
              <a:buClr>
                <a:srgbClr val="D60093"/>
              </a:buClr>
              <a:buFontTx/>
              <a:buChar char="•"/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60093"/>
              </a:buCl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Importancia de la guía del mentor</a:t>
            </a:r>
          </a:p>
          <a:p>
            <a:pPr algn="l">
              <a:buClr>
                <a:srgbClr val="D60093"/>
              </a:buClr>
              <a:buFontTx/>
              <a:buChar char="•"/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60093"/>
              </a:buCl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Amplitud y flexibilidad en la selección </a:t>
            </a:r>
          </a:p>
          <a:p>
            <a:pPr algn="l">
              <a:buClr>
                <a:srgbClr val="D60093"/>
              </a:buCl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de opciones</a:t>
            </a:r>
            <a:endParaRPr lang="es-ES_tradnl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5867400" y="3141663"/>
            <a:ext cx="2205038" cy="1797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Compromisos 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de los mentores</a:t>
            </a:r>
            <a:endParaRPr lang="es-ES_tradnl" sz="9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Compromisos 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de los sujetos en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entrenamiento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6011863" y="4941888"/>
            <a:ext cx="1990725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4000" b="1">
                <a:solidFill>
                  <a:srgbClr val="CC3300"/>
                </a:solidFill>
              </a:rPr>
              <a:t>Códigos</a:t>
            </a: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6588125" y="371475"/>
            <a:ext cx="170110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1326356" y="5707063"/>
            <a:ext cx="6491287" cy="425450"/>
          </a:xfrm>
          <a:prstGeom prst="rect">
            <a:avLst/>
          </a:prstGeom>
          <a:solidFill>
            <a:srgbClr val="B3C5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Pacto entre residentes y sus profesores AAMC 2006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nimBg="1"/>
      <p:bldP spid="101379" grpId="0" animBg="1"/>
      <p:bldP spid="101380" grpId="0" animBg="1"/>
      <p:bldP spid="101381" grpId="0"/>
      <p:bldP spid="63498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1842497" y="2905780"/>
            <a:ext cx="5849937" cy="104644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SzPct val="170000"/>
              <a:buFontTx/>
              <a:buChar char="•"/>
              <a:defRPr/>
            </a:pPr>
            <a:r>
              <a:rPr lang="es-ES" sz="2400" b="1" dirty="0"/>
              <a:t> </a:t>
            </a:r>
            <a:r>
              <a:rPr lang="es-ES" sz="2800" b="1" dirty="0"/>
              <a:t>Investigación con Seres Vivos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800" b="1" dirty="0"/>
              <a:t>        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800" b="1" dirty="0"/>
              <a:t>        - 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Animales </a:t>
            </a: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Humanos y no 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Humanos</a:t>
            </a:r>
          </a:p>
          <a:p>
            <a:pPr algn="l">
              <a:buClr>
                <a:srgbClr val="FF0066"/>
              </a:buClr>
              <a:defRPr/>
            </a:pPr>
            <a:endParaRPr lang="es-ES" sz="800" b="1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64080" y="3645024"/>
            <a:ext cx="3097212" cy="147637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Estudios con pacientes </a:t>
            </a:r>
          </a:p>
          <a:p>
            <a:pPr algn="l"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sin consentimiento</a:t>
            </a:r>
          </a:p>
          <a:p>
            <a:pPr algn="l" eaLnBrk="1" hangingPunct="1">
              <a:defRPr/>
            </a:pPr>
            <a:endParaRPr lang="es-ES_tradnl" sz="9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Registro inexacto</a:t>
            </a:r>
            <a:r>
              <a:rPr lang="es-ES_tradnl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 datos etc. etc.</a:t>
            </a:r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1942305" y="2158272"/>
            <a:ext cx="5259387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¿Investigación? </a:t>
            </a:r>
          </a:p>
          <a:p>
            <a:pPr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Responsabilidad del investigador tutor y estudiante</a:t>
            </a:r>
            <a:endParaRPr lang="es-ES_tradnl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723299" y="1196752"/>
            <a:ext cx="3775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Tesis otra vez</a:t>
            </a:r>
            <a:endParaRPr lang="es-VE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nimBg="1"/>
      <p:bldP spid="17431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622425" y="2060575"/>
            <a:ext cx="5899150" cy="1508105"/>
          </a:xfrm>
          <a:prstGeom prst="rect">
            <a:avLst/>
          </a:prstGeom>
          <a:solidFill>
            <a:srgbClr val="FFB7CF"/>
          </a:solidFill>
          <a:ln w="28575">
            <a:solidFill>
              <a:srgbClr val="FF0066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/>
          <a:p>
            <a:pPr algn="l"/>
            <a:endParaRPr lang="es-ES" sz="800" b="1" dirty="0"/>
          </a:p>
          <a:p>
            <a:pPr algn="l">
              <a:buClr>
                <a:srgbClr val="D60093"/>
              </a:buClr>
              <a:buFontTx/>
              <a:buChar char="•"/>
            </a:pPr>
            <a:r>
              <a:rPr lang="es-ES" sz="3200" b="1" dirty="0"/>
              <a:t>Código de </a:t>
            </a:r>
            <a:r>
              <a:rPr lang="es-ES" sz="3200" b="1" dirty="0" err="1"/>
              <a:t>Nüremberg</a:t>
            </a:r>
            <a:r>
              <a:rPr lang="es-ES" sz="3200" b="1" dirty="0"/>
              <a:t> </a:t>
            </a:r>
            <a:r>
              <a:rPr lang="es-ES" sz="2400" b="1" dirty="0"/>
              <a:t>1947</a:t>
            </a:r>
          </a:p>
          <a:p>
            <a:pPr algn="l">
              <a:buClr>
                <a:srgbClr val="D60093"/>
              </a:buClr>
              <a:buFontTx/>
              <a:buChar char="•"/>
            </a:pPr>
            <a:endParaRPr lang="es-ES" sz="1200" b="1" dirty="0"/>
          </a:p>
          <a:p>
            <a:pPr algn="l">
              <a:buClr>
                <a:srgbClr val="D60093"/>
              </a:buClr>
              <a:buFontTx/>
              <a:buChar char="•"/>
            </a:pPr>
            <a:r>
              <a:rPr lang="es-ES" sz="3200" b="1" dirty="0"/>
              <a:t>Declaración de Helsinki </a:t>
            </a:r>
            <a:r>
              <a:rPr lang="es-ES" sz="2400" b="1" dirty="0"/>
              <a:t>1964</a:t>
            </a:r>
          </a:p>
          <a:p>
            <a:pPr algn="l"/>
            <a:endParaRPr lang="es-ES" sz="800" b="1" dirty="0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2469500" y="3789040"/>
            <a:ext cx="4204997" cy="1446550"/>
          </a:xfrm>
          <a:prstGeom prst="rect">
            <a:avLst/>
          </a:prstGeom>
          <a:solidFill>
            <a:srgbClr val="D9D9FF"/>
          </a:solidFill>
          <a:ln w="38100" cap="rnd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4400" b="1" dirty="0" smtClean="0"/>
              <a:t>Consentimiento</a:t>
            </a:r>
          </a:p>
          <a:p>
            <a:r>
              <a:rPr lang="es-ES" sz="4400" b="1" dirty="0" smtClean="0"/>
              <a:t>informado</a:t>
            </a:r>
            <a:endParaRPr lang="es-ES" sz="4400" b="1" dirty="0"/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6300788" y="476250"/>
            <a:ext cx="2087562" cy="60960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Seres Humanos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1" dur="3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6009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8" grpId="0" animBg="1"/>
      <p:bldP spid="34828" grpId="1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12"/>
          <p:cNvSpPr>
            <a:spLocks noChangeArrowheads="1"/>
          </p:cNvSpPr>
          <p:nvPr/>
        </p:nvSpPr>
        <p:spPr bwMode="auto">
          <a:xfrm>
            <a:off x="4874143" y="2129455"/>
            <a:ext cx="2744662" cy="954107"/>
          </a:xfrm>
          <a:prstGeom prst="rect">
            <a:avLst/>
          </a:prstGeom>
          <a:solidFill>
            <a:srgbClr val="D9D9FF"/>
          </a:solidFill>
          <a:ln w="38100" cap="rnd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b="1" dirty="0" smtClean="0"/>
              <a:t>Proceso</a:t>
            </a:r>
          </a:p>
          <a:p>
            <a:r>
              <a:rPr lang="es-ES" sz="2800" b="1" dirty="0" smtClean="0"/>
              <a:t>Consentimiento</a:t>
            </a:r>
            <a:endParaRPr lang="es-ES" sz="2800" b="1" dirty="0"/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6629122" y="389781"/>
            <a:ext cx="1979365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Seres Humanos</a:t>
            </a:r>
          </a:p>
        </p:txBody>
      </p:sp>
      <p:grpSp>
        <p:nvGrpSpPr>
          <p:cNvPr id="144404" name="Group 20"/>
          <p:cNvGrpSpPr>
            <a:grpSpLocks/>
          </p:cNvGrpSpPr>
          <p:nvPr/>
        </p:nvGrpSpPr>
        <p:grpSpPr bwMode="auto">
          <a:xfrm>
            <a:off x="965697" y="389781"/>
            <a:ext cx="3643312" cy="5819775"/>
            <a:chOff x="793" y="436"/>
            <a:chExt cx="2295" cy="3666"/>
          </a:xfrm>
        </p:grpSpPr>
        <p:pic>
          <p:nvPicPr>
            <p:cNvPr id="12800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-6000" contrast="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436"/>
              <a:ext cx="2295" cy="3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8010" name="Rectangle 7"/>
            <p:cNvSpPr>
              <a:spLocks noChangeArrowheads="1"/>
            </p:cNvSpPr>
            <p:nvPr/>
          </p:nvSpPr>
          <p:spPr bwMode="auto">
            <a:xfrm>
              <a:off x="975" y="1298"/>
              <a:ext cx="680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8011" name="Text Box 8"/>
            <p:cNvSpPr txBox="1">
              <a:spLocks noChangeArrowheads="1"/>
            </p:cNvSpPr>
            <p:nvPr/>
          </p:nvSpPr>
          <p:spPr bwMode="auto">
            <a:xfrm>
              <a:off x="970" y="1298"/>
              <a:ext cx="69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200" b="1">
                  <a:solidFill>
                    <a:srgbClr val="CC0000"/>
                  </a:solidFill>
                </a:rPr>
                <a:t>Beneficencia</a:t>
              </a:r>
            </a:p>
          </p:txBody>
        </p:sp>
        <p:sp>
          <p:nvSpPr>
            <p:cNvPr id="128012" name="Rectangle 10"/>
            <p:cNvSpPr>
              <a:spLocks noChangeArrowheads="1"/>
            </p:cNvSpPr>
            <p:nvPr/>
          </p:nvSpPr>
          <p:spPr bwMode="auto">
            <a:xfrm>
              <a:off x="1791" y="1661"/>
              <a:ext cx="499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8013" name="Text Box 9"/>
            <p:cNvSpPr txBox="1">
              <a:spLocks noChangeArrowheads="1"/>
            </p:cNvSpPr>
            <p:nvPr/>
          </p:nvSpPr>
          <p:spPr bwMode="auto">
            <a:xfrm>
              <a:off x="1701" y="1616"/>
              <a:ext cx="71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200" b="1">
                  <a:solidFill>
                    <a:srgbClr val="CC0000"/>
                  </a:solidFill>
                </a:rPr>
                <a:t>Respeto</a:t>
              </a:r>
            </a:p>
            <a:p>
              <a:pPr eaLnBrk="1" hangingPunct="1"/>
              <a:r>
                <a:rPr lang="es-ES" sz="1200" b="1">
                  <a:solidFill>
                    <a:srgbClr val="CC0000"/>
                  </a:solidFill>
                </a:rPr>
                <a:t>participantes</a:t>
              </a:r>
            </a:p>
          </p:txBody>
        </p:sp>
        <p:sp>
          <p:nvSpPr>
            <p:cNvPr id="128014" name="Rectangle 11"/>
            <p:cNvSpPr>
              <a:spLocks noChangeArrowheads="1"/>
            </p:cNvSpPr>
            <p:nvPr/>
          </p:nvSpPr>
          <p:spPr bwMode="auto">
            <a:xfrm>
              <a:off x="2336" y="2296"/>
              <a:ext cx="363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8015" name="Text Box 12"/>
            <p:cNvSpPr txBox="1">
              <a:spLocks noChangeArrowheads="1"/>
            </p:cNvSpPr>
            <p:nvPr/>
          </p:nvSpPr>
          <p:spPr bwMode="auto">
            <a:xfrm>
              <a:off x="2290" y="2296"/>
              <a:ext cx="47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200" b="1">
                  <a:solidFill>
                    <a:srgbClr val="CC0000"/>
                  </a:solidFill>
                </a:rPr>
                <a:t>Justicia</a:t>
              </a:r>
            </a:p>
          </p:txBody>
        </p:sp>
        <p:sp>
          <p:nvSpPr>
            <p:cNvPr id="128016" name="Rectangle 13"/>
            <p:cNvSpPr>
              <a:spLocks noChangeArrowheads="1"/>
            </p:cNvSpPr>
            <p:nvPr/>
          </p:nvSpPr>
          <p:spPr bwMode="auto">
            <a:xfrm rot="502918">
              <a:off x="1837" y="573"/>
              <a:ext cx="1179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8017" name="Text Box 14"/>
            <p:cNvSpPr txBox="1">
              <a:spLocks noChangeArrowheads="1"/>
            </p:cNvSpPr>
            <p:nvPr/>
          </p:nvSpPr>
          <p:spPr bwMode="auto">
            <a:xfrm rot="522746">
              <a:off x="1790" y="549"/>
              <a:ext cx="121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200" b="1"/>
                <a:t>Consentimiento opciones</a:t>
              </a:r>
            </a:p>
          </p:txBody>
        </p:sp>
        <p:sp>
          <p:nvSpPr>
            <p:cNvPr id="128018" name="Rectangle 15"/>
            <p:cNvSpPr>
              <a:spLocks noChangeArrowheads="1"/>
            </p:cNvSpPr>
            <p:nvPr/>
          </p:nvSpPr>
          <p:spPr bwMode="auto">
            <a:xfrm rot="755840">
              <a:off x="1882" y="935"/>
              <a:ext cx="363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8019" name="Text Box 16"/>
            <p:cNvSpPr txBox="1">
              <a:spLocks noChangeArrowheads="1"/>
            </p:cNvSpPr>
            <p:nvPr/>
          </p:nvSpPr>
          <p:spPr bwMode="auto">
            <a:xfrm rot="280899">
              <a:off x="1791" y="935"/>
              <a:ext cx="54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000" b="1"/>
                <a:t>No efectos</a:t>
              </a:r>
            </a:p>
            <a:p>
              <a:pPr eaLnBrk="1" hangingPunct="1"/>
              <a:r>
                <a:rPr lang="es-ES" sz="1000" b="1"/>
                <a:t>adversos</a:t>
              </a:r>
            </a:p>
          </p:txBody>
        </p:sp>
        <p:sp>
          <p:nvSpPr>
            <p:cNvPr id="128020" name="Rectangle 17"/>
            <p:cNvSpPr>
              <a:spLocks noChangeArrowheads="1"/>
            </p:cNvSpPr>
            <p:nvPr/>
          </p:nvSpPr>
          <p:spPr bwMode="auto">
            <a:xfrm rot="338895">
              <a:off x="2472" y="981"/>
              <a:ext cx="408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8021" name="Text Box 18"/>
            <p:cNvSpPr txBox="1">
              <a:spLocks noChangeArrowheads="1"/>
            </p:cNvSpPr>
            <p:nvPr/>
          </p:nvSpPr>
          <p:spPr bwMode="auto">
            <a:xfrm rot="280899">
              <a:off x="2472" y="957"/>
              <a:ext cx="40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000" b="1"/>
                <a:t>Lista</a:t>
              </a:r>
            </a:p>
            <a:p>
              <a:pPr eaLnBrk="1" hangingPunct="1"/>
              <a:r>
                <a:rPr lang="es-ES" sz="1000" b="1"/>
                <a:t>efectos</a:t>
              </a:r>
            </a:p>
          </p:txBody>
        </p:sp>
      </p:grpSp>
      <p:sp>
        <p:nvSpPr>
          <p:cNvPr id="128005" name="Rectangle 19"/>
          <p:cNvSpPr>
            <a:spLocks noChangeArrowheads="1"/>
          </p:cNvSpPr>
          <p:nvPr/>
        </p:nvSpPr>
        <p:spPr bwMode="auto">
          <a:xfrm>
            <a:off x="827584" y="6344493"/>
            <a:ext cx="378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F.H. Steneck. </a:t>
            </a:r>
            <a:r>
              <a:rPr lang="en-US" sz="1000" i="1">
                <a:solidFill>
                  <a:srgbClr val="000000"/>
                </a:solidFill>
              </a:rPr>
              <a:t>Introduction to the Responsible Conduct of Research</a:t>
            </a:r>
            <a:r>
              <a:rPr lang="en-US" sz="1000">
                <a:solidFill>
                  <a:srgbClr val="000000"/>
                </a:solidFill>
              </a:rPr>
              <a:t>. ORI. http://ori.hhs.gov/documents/rcrintro.pdf</a:t>
            </a:r>
          </a:p>
        </p:txBody>
      </p:sp>
      <p:sp>
        <p:nvSpPr>
          <p:cNvPr id="144405" name="Rectangle 21"/>
          <p:cNvSpPr>
            <a:spLocks noChangeArrowheads="1"/>
          </p:cNvSpPr>
          <p:nvPr/>
        </p:nvSpPr>
        <p:spPr bwMode="auto">
          <a:xfrm rot="5400000">
            <a:off x="4029765" y="5621735"/>
            <a:ext cx="914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David </a:t>
            </a:r>
            <a:r>
              <a:rPr lang="en-US" sz="1100" dirty="0" err="1">
                <a:solidFill>
                  <a:srgbClr val="000000"/>
                </a:solidFill>
              </a:rPr>
              <a:t>Zinn</a:t>
            </a:r>
            <a:r>
              <a:rPr lang="en-US" sz="1100" dirty="0">
                <a:solidFill>
                  <a:srgbClr val="000000"/>
                </a:solidFill>
              </a:rPr>
              <a:t>.</a:t>
            </a:r>
            <a:endParaRPr lang="es-ES" sz="1100" dirty="0">
              <a:solidFill>
                <a:srgbClr val="000000"/>
              </a:solidFill>
            </a:endParaRPr>
          </a:p>
        </p:txBody>
      </p:sp>
      <p:sp>
        <p:nvSpPr>
          <p:cNvPr id="144406" name="Text Box 22"/>
          <p:cNvSpPr txBox="1">
            <a:spLocks noChangeArrowheads="1"/>
          </p:cNvSpPr>
          <p:nvPr/>
        </p:nvSpPr>
        <p:spPr bwMode="auto">
          <a:xfrm>
            <a:off x="4827980" y="3294452"/>
            <a:ext cx="27908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Diseño de un formato </a:t>
            </a:r>
          </a:p>
          <a:p>
            <a:pPr eaLnBrk="1" hangingPunct="1"/>
            <a:r>
              <a:rPr lang="es-ES" dirty="0"/>
              <a:t>de consentimiento </a:t>
            </a:r>
          </a:p>
          <a:p>
            <a:pPr eaLnBrk="1" hangingPunct="1"/>
            <a:r>
              <a:rPr lang="es-ES" dirty="0"/>
              <a:t>responsable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118601" y="4653136"/>
            <a:ext cx="2255746" cy="954107"/>
          </a:xfrm>
          <a:prstGeom prst="rect">
            <a:avLst/>
          </a:prstGeom>
          <a:solidFill>
            <a:srgbClr val="FFB7CF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comités </a:t>
            </a:r>
          </a:p>
          <a:p>
            <a:r>
              <a:rPr lang="es-VE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revisores</a:t>
            </a:r>
            <a:endParaRPr lang="es-VE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405" grpId="0"/>
      <p:bldP spid="144406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1949450" y="1484313"/>
            <a:ext cx="5245100" cy="608012"/>
          </a:xfrm>
          <a:prstGeom prst="rect">
            <a:avLst/>
          </a:prstGeom>
          <a:solidFill>
            <a:srgbClr val="B9CAFF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3200"/>
              <a:t>Consentimiento Informado</a:t>
            </a: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676650" y="2333625"/>
            <a:ext cx="1790700" cy="1095375"/>
          </a:xfrm>
          <a:prstGeom prst="rect">
            <a:avLst/>
          </a:prstGeom>
          <a:solidFill>
            <a:srgbClr val="EFE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0066"/>
              </a:buClr>
              <a:buFontTx/>
              <a:buChar char="•"/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Proceso</a:t>
            </a:r>
          </a:p>
          <a:p>
            <a:pPr algn="l" eaLnBrk="1" hangingPunct="1">
              <a:spcBef>
                <a:spcPct val="50000"/>
              </a:spcBef>
              <a:buClr>
                <a:srgbClr val="FF0066"/>
              </a:buClr>
              <a:buFontTx/>
              <a:buChar char="•"/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Documento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1692275" y="4508500"/>
            <a:ext cx="5759450" cy="1339850"/>
          </a:xfrm>
          <a:prstGeom prst="rect">
            <a:avLst/>
          </a:prstGeom>
          <a:solidFill>
            <a:srgbClr val="FFD5E3"/>
          </a:solidFill>
          <a:ln w="28575">
            <a:solidFill>
              <a:srgbClr val="CC000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Art. 1</a:t>
            </a:r>
            <a:r>
              <a:rPr lang="es-ES_tradnl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eaLnBrk="1" hangingPunct="1">
              <a:defRPr/>
            </a:pPr>
            <a:r>
              <a:rPr lang="es-ES_tradnl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consentimiento voluntario del sujeto humano es esencial</a:t>
            </a:r>
            <a:endParaRPr lang="es-ES_tradnl" sz="2800" b="1" i="1" smtClean="0"/>
          </a:p>
        </p:txBody>
      </p:sp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1975301" y="3860800"/>
            <a:ext cx="5044971" cy="52322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Código Nüremberg</a:t>
            </a:r>
            <a:r>
              <a:rPr lang="es-ES_tradnl" sz="28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1946-47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629122" y="389781"/>
            <a:ext cx="1979365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Seres Humanos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624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1" grpId="0" animBg="1"/>
      <p:bldP spid="62472" grpId="0" animBg="1"/>
      <p:bldP spid="624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60513" y="2590800"/>
            <a:ext cx="6022975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s-VE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Qué</a:t>
            </a:r>
            <a:r>
              <a:rPr lang="es-V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 Integridad </a:t>
            </a:r>
          </a:p>
          <a:p>
            <a:pPr>
              <a:defRPr/>
            </a:pPr>
            <a:r>
              <a:rPr lang="es-V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Academia?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116013" y="2565400"/>
            <a:ext cx="3230562" cy="3022600"/>
          </a:xfrm>
          <a:prstGeom prst="rect">
            <a:avLst/>
          </a:prstGeom>
          <a:solidFill>
            <a:srgbClr val="EFE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Documento que debe ser conocido, discutido y aplicado por todos los que vayan a hacer investigación con participantes humanos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1635125" y="1341437"/>
            <a:ext cx="5422900" cy="954087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Declaración de Helsinki AMM </a:t>
            </a:r>
          </a:p>
          <a:p>
            <a:pPr>
              <a:defRPr/>
            </a:pPr>
            <a:r>
              <a:rPr lang="es-ES_tradnl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1964-2013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7</a:t>
            </a:r>
            <a:r>
              <a:rPr lang="es-ES_tradnl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tima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revisión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4805363" y="2541588"/>
            <a:ext cx="32575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FF0066"/>
              </a:buClr>
              <a:buFontTx/>
              <a:buChar char="•"/>
              <a:defRPr/>
            </a:pPr>
            <a:r>
              <a:rPr lang="es-ES_tradnl" sz="2000" b="1" smtClean="0"/>
              <a:t> Investigación </a:t>
            </a:r>
          </a:p>
          <a:p>
            <a:pPr eaLnBrk="1" hangingPunct="1">
              <a:buClr>
                <a:srgbClr val="FF0066"/>
              </a:buClr>
              <a:defRPr/>
            </a:pPr>
            <a:r>
              <a:rPr lang="es-ES_tradnl" sz="2000" b="1" smtClean="0"/>
              <a:t>sujeta a </a:t>
            </a:r>
            <a:r>
              <a:rPr lang="es-ES_tradnl" sz="2400" smtClean="0">
                <a:solidFill>
                  <a:srgbClr val="F600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normas éticas</a:t>
            </a:r>
          </a:p>
        </p:txBody>
      </p: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5172075" y="3405188"/>
            <a:ext cx="26289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FF0066"/>
              </a:buClr>
              <a:buFontTx/>
              <a:buChar char="•"/>
              <a:defRPr/>
            </a:pPr>
            <a:r>
              <a:rPr lang="es-ES_tradnl" sz="2000" b="1" smtClean="0"/>
              <a:t> Investigación </a:t>
            </a:r>
          </a:p>
          <a:p>
            <a:pPr eaLnBrk="1" hangingPunct="1">
              <a:defRPr/>
            </a:pPr>
            <a:r>
              <a:rPr lang="es-ES_tradnl" sz="2000" b="1" smtClean="0"/>
              <a:t>descrita claramente</a:t>
            </a:r>
          </a:p>
          <a:p>
            <a:pPr eaLnBrk="1" hangingPunct="1">
              <a:defRPr/>
            </a:pPr>
            <a:r>
              <a:rPr lang="es-ES_tradnl" sz="2000" b="1" smtClean="0"/>
              <a:t>en un </a:t>
            </a:r>
            <a:r>
              <a:rPr lang="es-ES_tradnl" sz="2400" smtClean="0">
                <a:solidFill>
                  <a:srgbClr val="F600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protocolo</a:t>
            </a: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4781550" y="4652963"/>
            <a:ext cx="33909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FF0066"/>
              </a:buClr>
              <a:buFontTx/>
              <a:buChar char="•"/>
              <a:defRPr/>
            </a:pPr>
            <a:r>
              <a:rPr lang="es-ES_tradnl" sz="2000" b="1" smtClean="0"/>
              <a:t> Protocolo </a:t>
            </a:r>
          </a:p>
          <a:p>
            <a:pPr eaLnBrk="1" hangingPunct="1">
              <a:buClr>
                <a:srgbClr val="FF0066"/>
              </a:buClr>
              <a:defRPr/>
            </a:pPr>
            <a:r>
              <a:rPr lang="es-ES_tradnl" sz="2000" b="1" smtClean="0"/>
              <a:t>debe ser evaluado por un </a:t>
            </a:r>
          </a:p>
          <a:p>
            <a:pPr eaLnBrk="1" hangingPunct="1">
              <a:buClr>
                <a:srgbClr val="FF0066"/>
              </a:buClr>
              <a:defRPr/>
            </a:pPr>
            <a:r>
              <a:rPr lang="es-ES_tradnl" sz="2400" smtClean="0">
                <a:solidFill>
                  <a:srgbClr val="F600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Comité de Ética</a:t>
            </a:r>
          </a:p>
          <a:p>
            <a:pPr eaLnBrk="1" hangingPunct="1">
              <a:defRPr/>
            </a:pPr>
            <a:r>
              <a:rPr lang="es-ES_tradnl" sz="2000" b="1" smtClean="0"/>
              <a:t>(1975)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058025" y="1526092"/>
            <a:ext cx="1649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años</a:t>
            </a:r>
            <a:endParaRPr lang="es-V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629122" y="389781"/>
            <a:ext cx="1979365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Seres Humanos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animBg="1"/>
      <p:bldP spid="83977" grpId="0" animBg="1"/>
      <p:bldP spid="83978" grpId="0"/>
      <p:bldP spid="83979" grpId="0"/>
      <p:bldP spid="83980" grpId="0"/>
      <p:bldP spid="2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211532" y="1782395"/>
            <a:ext cx="6766596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Cuidado con los ensayos clínicos</a:t>
            </a:r>
            <a:r>
              <a:rPr lang="es-ES_tradnl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eaLnBrk="1" hangingPunct="1">
              <a:defRPr/>
            </a:pPr>
            <a:r>
              <a:rPr lang="es-ES_tradnl" sz="2400" b="1" dirty="0" smtClean="0"/>
              <a:t> </a:t>
            </a:r>
            <a:endParaRPr lang="es-ES_tradnl" sz="2400" b="1" dirty="0"/>
          </a:p>
          <a:p>
            <a:pPr eaLnBrk="1" hangingPunct="1">
              <a:defRPr/>
            </a:pPr>
            <a:r>
              <a:rPr lang="es-ES_tradnl" sz="3200" b="1" dirty="0"/>
              <a:t>Ofertas de </a:t>
            </a:r>
          </a:p>
          <a:p>
            <a:pPr eaLnBrk="1" hangingPunct="1">
              <a:defRPr/>
            </a:pPr>
            <a:r>
              <a:rPr lang="es-ES_tradnl" sz="3200" b="1" dirty="0"/>
              <a:t>compañías farmacéuticas</a:t>
            </a:r>
          </a:p>
          <a:p>
            <a:pPr eaLnBrk="1" hangingPunct="1">
              <a:defRPr/>
            </a:pPr>
            <a:endParaRPr lang="es-ES_tradnl" sz="2400" b="1" dirty="0"/>
          </a:p>
          <a:p>
            <a:pPr eaLnBrk="1" hangingPunct="1">
              <a:defRPr/>
            </a:pPr>
            <a:r>
              <a:rPr lang="es-ES_tradnl" sz="3200" b="1" dirty="0"/>
              <a:t>Ojo con entusiasmo por </a:t>
            </a:r>
          </a:p>
          <a:p>
            <a:pPr eaLnBrk="1" hangingPunct="1">
              <a:defRPr/>
            </a:pPr>
            <a:r>
              <a:rPr lang="es-ES_tradnl" sz="3200" b="1" dirty="0"/>
              <a:t>estudios </a:t>
            </a:r>
            <a:r>
              <a:rPr lang="es-ES_tradnl" sz="3200" b="1" dirty="0" err="1"/>
              <a:t>multicéntricos</a:t>
            </a:r>
            <a:endParaRPr lang="es-ES_tradnl" sz="3200" b="1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6516688" y="404813"/>
            <a:ext cx="2087562" cy="60960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Seres Humanos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223963" y="1700213"/>
            <a:ext cx="6516687" cy="831850"/>
          </a:xfrm>
          <a:prstGeom prst="rect">
            <a:avLst/>
          </a:prstGeom>
          <a:solidFill>
            <a:srgbClr val="EFE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Fase I</a:t>
            </a: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 En pocos </a:t>
            </a:r>
            <a:r>
              <a:rPr lang="es-ES_tradnl" sz="24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sujetos sanos</a:t>
            </a: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voluntarios     para ver efectos colaterales de la droga 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23963" y="2852738"/>
            <a:ext cx="6516687" cy="831850"/>
          </a:xfrm>
          <a:prstGeom prst="rect">
            <a:avLst/>
          </a:prstGeom>
          <a:solidFill>
            <a:srgbClr val="EFE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Fase II</a:t>
            </a: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 En pocos </a:t>
            </a:r>
            <a:r>
              <a:rPr lang="es-ES_tradnl" sz="24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pacientes</a:t>
            </a: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para ver efectos terapéuticos de la droga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223963" y="4005263"/>
            <a:ext cx="6516687" cy="831850"/>
          </a:xfrm>
          <a:prstGeom prst="rect">
            <a:avLst/>
          </a:prstGeom>
          <a:solidFill>
            <a:srgbClr val="EFE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Fase III</a:t>
            </a: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 En </a:t>
            </a:r>
            <a:r>
              <a:rPr lang="es-ES_tradnl" sz="24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muchos pacientes</a:t>
            </a: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para probar eficacia droga vs. drogas conocidas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23963" y="5084763"/>
            <a:ext cx="6516687" cy="831850"/>
          </a:xfrm>
          <a:prstGeom prst="rect">
            <a:avLst/>
          </a:prstGeom>
          <a:solidFill>
            <a:srgbClr val="EFE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Fase IV</a:t>
            </a: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 En </a:t>
            </a:r>
            <a:r>
              <a:rPr lang="es-ES_tradnl" sz="24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grandes grupos de población</a:t>
            </a:r>
            <a:r>
              <a:rPr lang="es-ES_tradnl" sz="24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luego de la comercialización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063016" y="481013"/>
            <a:ext cx="67024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Drogas…</a:t>
            </a:r>
          </a:p>
          <a:p>
            <a:pPr eaLnBrk="1" hangingPunct="1"/>
            <a:r>
              <a:rPr lang="es-ES_tradnl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Cuidado con los ensayos clínicos…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animBg="1"/>
      <p:bldP spid="2" grpId="0" animBg="1"/>
      <p:bldP spid="3" grpId="0" animBg="1"/>
      <p:bldP spid="4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1393825" y="1541463"/>
            <a:ext cx="6356350" cy="43275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endParaRPr lang="es-ES_tradnl" sz="800">
              <a:cs typeface="Times New Roman" pitchFamily="18" charset="0"/>
            </a:endParaRPr>
          </a:p>
          <a:p>
            <a:pPr algn="l">
              <a:buClr>
                <a:srgbClr val="FF0066"/>
              </a:buClr>
              <a:buSzPct val="180000"/>
              <a:buFontTx/>
              <a:buChar char="•"/>
              <a:defRPr/>
            </a:pPr>
            <a:r>
              <a:rPr lang="es-ES_tradnl" sz="1800">
                <a:cs typeface="Times New Roman" pitchFamily="18" charset="0"/>
              </a:rPr>
              <a:t> 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Si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existe un método alterno de eficacia comparable</a:t>
            </a:r>
          </a:p>
          <a:p>
            <a:pPr algn="l">
              <a:buClr>
                <a:srgbClr val="FF0066"/>
              </a:buClr>
              <a:buSzPct val="180000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      al experimento con seres humanos</a:t>
            </a:r>
          </a:p>
          <a:p>
            <a:pPr algn="l">
              <a:buClr>
                <a:srgbClr val="FF0066"/>
              </a:buClr>
              <a:buSzPct val="180000"/>
              <a:buFontTx/>
              <a:buChar char="•"/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0" hangingPunct="0">
              <a:buClr>
                <a:srgbClr val="FF0066"/>
              </a:buClr>
              <a:buSzPct val="180000"/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Si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los riesgos son desproporcionados con respecto a </a:t>
            </a:r>
          </a:p>
          <a:p>
            <a:pPr algn="l" eaLnBrk="0" hangingPunct="0">
              <a:buClr>
                <a:srgbClr val="FF0066"/>
              </a:buClr>
              <a:buSzPct val="180000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      los beneficios potenciales</a:t>
            </a:r>
          </a:p>
          <a:p>
            <a:pPr algn="l" eaLnBrk="0" hangingPunct="0">
              <a:buClr>
                <a:srgbClr val="FF0066"/>
              </a:buClr>
              <a:buSzPct val="180000"/>
              <a:buFontTx/>
              <a:buChar char="•"/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0" hangingPunct="0">
              <a:buClr>
                <a:srgbClr val="FF0066"/>
              </a:buClr>
              <a:buSzPct val="180000"/>
              <a:buFontTx/>
              <a:buChar char="•"/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0" hangingPunct="0">
              <a:buClr>
                <a:srgbClr val="FF0066"/>
              </a:buClr>
              <a:buSzPct val="180000"/>
              <a:buFontTx/>
              <a:buChar char="•"/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0" hangingPunct="0">
              <a:buClr>
                <a:srgbClr val="FF0066"/>
              </a:buClr>
              <a:buSzPct val="180000"/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Sin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autorización de autoridad competente</a:t>
            </a:r>
          </a:p>
          <a:p>
            <a:pPr algn="l" eaLnBrk="0" hangingPunct="0">
              <a:buClr>
                <a:srgbClr val="FF0066"/>
              </a:buClr>
              <a:buSzPct val="180000"/>
              <a:buFontTx/>
              <a:buChar char="•"/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0" hangingPunct="0">
              <a:buClr>
                <a:srgbClr val="FF0066"/>
              </a:buClr>
              <a:buSzPct val="180000"/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Sin</a:t>
            </a: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evaluación multidisciplinar e independiente de </a:t>
            </a:r>
          </a:p>
          <a:p>
            <a:pPr algn="l" eaLnBrk="0" hangingPunct="0">
              <a:buClr>
                <a:srgbClr val="FF0066"/>
              </a:buClr>
              <a:buSzPct val="180000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      pertinencia científica y ética</a:t>
            </a:r>
          </a:p>
          <a:p>
            <a:pPr algn="l" eaLnBrk="0" hangingPunct="0">
              <a:buClr>
                <a:srgbClr val="FF0066"/>
              </a:buClr>
              <a:buSzPct val="180000"/>
              <a:buFontTx/>
              <a:buChar char="•"/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0" hangingPunct="0">
              <a:buClr>
                <a:srgbClr val="FF0066"/>
              </a:buClr>
              <a:buSzPct val="180000"/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Sin</a:t>
            </a: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información sobre derechos y garantías, sin </a:t>
            </a:r>
          </a:p>
          <a:p>
            <a:pPr algn="l" eaLnBrk="0" hangingPunct="0">
              <a:buSzPct val="150000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      consentimiento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informado libre, explícito, </a:t>
            </a:r>
          </a:p>
          <a:p>
            <a:pPr algn="l" eaLnBrk="0" hangingPunct="0">
              <a:buSzPct val="150000"/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      escrito y revocable.</a:t>
            </a:r>
            <a:endParaRPr lang="es-ES_tradnl" sz="1200"/>
          </a:p>
        </p:txBody>
      </p:sp>
      <p:sp>
        <p:nvSpPr>
          <p:cNvPr id="132099" name="Rectangle 11"/>
          <p:cNvSpPr>
            <a:spLocks noChangeArrowheads="1"/>
          </p:cNvSpPr>
          <p:nvPr/>
        </p:nvSpPr>
        <p:spPr bwMode="auto">
          <a:xfrm>
            <a:off x="1692275" y="5949950"/>
            <a:ext cx="56149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s-ES_tradnl" sz="1000"/>
              <a:t>I. Maglio.   </a:t>
            </a:r>
            <a:r>
              <a:rPr lang="es-ES_tradnl" sz="1000" i="1"/>
              <a:t>Ética en Investigación Clínica Declaración de Helsinki.</a:t>
            </a:r>
            <a:r>
              <a:rPr lang="es-ES_tradnl" sz="1000"/>
              <a:t> </a:t>
            </a:r>
            <a:r>
              <a:rPr lang="es-ES_tradnl" sz="1000" i="1"/>
              <a:t>AMM. Seúl. Corea. 2008.</a:t>
            </a:r>
            <a:r>
              <a:rPr lang="es-ES_tradnl" sz="1000"/>
              <a:t> 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2095500" y="836613"/>
            <a:ext cx="4951413" cy="579437"/>
          </a:xfrm>
          <a:prstGeom prst="rect">
            <a:avLst/>
          </a:prstGeom>
          <a:solidFill>
            <a:srgbClr val="FFD5E3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PROHIBIDO Investigar:</a:t>
            </a:r>
          </a:p>
        </p:txBody>
      </p:sp>
      <p:sp>
        <p:nvSpPr>
          <p:cNvPr id="132101" name="Rectangle 15"/>
          <p:cNvSpPr>
            <a:spLocks noChangeArrowheads="1"/>
          </p:cNvSpPr>
          <p:nvPr/>
        </p:nvSpPr>
        <p:spPr bwMode="auto">
          <a:xfrm>
            <a:off x="1987550" y="6237288"/>
            <a:ext cx="5176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000" b="1">
                <a:hlinkClick r:id="rId2"/>
              </a:rPr>
              <a:t>http://www.confemel.com/asambleas/decl_helsinki_controversias_seul</a:t>
            </a:r>
            <a:r>
              <a:rPr lang="es-ES_tradnl" sz="1000" b="1"/>
              <a:t>. 2008.pdf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828800" y="1412875"/>
            <a:ext cx="5486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No hay nada </a:t>
            </a:r>
          </a:p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en la ciencia o investigación </a:t>
            </a:r>
          </a:p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que pueda estar por encima de </a:t>
            </a:r>
          </a:p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los participantes en los estudios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1328964" y="3407282"/>
            <a:ext cx="6486071" cy="769441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¡Primero el participante!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1995488" y="4365104"/>
            <a:ext cx="51530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/>
              <a:t>Enseñar y actuar en consecuencia</a:t>
            </a:r>
          </a:p>
          <a:p>
            <a:pPr eaLnBrk="1" hangingPunct="1"/>
            <a:r>
              <a:rPr lang="es-ES_tradnl" sz="2400" b="1" dirty="0"/>
              <a:t>Modelos</a:t>
            </a:r>
          </a:p>
          <a:p>
            <a:pPr eaLnBrk="1" hangingPunct="1"/>
            <a:r>
              <a:rPr lang="es-ES_tradnl" sz="2400" b="1" i="1" dirty="0" err="1"/>
              <a:t>Curriculum</a:t>
            </a:r>
            <a:r>
              <a:rPr lang="es-ES_tradnl" sz="2400" b="1" dirty="0"/>
              <a:t> oculto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6516688" y="404813"/>
            <a:ext cx="2087562" cy="60960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Seres Humanos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  <p:bldP spid="37898" grpId="0" animBg="1"/>
      <p:bldP spid="37900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198688" y="1412875"/>
            <a:ext cx="47577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es-ES_tradnl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Experimentos con animales</a:t>
            </a:r>
          </a:p>
          <a:p>
            <a:pPr eaLnBrk="1" hangingPunct="1">
              <a:buFontTx/>
              <a:buChar char="•"/>
              <a:defRPr/>
            </a:pPr>
            <a:r>
              <a:rPr lang="es-ES_tradnl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Enseñanza con animales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1586993" y="2420373"/>
            <a:ext cx="5981125" cy="584775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¡Trato humano de los animales!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6458197" y="360389"/>
            <a:ext cx="218598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animales no humanos</a:t>
            </a:r>
          </a:p>
        </p:txBody>
      </p:sp>
      <p:sp>
        <p:nvSpPr>
          <p:cNvPr id="158727" name="Text Box 7"/>
          <p:cNvSpPr txBox="1">
            <a:spLocks noChangeArrowheads="1"/>
          </p:cNvSpPr>
          <p:nvPr/>
        </p:nvSpPr>
        <p:spPr bwMode="auto">
          <a:xfrm>
            <a:off x="1847602" y="3565751"/>
            <a:ext cx="2292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/>
              <a:t>Las tres R</a:t>
            </a:r>
            <a:r>
              <a:rPr lang="es-ES" dirty="0"/>
              <a:t> </a:t>
            </a:r>
          </a:p>
          <a:p>
            <a:pPr eaLnBrk="1" hangingPunct="1"/>
            <a:r>
              <a:rPr lang="es-ES" sz="1600" dirty="0"/>
              <a:t>(Russell y </a:t>
            </a:r>
            <a:r>
              <a:rPr lang="es-ES" sz="1600" dirty="0" err="1"/>
              <a:t>Burch</a:t>
            </a:r>
            <a:r>
              <a:rPr lang="es-ES" sz="1600" dirty="0"/>
              <a:t> 1959)</a:t>
            </a:r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2013745" y="4469702"/>
            <a:ext cx="1839912" cy="13112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/>
              <a:t>Refinamiento</a:t>
            </a:r>
          </a:p>
          <a:p>
            <a:pPr algn="l" eaLnBrk="1" hangingPunct="1">
              <a:buFontTx/>
              <a:buChar char="•"/>
            </a:pPr>
            <a:endParaRPr lang="es-ES" sz="1000"/>
          </a:p>
          <a:p>
            <a:pPr algn="l" eaLnBrk="1" hangingPunct="1">
              <a:buFontTx/>
              <a:buChar char="•"/>
            </a:pPr>
            <a:r>
              <a:rPr lang="es-ES"/>
              <a:t>Reducción</a:t>
            </a:r>
          </a:p>
          <a:p>
            <a:pPr algn="l" eaLnBrk="1" hangingPunct="1">
              <a:buFontTx/>
              <a:buChar char="•"/>
            </a:pPr>
            <a:endParaRPr lang="es-ES" sz="1000"/>
          </a:p>
          <a:p>
            <a:pPr algn="l" eaLnBrk="1" hangingPunct="1">
              <a:buFontTx/>
              <a:buChar char="•"/>
            </a:pPr>
            <a:r>
              <a:rPr lang="es-ES"/>
              <a:t>Reemplazo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551190" y="6411391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8" name="Picture 3" descr="animal-test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5383" y="3789040"/>
            <a:ext cx="1853356" cy="216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964178" y="5030366"/>
            <a:ext cx="1465466" cy="92333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Deben ser </a:t>
            </a:r>
            <a:endParaRPr lang="es-ES" sz="1800" dirty="0" smtClean="0"/>
          </a:p>
          <a:p>
            <a:pPr eaLnBrk="1" hangingPunct="1"/>
            <a:r>
              <a:rPr lang="es-ES" sz="1800" dirty="0" smtClean="0"/>
              <a:t>imágenes </a:t>
            </a:r>
          </a:p>
          <a:p>
            <a:pPr eaLnBrk="1" hangingPunct="1"/>
            <a:r>
              <a:rPr lang="es-ES" sz="1800" dirty="0" smtClean="0"/>
              <a:t>del </a:t>
            </a:r>
            <a:r>
              <a:rPr lang="es-ES" sz="1800" dirty="0"/>
              <a:t>pasado…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  <p:bldP spid="37898" grpId="0" animBg="1"/>
      <p:bldP spid="158727" grpId="0"/>
      <p:bldP spid="158728" grpId="0" animBg="1"/>
      <p:bldP spid="9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385907" y="2782669"/>
            <a:ext cx="31197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Ethics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Research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involving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Animals</a:t>
            </a:r>
            <a:endParaRPr lang="es-ES_tradnl" sz="12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Nuffield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Council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on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Bioethics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2005</a:t>
            </a:r>
          </a:p>
          <a:p>
            <a:pPr algn="r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www.nuffieldbioethics.org</a:t>
            </a:r>
          </a:p>
        </p:txBody>
      </p:sp>
      <p:sp>
        <p:nvSpPr>
          <p:cNvPr id="138243" name="Text Box 8"/>
          <p:cNvSpPr txBox="1">
            <a:spLocks noChangeArrowheads="1"/>
          </p:cNvSpPr>
          <p:nvPr/>
        </p:nvSpPr>
        <p:spPr bwMode="auto">
          <a:xfrm>
            <a:off x="1624941" y="1582340"/>
            <a:ext cx="5845075" cy="1200329"/>
          </a:xfrm>
          <a:prstGeom prst="rect">
            <a:avLst/>
          </a:prstGeom>
          <a:solidFill>
            <a:srgbClr val="9BB3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/>
              <a:t>“¿Es moralmente aceptable </a:t>
            </a:r>
          </a:p>
          <a:p>
            <a:pPr eaLnBrk="1" hangingPunct="1"/>
            <a:r>
              <a:rPr lang="es-ES_tradnl" sz="2400" b="1"/>
              <a:t>causar dolor, sufrimiento y muerte </a:t>
            </a:r>
          </a:p>
          <a:p>
            <a:pPr eaLnBrk="1" hangingPunct="1"/>
            <a:r>
              <a:rPr lang="es-ES_tradnl" sz="2400" b="1"/>
              <a:t>a los animales?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636101" y="4005064"/>
            <a:ext cx="4138587" cy="2046714"/>
          </a:xfrm>
          <a:prstGeom prst="rect">
            <a:avLst/>
          </a:prstGeom>
          <a:solidFill>
            <a:srgbClr val="9BB3FF"/>
          </a:solidFill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900" u="sng" dirty="0"/>
              <a:t> </a:t>
            </a:r>
          </a:p>
          <a:p>
            <a:r>
              <a:rPr lang="es-ES" sz="1800" dirty="0"/>
              <a:t>* </a:t>
            </a:r>
            <a:r>
              <a:rPr lang="es-ES" sz="2400" dirty="0"/>
              <a:t>Declaración Derechos de Animales</a:t>
            </a:r>
            <a:r>
              <a:rPr lang="es-ES" dirty="0"/>
              <a:t> </a:t>
            </a:r>
          </a:p>
          <a:p>
            <a:r>
              <a:rPr lang="es-ES" dirty="0"/>
              <a:t>   AMM 2006</a:t>
            </a:r>
          </a:p>
          <a:p>
            <a:r>
              <a:rPr lang="es-ES" sz="1000" dirty="0"/>
              <a:t>   </a:t>
            </a:r>
          </a:p>
          <a:p>
            <a:r>
              <a:rPr lang="es-ES" sz="1800" dirty="0"/>
              <a:t>   </a:t>
            </a:r>
            <a:r>
              <a:rPr lang="es-ES" dirty="0"/>
              <a:t>“Trato humano, compasivo y </a:t>
            </a:r>
          </a:p>
          <a:p>
            <a:r>
              <a:rPr lang="es-ES" dirty="0"/>
              <a:t>uso solo si es necesario</a:t>
            </a:r>
            <a:r>
              <a:rPr lang="es-ES" dirty="0" smtClean="0"/>
              <a:t>”</a:t>
            </a:r>
            <a:r>
              <a:rPr lang="es-ES" sz="1000" dirty="0" smtClean="0"/>
              <a:t>   </a:t>
            </a:r>
            <a:r>
              <a:rPr lang="es-ES" sz="1000" u="sng" dirty="0" smtClean="0"/>
              <a:t> </a:t>
            </a:r>
            <a:endParaRPr lang="es-ES" sz="1000" u="sng" dirty="0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6458197" y="360389"/>
            <a:ext cx="218598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animales no humanos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784440" y="1735981"/>
            <a:ext cx="3001142" cy="67710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Declaración de Vancouver</a:t>
            </a:r>
            <a:r>
              <a:rPr lang="es-ES" sz="1800" dirty="0"/>
              <a:t> </a:t>
            </a:r>
          </a:p>
          <a:p>
            <a:pPr>
              <a:defRPr/>
            </a:pPr>
            <a:r>
              <a:rPr lang="es-ES" dirty="0"/>
              <a:t>AAAS febrero 2012</a:t>
            </a:r>
          </a:p>
        </p:txBody>
      </p:sp>
      <p:sp>
        <p:nvSpPr>
          <p:cNvPr id="140291" name="Text Box 4"/>
          <p:cNvSpPr txBox="1">
            <a:spLocks noChangeArrowheads="1"/>
          </p:cNvSpPr>
          <p:nvPr/>
        </p:nvSpPr>
        <p:spPr bwMode="auto">
          <a:xfrm>
            <a:off x="539552" y="5048349"/>
            <a:ext cx="37195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000">
                <a:solidFill>
                  <a:schemeClr val="bg2"/>
                </a:solidFill>
              </a:rPr>
              <a:t>http://www.bbc.co.uk/mundo/noticias/2012/02/120221_piden_tratar_delfines_ballenas_como_personas_jr.shtml</a:t>
            </a: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817787" y="4185780"/>
            <a:ext cx="3163045" cy="707886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Los cetáceos declarados </a:t>
            </a:r>
          </a:p>
          <a:p>
            <a:pPr eaLnBrk="1" hangingPunct="1"/>
            <a:r>
              <a:rPr lang="en-US" dirty="0"/>
              <a:t>“ Personas no </a:t>
            </a:r>
            <a:r>
              <a:rPr lang="en-US" dirty="0" err="1"/>
              <a:t>humanas</a:t>
            </a:r>
            <a:r>
              <a:rPr lang="en-US" dirty="0"/>
              <a:t>"</a:t>
            </a:r>
          </a:p>
        </p:txBody>
      </p:sp>
      <p:pic>
        <p:nvPicPr>
          <p:cNvPr id="5" name="Picture 15" descr="delfines_tratados_como_person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787" y="2485603"/>
            <a:ext cx="2967795" cy="166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597128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718138" y="1777717"/>
            <a:ext cx="3353803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Declaración de Cambridge </a:t>
            </a:r>
          </a:p>
          <a:p>
            <a:pPr eaLnBrk="1" hangingPunct="1"/>
            <a:r>
              <a:rPr lang="es-ES" dirty="0"/>
              <a:t>FCMS julio 2012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91364" y="2610090"/>
            <a:ext cx="352814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dirty="0"/>
              <a:t>Sustrato neurológico para conciencia en mamíferos, aves hasta pulpos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718138" y="3800767"/>
            <a:ext cx="3785011" cy="707886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“Los animales son conscientes </a:t>
            </a:r>
            <a:endParaRPr lang="es-ES" dirty="0" smtClean="0"/>
          </a:p>
          <a:p>
            <a:pPr eaLnBrk="1" hangingPunct="1"/>
            <a:r>
              <a:rPr lang="es-ES" dirty="0" smtClean="0"/>
              <a:t>y </a:t>
            </a:r>
            <a:r>
              <a:rPr lang="es-ES" dirty="0"/>
              <a:t>como </a:t>
            </a:r>
            <a:r>
              <a:rPr lang="es-ES" dirty="0" smtClean="0"/>
              <a:t>tales </a:t>
            </a:r>
            <a:r>
              <a:rPr lang="es-ES" dirty="0"/>
              <a:t>deben tratarse”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718138" y="5048348"/>
            <a:ext cx="37195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000">
                <a:solidFill>
                  <a:schemeClr val="bg2"/>
                </a:solidFill>
              </a:rPr>
              <a:t>http://www.bbc.co.uk/mundo/noticias/2012/02/120221_piden_tratar_delfines_ballenas_como_personas_jr.shtml</a:t>
            </a: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6458197" y="360389"/>
            <a:ext cx="218598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animales no humanos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0291" grpId="0"/>
      <p:bldP spid="4" grpId="0" animBg="1"/>
      <p:bldP spid="7" grpId="0" animBg="1"/>
      <p:bldP spid="8" grpId="0"/>
      <p:bldP spid="9" grpId="0" animBg="1"/>
      <p:bldP spid="10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1975010" y="1916832"/>
            <a:ext cx="5229225" cy="193899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 velar por el respeto y protección de los seres vivos </a:t>
            </a:r>
          </a:p>
          <a:p>
            <a:pPr eaLnBrk="1" hangingPunct="1"/>
            <a:r>
              <a:rPr lang="es-ES_tradnl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la </a:t>
            </a:r>
            <a:r>
              <a:rPr lang="es-ES_tradnl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investigación, </a:t>
            </a:r>
          </a:p>
          <a:p>
            <a:pPr eaLnBrk="1" hangingPunct="1"/>
            <a:r>
              <a:rPr lang="es-ES_tradnl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están </a:t>
            </a:r>
            <a:r>
              <a:rPr lang="es-ES_tradnl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los</a:t>
            </a:r>
          </a:p>
          <a:p>
            <a:pPr eaLnBrk="1" hangingPunct="1"/>
            <a:endParaRPr lang="es-ES_tradnl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4930" name="Rectangle 2"/>
          <p:cNvSpPr>
            <a:spLocks noChangeArrowheads="1"/>
          </p:cNvSpPr>
          <p:nvPr/>
        </p:nvSpPr>
        <p:spPr bwMode="auto">
          <a:xfrm>
            <a:off x="6588125" y="476250"/>
            <a:ext cx="2087563" cy="60960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Seres Vivos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77656" y="4005064"/>
            <a:ext cx="5623931" cy="830997"/>
          </a:xfrm>
          <a:prstGeom prst="rect">
            <a:avLst/>
          </a:prstGeom>
          <a:solidFill>
            <a:srgbClr val="B9CAFF"/>
          </a:solidFill>
        </p:spPr>
        <p:txBody>
          <a:bodyPr wrap="square">
            <a:spAutoFit/>
          </a:bodyPr>
          <a:lstStyle/>
          <a:p>
            <a:pPr lvl="0"/>
            <a:r>
              <a:rPr lang="es-ES_tradnl" sz="4800" b="1" dirty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Comités de Ética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2236788" y="1471613"/>
            <a:ext cx="4670425" cy="391477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Comité de Bioética</a:t>
            </a:r>
          </a:p>
          <a:p>
            <a:pPr eaLnBrk="1" hangingPunct="1">
              <a:defRPr/>
            </a:pPr>
            <a:r>
              <a:rPr lang="es-ES_tradnl" sz="18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Institutional</a:t>
            </a:r>
            <a:r>
              <a:rPr lang="es-ES_tradnl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Review</a:t>
            </a:r>
            <a:r>
              <a:rPr lang="es-ES_tradnl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Board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(IRB)</a:t>
            </a:r>
          </a:p>
          <a:p>
            <a:pPr eaLnBrk="1" hangingPunct="1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Evaluación ética investigación</a:t>
            </a:r>
          </a:p>
          <a:p>
            <a:pPr algn="l" eaLnBrk="1" hangingPunct="1">
              <a:defRPr/>
            </a:pPr>
            <a:endParaRPr lang="es-ES_tradnl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“Comité </a:t>
            </a:r>
            <a:r>
              <a:rPr lang="es-ES_tradnl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independiente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de la institución, que sirve para revisar aprobar y supervisar investigación conductual y biomédica que involucre humanos, con el propósito de proteger los derechos y el bienestar de los sujetos.”</a:t>
            </a:r>
          </a:p>
          <a:p>
            <a:pPr algn="l" eaLnBrk="1" hangingPunct="1">
              <a:defRPr/>
            </a:pPr>
            <a:endParaRPr lang="es-ES_tradnl" sz="9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387" name="Text Box 7"/>
          <p:cNvSpPr txBox="1">
            <a:spLocks noChangeArrowheads="1"/>
          </p:cNvSpPr>
          <p:nvPr/>
        </p:nvSpPr>
        <p:spPr bwMode="auto">
          <a:xfrm>
            <a:off x="3708400" y="5445125"/>
            <a:ext cx="31464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200"/>
              <a:t>http://hopes.stanford.edu/gloss/letter/I</a:t>
            </a:r>
          </a:p>
        </p:txBody>
      </p:sp>
      <p:sp>
        <p:nvSpPr>
          <p:cNvPr id="124930" name="Rectangle 2"/>
          <p:cNvSpPr>
            <a:spLocks noChangeArrowheads="1"/>
          </p:cNvSpPr>
          <p:nvPr/>
        </p:nvSpPr>
        <p:spPr bwMode="auto">
          <a:xfrm>
            <a:off x="6659563" y="404813"/>
            <a:ext cx="2087562" cy="60960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Seres Vivos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4 Rectángulo"/>
          <p:cNvSpPr>
            <a:spLocks noChangeArrowheads="1"/>
          </p:cNvSpPr>
          <p:nvPr/>
        </p:nvSpPr>
        <p:spPr bwMode="auto">
          <a:xfrm>
            <a:off x="3695700" y="6021388"/>
            <a:ext cx="388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s-ES" sz="1000"/>
              <a:t>CENTER FOR ACADEMIC INTEGRITY</a:t>
            </a:r>
          </a:p>
          <a:p>
            <a:pPr algn="r"/>
            <a:r>
              <a:rPr lang="es-ES" sz="1000"/>
              <a:t>http://www.academicintegrity.org/icai/assets/FV2013.pdf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485900" y="476672"/>
            <a:ext cx="6096000" cy="54476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“….un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compromiso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cinco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valores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fundamentales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>
              <a:defRPr/>
            </a:pPr>
            <a:r>
              <a:rPr lang="en-US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honestidad</a:t>
            </a:r>
            <a:r>
              <a:rPr lang="en-US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confianza</a:t>
            </a:r>
            <a:r>
              <a:rPr lang="en-US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justicia</a:t>
            </a:r>
            <a:r>
              <a:rPr lang="en-US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respeto</a:t>
            </a:r>
            <a:r>
              <a:rPr lang="en-US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….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esos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valores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48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coraje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actuar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adversidad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verdadero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academia.”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900112" y="5858226"/>
            <a:ext cx="2770187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dirty="0"/>
              <a:t>D. </a:t>
            </a:r>
            <a:r>
              <a:rPr lang="es-ES" sz="1400" dirty="0" err="1"/>
              <a:t>McCabe</a:t>
            </a:r>
            <a:r>
              <a:rPr lang="es-ES" sz="1400" dirty="0"/>
              <a:t> y G. </a:t>
            </a:r>
            <a:r>
              <a:rPr lang="es-ES" sz="1400" dirty="0" err="1"/>
              <a:t>Pavela</a:t>
            </a:r>
            <a:endParaRPr lang="es-ES" sz="1400" dirty="0"/>
          </a:p>
          <a:p>
            <a:pPr eaLnBrk="1" hangingPunct="1"/>
            <a:r>
              <a:rPr lang="es-ES" sz="1400" dirty="0"/>
              <a:t>Center </a:t>
            </a:r>
            <a:r>
              <a:rPr lang="es-ES" sz="1400" dirty="0" err="1"/>
              <a:t>for</a:t>
            </a:r>
            <a:r>
              <a:rPr lang="es-ES" sz="1400" dirty="0"/>
              <a:t> </a:t>
            </a:r>
            <a:r>
              <a:rPr lang="es-ES" sz="1400" dirty="0" err="1"/>
              <a:t>Academic</a:t>
            </a:r>
            <a:r>
              <a:rPr lang="es-ES" sz="1400" dirty="0"/>
              <a:t> </a:t>
            </a:r>
            <a:r>
              <a:rPr lang="es-ES" sz="1400" dirty="0" err="1"/>
              <a:t>Integrity</a:t>
            </a:r>
            <a:endParaRPr lang="es-ES" sz="1400" dirty="0"/>
          </a:p>
          <a:p>
            <a:pPr eaLnBrk="1" hangingPunct="1"/>
            <a:r>
              <a:rPr lang="es-ES" sz="1400" dirty="0"/>
              <a:t>1999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/>
        </p:nvSpPr>
        <p:spPr bwMode="auto">
          <a:xfrm>
            <a:off x="6588125" y="476250"/>
            <a:ext cx="2087563" cy="60960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Investigación con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Seres Vivos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830388" y="1635125"/>
            <a:ext cx="5483225" cy="4308475"/>
          </a:xfrm>
          <a:prstGeom prst="rect">
            <a:avLst/>
          </a:prstGeom>
          <a:solidFill>
            <a:srgbClr val="CCE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endParaRPr lang="es-ES_tradnl" sz="800" b="1" dirty="0" smtClean="0">
              <a:solidFill>
                <a:srgbClr val="0000B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Comités de Bioética </a:t>
            </a:r>
          </a:p>
          <a:p>
            <a:pPr eaLnBrk="1" hangingPunct="1">
              <a:defRPr/>
            </a:pPr>
            <a:r>
              <a:rPr lang="es-ES_tradnl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locales</a:t>
            </a:r>
            <a:r>
              <a:rPr lang="es-ES_tradnl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defRPr/>
            </a:pPr>
            <a:endParaRPr lang="es-ES_tradnl" sz="1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Para evaluar </a:t>
            </a:r>
            <a:r>
              <a:rPr lang="es-ES_tradnl" sz="24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ANTES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 hacer </a:t>
            </a:r>
          </a:p>
          <a:p>
            <a:pPr algn="l" eaLnBrk="1" hangingPunct="1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seguimiento de investigaciones</a:t>
            </a:r>
          </a:p>
          <a:p>
            <a:pPr algn="l" eaLnBrk="1" hangingPunct="1">
              <a:defRPr/>
            </a:pPr>
            <a:endParaRPr lang="es-ES_tradnl" sz="14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_tradnl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*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CDCHTA - ULA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2006</a:t>
            </a:r>
          </a:p>
          <a:p>
            <a:pPr algn="l" eaLnBrk="1" hangingPunct="1">
              <a:defRPr/>
            </a:pPr>
            <a:r>
              <a:rPr lang="es-ES_tradnl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*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Bioterio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– ULA 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2008</a:t>
            </a:r>
          </a:p>
          <a:p>
            <a:pPr algn="l" eaLnBrk="1" hangingPunct="1">
              <a:defRPr/>
            </a:pPr>
            <a:r>
              <a:rPr lang="es-ES_tradnl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*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Div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Postgrado Medicina 2011</a:t>
            </a:r>
          </a:p>
          <a:p>
            <a:pPr algn="l"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</a:t>
            </a:r>
            <a:r>
              <a:rPr lang="es-ES_tradnl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Academia de Mérida 2013</a:t>
            </a:r>
          </a:p>
          <a:p>
            <a:pPr algn="l" eaLnBrk="1" hangingPunct="1">
              <a:defRPr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2823765" y="1341438"/>
            <a:ext cx="3496470" cy="830997"/>
          </a:xfrm>
          <a:prstGeom prst="rect">
            <a:avLst/>
          </a:prstGeom>
          <a:solidFill>
            <a:srgbClr val="9BB3FF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Responsabilidad Social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del Investigador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2378075" y="2606675"/>
            <a:ext cx="4387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Retribuir a la sociedad lo que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hemos recibido de ella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2378075" y="3543300"/>
            <a:ext cx="4387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Reconocimiento al trabajo de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nuestro predecesores</a:t>
            </a: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2484438" y="4724400"/>
            <a:ext cx="464978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G. Holton. “Nils Bohr and the integrity of science”. American Scientist 1986, citado en: The Responsible Researcher: Paths and Pitfalls. 1999 p.56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8" grpId="0" animBg="1"/>
      <p:bldP spid="129029" grpId="0"/>
      <p:bldP spid="129030" grpId="0"/>
      <p:bldP spid="129031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1434762" y="2420888"/>
            <a:ext cx="62744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Opinión del Dr. Nicholas </a:t>
            </a:r>
            <a:r>
              <a:rPr lang="es-ES_tradnl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Steneck</a:t>
            </a: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sobre </a:t>
            </a: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responsabilidad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el proceso </a:t>
            </a:r>
          </a:p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la investigación…</a:t>
            </a: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3287936" y="3933056"/>
            <a:ext cx="42275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Fostering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responsible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conduct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science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engineering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research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current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policies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s-ES_tradnl" sz="1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actions</a:t>
            </a:r>
            <a:r>
              <a:rPr lang="es-ES_tradnl" sz="12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r"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En: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Responsible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Science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ensuriong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integrity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research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process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Vol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II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National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Academy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Sciences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1993.</a:t>
            </a:r>
          </a:p>
          <a:p>
            <a:pPr algn="r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Citado </a:t>
            </a: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en: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Responsible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Researcher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1999 p. 16.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24328" y="6462806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05431" y="1684195"/>
            <a:ext cx="5133136" cy="461665"/>
          </a:xfrm>
          <a:prstGeom prst="rect">
            <a:avLst/>
          </a:prstGeom>
          <a:solidFill>
            <a:srgbClr val="9BB3FF"/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Responsabilidad en la investigación</a:t>
            </a:r>
            <a:endParaRPr lang="es-V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755650" y="548680"/>
            <a:ext cx="3168650" cy="5878532"/>
          </a:xfrm>
          <a:prstGeom prst="rect">
            <a:avLst/>
          </a:prstGeom>
          <a:solidFill>
            <a:srgbClr val="FFD5E3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63500" dir="318780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Los</a:t>
            </a:r>
          </a:p>
          <a:p>
            <a:pPr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INDIVIDUOS</a:t>
            </a:r>
            <a:endParaRPr lang="es-ES_tradnl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sean</a:t>
            </a:r>
          </a:p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investigadores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estudiantes profesores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técnicos 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mentores supervisores 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autores 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revisores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editores 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jefes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patrocinadores 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etc.  </a:t>
            </a: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796538" y="3789363"/>
            <a:ext cx="3926075" cy="2616101"/>
          </a:xfrm>
          <a:prstGeom prst="rect">
            <a:avLst/>
          </a:prstGeom>
          <a:solidFill>
            <a:srgbClr val="89FF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Deben tener</a:t>
            </a:r>
          </a:p>
          <a:p>
            <a:pPr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Desempeño</a:t>
            </a: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HONESTO</a:t>
            </a:r>
          </a:p>
          <a:p>
            <a:pPr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RESPONSABLE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4572000" y="1700213"/>
            <a:ext cx="2736850" cy="2016125"/>
          </a:xfrm>
          <a:prstGeom prst="curvedDownArrow">
            <a:avLst>
              <a:gd name="adj1" fmla="val 14304"/>
              <a:gd name="adj2" fmla="val 54299"/>
              <a:gd name="adj3" fmla="val 33333"/>
            </a:avLst>
          </a:prstGeom>
          <a:solidFill>
            <a:srgbClr val="9BB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580874" y="332655"/>
            <a:ext cx="1959190" cy="646331"/>
          </a:xfrm>
          <a:prstGeom prst="rect">
            <a:avLst/>
          </a:prstGeom>
          <a:solidFill>
            <a:srgbClr val="9BB3FF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Responsabilidad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Investigador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835150" y="1989138"/>
            <a:ext cx="5534025" cy="2924175"/>
          </a:xfrm>
          <a:prstGeom prst="rect">
            <a:avLst/>
          </a:prstGeom>
          <a:solidFill>
            <a:srgbClr val="FFD5E3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ES_tradnl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¿Qué significa ser </a:t>
            </a:r>
          </a:p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investigador, científico, tutor, estudiante, evaluador, editor, administrador etc. </a:t>
            </a:r>
          </a:p>
          <a:p>
            <a:pPr>
              <a:defRPr/>
            </a:pPr>
            <a:r>
              <a:rPr lang="es-ES_tradnl" sz="44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RESPONSABLE</a:t>
            </a: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</a:p>
          <a:p>
            <a:pPr>
              <a:defRPr/>
            </a:pPr>
            <a:endParaRPr lang="es-ES_tradnl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580874" y="332655"/>
            <a:ext cx="1959190" cy="646331"/>
          </a:xfrm>
          <a:prstGeom prst="rect">
            <a:avLst/>
          </a:prstGeom>
          <a:solidFill>
            <a:srgbClr val="9BB3FF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Responsabilidad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Investigador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animBg="1"/>
      <p:bldP spid="48134" grpId="1" animBg="1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1486067" y="1700808"/>
            <a:ext cx="6170279" cy="2123658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6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¡Dar cuenta de </a:t>
            </a:r>
          </a:p>
          <a:p>
            <a:pPr eaLnBrk="1" hangingPunct="1"/>
            <a:r>
              <a:rPr lang="es-ES_tradnl" sz="6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 acciones!</a:t>
            </a: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1028700" y="4005064"/>
            <a:ext cx="708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… que </a:t>
            </a:r>
            <a:r>
              <a:rPr lang="es-E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no</a:t>
            </a:r>
            <a:r>
              <a:rPr lang="es-E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le cueste defenderlas ante:</a:t>
            </a:r>
          </a:p>
          <a:p>
            <a:pPr eaLnBrk="1" hangingPunct="1">
              <a:defRPr/>
            </a:pPr>
            <a:r>
              <a:rPr lang="es-E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sus colegas, estudiantes, amigos y familia.</a:t>
            </a:r>
          </a:p>
        </p:txBody>
      </p:sp>
      <p:sp>
        <p:nvSpPr>
          <p:cNvPr id="193541" name="Text Box 8"/>
          <p:cNvSpPr txBox="1">
            <a:spLocks noChangeArrowheads="1"/>
          </p:cNvSpPr>
          <p:nvPr/>
        </p:nvSpPr>
        <p:spPr bwMode="auto">
          <a:xfrm>
            <a:off x="3233738" y="5225504"/>
            <a:ext cx="4608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" sz="1200" i="1" dirty="0" err="1"/>
              <a:t>The</a:t>
            </a:r>
            <a:r>
              <a:rPr lang="es-ES" sz="1200" i="1" dirty="0"/>
              <a:t> </a:t>
            </a:r>
            <a:r>
              <a:rPr lang="es-ES" sz="1200" i="1" dirty="0" err="1"/>
              <a:t>Responsible</a:t>
            </a:r>
            <a:r>
              <a:rPr lang="es-ES" sz="1200" i="1" dirty="0"/>
              <a:t> </a:t>
            </a:r>
            <a:r>
              <a:rPr lang="es-ES" sz="1200" i="1" dirty="0" err="1"/>
              <a:t>Researcher</a:t>
            </a:r>
            <a:r>
              <a:rPr lang="en-US" sz="1200" dirty="0"/>
              <a:t>: </a:t>
            </a:r>
            <a:r>
              <a:rPr lang="en-US" sz="1200" i="1" dirty="0"/>
              <a:t>Paths and Pitfalls</a:t>
            </a:r>
            <a:r>
              <a:rPr lang="en-US" sz="1200" dirty="0"/>
              <a:t>. Sigma Xi. </a:t>
            </a:r>
          </a:p>
          <a:p>
            <a:pPr algn="r" eaLnBrk="1" hangingPunct="1"/>
            <a:r>
              <a:rPr lang="en-US" sz="1200" dirty="0"/>
              <a:t>The Scientific Research Society, 1999. </a:t>
            </a:r>
            <a:r>
              <a:rPr lang="es-ES" sz="1200" dirty="0"/>
              <a:t>p 54.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525120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80874" y="332655"/>
            <a:ext cx="1959190" cy="646331"/>
          </a:xfrm>
          <a:prstGeom prst="rect">
            <a:avLst/>
          </a:prstGeom>
          <a:solidFill>
            <a:srgbClr val="9BB3FF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Responsabilidad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Investigador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3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3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3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2004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2004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 build="allAtOnce" animBg="1"/>
      <p:bldP spid="100359" grpId="0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2127250" y="2057400"/>
            <a:ext cx="4889500" cy="274161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Los tópicos discutidos </a:t>
            </a:r>
          </a:p>
          <a:p>
            <a:pPr eaLnBrk="1" hangingPunct="1"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son muchos </a:t>
            </a:r>
          </a:p>
          <a:p>
            <a:pPr eaLnBrk="1" hangingPunct="1"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 pueden resultar ser </a:t>
            </a:r>
          </a:p>
          <a:p>
            <a:pPr eaLnBrk="1" hangingPunct="1">
              <a:defRPr/>
            </a:pPr>
            <a:r>
              <a:rPr lang="es-ES_tradnl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extremadamente difíciles</a:t>
            </a:r>
            <a:endParaRPr lang="es-ES_tradnl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5580063" y="5300663"/>
            <a:ext cx="2540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Sin embargo…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25120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animBg="1"/>
      <p:bldP spid="77831" grpId="0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1528820" y="2028825"/>
            <a:ext cx="6192837" cy="280035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¡El haberlos discutido en alguna ocasión, indiscutiblemente coloca al individuo,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sea estudiante, profesor, investigador,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tutor, administrador etc.,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en una </a:t>
            </a:r>
            <a:r>
              <a:rPr lang="es-ES_tradnl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mejor posición</a:t>
            </a: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para enfrentarlos!</a:t>
            </a:r>
          </a:p>
          <a:p>
            <a:pPr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597128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580874" y="382727"/>
            <a:ext cx="1959190" cy="646331"/>
          </a:xfrm>
          <a:prstGeom prst="rect">
            <a:avLst/>
          </a:prstGeom>
          <a:solidFill>
            <a:srgbClr val="9BB3FF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Responsabilidad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Investigador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967037" y="3143250"/>
            <a:ext cx="3209925" cy="636588"/>
          </a:xfrm>
          <a:prstGeom prst="rect">
            <a:avLst/>
          </a:prstGeom>
          <a:solidFill>
            <a:srgbClr val="FFD5E3"/>
          </a:solidFill>
          <a:ln w="5715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457200" indent="-457200" algn="l"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III. Conclusión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597128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995363" y="1043781"/>
            <a:ext cx="6889750" cy="47704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buClr>
                <a:srgbClr val="0000CC"/>
              </a:buClr>
              <a:buSzPct val="200000"/>
              <a:buFontTx/>
              <a:buChar char="•"/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on estas discusiones se busca contribuir</a:t>
            </a: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a difundir principios fundamentales para </a:t>
            </a: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que una institución</a:t>
            </a:r>
            <a:r>
              <a:rPr lang="es-ES_tradnl" dirty="0"/>
              <a:t> 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sea de verdad,</a:t>
            </a: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responsable y excelente</a:t>
            </a:r>
            <a:endParaRPr lang="es-ES_tradnl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00CC"/>
              </a:buClr>
              <a:buSzPct val="200000"/>
              <a:defRPr/>
            </a:pPr>
            <a:endParaRPr lang="es-ES_tradnl" sz="4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00CC"/>
              </a:buClr>
              <a:buSzPct val="200000"/>
              <a:buFontTx/>
              <a:buChar char="•"/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 nosotros, profesores y estudiantes, </a:t>
            </a: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queda el hacer realidad el nada fácil  </a:t>
            </a: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fortalecimiento ético en </a:t>
            </a: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la academia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597128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9"/>
          <p:cNvSpPr txBox="1">
            <a:spLocks noChangeArrowheads="1"/>
          </p:cNvSpPr>
          <p:nvPr/>
        </p:nvSpPr>
        <p:spPr bwMode="auto">
          <a:xfrm>
            <a:off x="954949" y="2564904"/>
            <a:ext cx="7229864" cy="15696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600" dirty="0">
                <a:solidFill>
                  <a:srgbClr val="CC3300"/>
                </a:solidFill>
              </a:rPr>
              <a:t>Escándalos…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Picture 4" descr="CIMG26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7325"/>
            <a:ext cx="8497888" cy="637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635" name="Text Box 5"/>
          <p:cNvSpPr txBox="1">
            <a:spLocks noChangeArrowheads="1"/>
          </p:cNvSpPr>
          <p:nvPr/>
        </p:nvSpPr>
        <p:spPr bwMode="auto">
          <a:xfrm>
            <a:off x="1403648" y="764704"/>
            <a:ext cx="2698750" cy="914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5400" b="1" dirty="0">
                <a:solidFill>
                  <a:schemeClr val="bg1"/>
                </a:solidFill>
              </a:rPr>
              <a:t>Gracias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69136" y="660838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224171" y="4725143"/>
            <a:ext cx="3164649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3600" b="1" dirty="0" smtClean="0">
                <a:solidFill>
                  <a:schemeClr val="bg1"/>
                </a:solidFill>
              </a:rPr>
              <a:t>pacap@ula.ve</a:t>
            </a:r>
            <a:endParaRPr lang="es-ES_tradnl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245416" y="4797152"/>
            <a:ext cx="6999031" cy="1631216"/>
          </a:xfrm>
          <a:prstGeom prst="rect">
            <a:avLst/>
          </a:prstGeom>
          <a:solidFill>
            <a:srgbClr val="FFFF89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2400" dirty="0"/>
              <a:t>Acusados de </a:t>
            </a:r>
            <a:r>
              <a:rPr lang="es-VE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plagiar</a:t>
            </a:r>
            <a:r>
              <a:rPr lang="es-VE" sz="2400" dirty="0"/>
              <a:t> en sus tesis doctorales </a:t>
            </a:r>
          </a:p>
          <a:p>
            <a:pPr>
              <a:defRPr/>
            </a:pPr>
            <a:r>
              <a:rPr lang="es-VE" sz="2400" dirty="0"/>
              <a:t>hechas años </a:t>
            </a:r>
            <a:r>
              <a:rPr lang="es-VE" sz="2400" dirty="0" smtClean="0"/>
              <a:t>atrás</a:t>
            </a:r>
            <a:endParaRPr lang="es-VE" sz="1200" dirty="0"/>
          </a:p>
          <a:p>
            <a:pPr>
              <a:defRPr/>
            </a:pPr>
            <a:r>
              <a:rPr lang="es-VE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Todos perdieron sus cargos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pic>
        <p:nvPicPr>
          <p:cNvPr id="20485" name="Picture 5" descr="C:\Users\ximena\Desktop\min aleman plagio 20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496" r="43724" b="56054"/>
          <a:stretch/>
        </p:blipFill>
        <p:spPr bwMode="auto">
          <a:xfrm>
            <a:off x="1566863" y="3643573"/>
            <a:ext cx="915748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7" descr="2012-03-30T200654Z_1_CBRE82T1JVK00_RTROPTP_2_HUNGARY-PRESIDENT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54"/>
          <a:stretch/>
        </p:blipFill>
        <p:spPr bwMode="auto">
          <a:xfrm>
            <a:off x="1576271" y="2420888"/>
            <a:ext cx="907497" cy="95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C:\Users\ximena\Desktop\annette schavan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970" r="17223" b="13349"/>
          <a:stretch/>
        </p:blipFill>
        <p:spPr bwMode="auto">
          <a:xfrm>
            <a:off x="1635429" y="1199746"/>
            <a:ext cx="926814" cy="99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956153" y="3136289"/>
            <a:ext cx="228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VE" sz="1400" dirty="0" smtClean="0">
                <a:solidFill>
                  <a:srgbClr val="000000"/>
                </a:solidFill>
              </a:rPr>
              <a:t>     </a:t>
            </a:r>
            <a:r>
              <a:rPr lang="es-VE" sz="3200" dirty="0" smtClean="0">
                <a:solidFill>
                  <a:srgbClr val="000000"/>
                </a:solidFill>
              </a:rPr>
              <a:t>         </a:t>
            </a:r>
            <a:endParaRPr lang="es-VE" sz="1400" dirty="0">
              <a:solidFill>
                <a:srgbClr val="000000"/>
              </a:solidFill>
            </a:endParaRPr>
          </a:p>
          <a:p>
            <a:pPr lvl="0"/>
            <a:endParaRPr lang="es-VE" sz="1400" dirty="0">
              <a:solidFill>
                <a:srgbClr val="00000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483768" y="1115743"/>
            <a:ext cx="463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3200" dirty="0">
                <a:solidFill>
                  <a:srgbClr val="000000"/>
                </a:solidFill>
              </a:rPr>
              <a:t>Ministra de </a:t>
            </a:r>
            <a:r>
              <a:rPr lang="es-VE" sz="3200" dirty="0" smtClean="0">
                <a:solidFill>
                  <a:srgbClr val="000000"/>
                </a:solidFill>
              </a:rPr>
              <a:t>Educación Alemania 2013  </a:t>
            </a:r>
            <a:r>
              <a:rPr lang="es-VE" sz="1600" dirty="0" smtClean="0">
                <a:solidFill>
                  <a:srgbClr val="000000"/>
                </a:solidFill>
              </a:rPr>
              <a:t>      </a:t>
            </a:r>
            <a:endParaRPr lang="es-VE" sz="1600" dirty="0">
              <a:solidFill>
                <a:srgbClr val="00000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603712" y="2348880"/>
            <a:ext cx="43925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3200" dirty="0" smtClean="0">
                <a:solidFill>
                  <a:srgbClr val="000000"/>
                </a:solidFill>
              </a:rPr>
              <a:t>Presidente República Hungría 2012</a:t>
            </a:r>
            <a:endParaRPr lang="es-VE" sz="3200" dirty="0">
              <a:solidFill>
                <a:srgbClr val="000000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62243" y="3573016"/>
            <a:ext cx="43653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3200" dirty="0" smtClean="0">
                <a:solidFill>
                  <a:srgbClr val="000000"/>
                </a:solidFill>
              </a:rPr>
              <a:t>Ministro </a:t>
            </a:r>
            <a:r>
              <a:rPr lang="es-VE" sz="3200" dirty="0">
                <a:solidFill>
                  <a:srgbClr val="000000"/>
                </a:solidFill>
              </a:rPr>
              <a:t>de </a:t>
            </a:r>
            <a:r>
              <a:rPr lang="es-VE" sz="3200" dirty="0" smtClean="0">
                <a:solidFill>
                  <a:srgbClr val="000000"/>
                </a:solidFill>
              </a:rPr>
              <a:t>Defensa</a:t>
            </a:r>
          </a:p>
          <a:p>
            <a:pPr lvl="0"/>
            <a:r>
              <a:rPr lang="es-VE" sz="3200" dirty="0" smtClean="0">
                <a:solidFill>
                  <a:srgbClr val="000000"/>
                </a:solidFill>
              </a:rPr>
              <a:t>Alemania 2011 </a:t>
            </a:r>
            <a:endParaRPr lang="es-VE" sz="3200" dirty="0">
              <a:solidFill>
                <a:srgbClr val="000000"/>
              </a:solidFill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9"/>
          <p:cNvSpPr txBox="1">
            <a:spLocks noChangeArrowheads="1"/>
          </p:cNvSpPr>
          <p:nvPr/>
        </p:nvSpPr>
        <p:spPr bwMode="auto">
          <a:xfrm>
            <a:off x="946884" y="741363"/>
            <a:ext cx="339067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 b="1" dirty="0">
                <a:solidFill>
                  <a:srgbClr val="CC3300"/>
                </a:solidFill>
              </a:rPr>
              <a:t>Japón 2013</a:t>
            </a: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1043779" y="1893888"/>
            <a:ext cx="6825908" cy="3293209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Cardiólogo acusado de </a:t>
            </a:r>
            <a:r>
              <a:rPr lang="es-ES" sz="2800" b="1" dirty="0">
                <a:solidFill>
                  <a:srgbClr val="C00000"/>
                </a:solidFill>
              </a:rPr>
              <a:t>fabricar y manipular</a:t>
            </a:r>
          </a:p>
          <a:p>
            <a:pPr eaLnBrk="1" hangingPunct="1"/>
            <a:r>
              <a:rPr lang="es-ES" dirty="0"/>
              <a:t>datos e imágenes en al menos 5 artículos publicados en </a:t>
            </a:r>
          </a:p>
          <a:p>
            <a:pPr eaLnBrk="1" hangingPunct="1"/>
            <a:r>
              <a:rPr lang="es-ES" i="1" dirty="0" err="1"/>
              <a:t>Circulation</a:t>
            </a:r>
            <a:r>
              <a:rPr lang="es-ES" i="1" dirty="0"/>
              <a:t>, </a:t>
            </a:r>
            <a:r>
              <a:rPr lang="es-ES" i="1" dirty="0" err="1"/>
              <a:t>Circulation</a:t>
            </a:r>
            <a:r>
              <a:rPr lang="es-ES" i="1" dirty="0"/>
              <a:t> </a:t>
            </a:r>
            <a:r>
              <a:rPr lang="es-ES" i="1" dirty="0" err="1"/>
              <a:t>Research</a:t>
            </a:r>
            <a:r>
              <a:rPr lang="es-ES" i="1" dirty="0"/>
              <a:t> e </a:t>
            </a:r>
            <a:r>
              <a:rPr lang="es-ES" i="1" dirty="0" err="1"/>
              <a:t>Hypertension</a:t>
            </a:r>
            <a:r>
              <a:rPr lang="es-ES" i="1" dirty="0"/>
              <a:t> </a:t>
            </a:r>
          </a:p>
          <a:p>
            <a:pPr eaLnBrk="1" hangingPunct="1"/>
            <a:endParaRPr lang="es-ES" i="1" dirty="0"/>
          </a:p>
          <a:p>
            <a:pPr eaLnBrk="1" hangingPunct="1"/>
            <a:r>
              <a:rPr lang="es-ES" dirty="0" err="1"/>
              <a:t>Kyoto</a:t>
            </a:r>
            <a:r>
              <a:rPr lang="es-ES" dirty="0"/>
              <a:t> </a:t>
            </a:r>
            <a:r>
              <a:rPr lang="es-ES" dirty="0" err="1"/>
              <a:t>Heart</a:t>
            </a:r>
            <a:r>
              <a:rPr lang="es-ES" dirty="0"/>
              <a:t> </a:t>
            </a:r>
            <a:r>
              <a:rPr lang="es-ES" dirty="0" err="1"/>
              <a:t>Study</a:t>
            </a:r>
            <a:r>
              <a:rPr lang="es-ES" dirty="0"/>
              <a:t> 3 mil pacientes (</a:t>
            </a:r>
            <a:r>
              <a:rPr lang="es-ES" dirty="0" err="1"/>
              <a:t>Novartis</a:t>
            </a:r>
            <a:r>
              <a:rPr lang="es-ES" dirty="0"/>
              <a:t> </a:t>
            </a:r>
            <a:r>
              <a:rPr lang="es-ES" dirty="0" err="1"/>
              <a:t>Valsartan</a:t>
            </a:r>
            <a:r>
              <a:rPr lang="es-ES" dirty="0"/>
              <a:t>)</a:t>
            </a:r>
          </a:p>
          <a:p>
            <a:pPr eaLnBrk="1" hangingPunct="1"/>
            <a:r>
              <a:rPr lang="es-ES" i="1" dirty="0" err="1"/>
              <a:t>European</a:t>
            </a:r>
            <a:r>
              <a:rPr lang="es-ES" i="1" dirty="0"/>
              <a:t> </a:t>
            </a:r>
            <a:r>
              <a:rPr lang="es-ES" i="1" dirty="0" err="1"/>
              <a:t>Heart</a:t>
            </a:r>
            <a:r>
              <a:rPr lang="es-ES" i="1" dirty="0"/>
              <a:t> </a:t>
            </a:r>
            <a:r>
              <a:rPr lang="es-ES" i="1" dirty="0" err="1"/>
              <a:t>Journal</a:t>
            </a:r>
            <a:r>
              <a:rPr lang="es-ES" i="1" dirty="0"/>
              <a:t> </a:t>
            </a:r>
            <a:r>
              <a:rPr lang="es-ES" dirty="0"/>
              <a:t>retiró la publicación </a:t>
            </a:r>
          </a:p>
          <a:p>
            <a:pPr eaLnBrk="1" hangingPunct="1"/>
            <a:endParaRPr lang="es-ES" dirty="0"/>
          </a:p>
          <a:p>
            <a:pPr eaLnBrk="1" hangingPunct="1"/>
            <a:r>
              <a:rPr lang="es-ES" dirty="0"/>
              <a:t>Según ministro de </a:t>
            </a:r>
          </a:p>
          <a:p>
            <a:pPr eaLnBrk="1" hangingPunct="1"/>
            <a:r>
              <a:rPr lang="es-ES" dirty="0"/>
              <a:t>Salud y oficiales de la Universidad de </a:t>
            </a:r>
            <a:r>
              <a:rPr lang="es-ES" dirty="0" err="1"/>
              <a:t>Kyoto</a:t>
            </a:r>
            <a:endParaRPr lang="es-ES" dirty="0"/>
          </a:p>
          <a:p>
            <a:pPr eaLnBrk="1" hangingPunct="1"/>
            <a:r>
              <a:rPr lang="es-ES" dirty="0"/>
              <a:t>el estudio fue muy probablemente fabricado</a:t>
            </a:r>
          </a:p>
        </p:txBody>
      </p:sp>
      <p:sp>
        <p:nvSpPr>
          <p:cNvPr id="18436" name="Text Box 21"/>
          <p:cNvSpPr txBox="1">
            <a:spLocks noChangeArrowheads="1"/>
          </p:cNvSpPr>
          <p:nvPr/>
        </p:nvSpPr>
        <p:spPr bwMode="auto">
          <a:xfrm>
            <a:off x="3426445" y="5305424"/>
            <a:ext cx="44434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" sz="1200" i="1" dirty="0" err="1"/>
              <a:t>Diovan</a:t>
            </a:r>
            <a:r>
              <a:rPr lang="es-ES" sz="1200" i="1" dirty="0"/>
              <a:t> data-</a:t>
            </a:r>
            <a:r>
              <a:rPr lang="es-ES" sz="1200" i="1" dirty="0" err="1"/>
              <a:t>manipulation</a:t>
            </a:r>
            <a:r>
              <a:rPr lang="es-ES" sz="1200" i="1" dirty="0"/>
              <a:t> </a:t>
            </a:r>
            <a:r>
              <a:rPr lang="es-ES" sz="1200" i="1" dirty="0" err="1"/>
              <a:t>scandal</a:t>
            </a:r>
            <a:r>
              <a:rPr lang="es-ES" sz="1200" i="1" dirty="0"/>
              <a:t> </a:t>
            </a:r>
            <a:r>
              <a:rPr lang="es-ES" sz="1200" i="1" dirty="0" err="1"/>
              <a:t>touches</a:t>
            </a:r>
            <a:r>
              <a:rPr lang="es-ES" sz="1200" i="1" dirty="0"/>
              <a:t> </a:t>
            </a:r>
            <a:r>
              <a:rPr lang="es-ES" sz="1200" i="1" dirty="0" err="1"/>
              <a:t>Novartis</a:t>
            </a:r>
            <a:r>
              <a:rPr lang="es-ES" sz="1200" i="1" dirty="0"/>
              <a:t> in </a:t>
            </a:r>
            <a:r>
              <a:rPr lang="es-ES" sz="1200" i="1" dirty="0" err="1"/>
              <a:t>Japan</a:t>
            </a:r>
            <a:endParaRPr lang="es-ES" sz="1200" i="1" dirty="0"/>
          </a:p>
          <a:p>
            <a:pPr algn="r" eaLnBrk="1" hangingPunct="1"/>
            <a:r>
              <a:rPr lang="es-ES" sz="1400" dirty="0" err="1"/>
              <a:t>Medscape</a:t>
            </a:r>
            <a:r>
              <a:rPr lang="es-ES" sz="1400" dirty="0"/>
              <a:t> </a:t>
            </a:r>
            <a:r>
              <a:rPr lang="es-ES" sz="1400" b="1" dirty="0"/>
              <a:t>19 julio 2013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9"/>
          <p:cNvSpPr txBox="1">
            <a:spLocks noChangeArrowheads="1"/>
          </p:cNvSpPr>
          <p:nvPr/>
        </p:nvSpPr>
        <p:spPr bwMode="auto">
          <a:xfrm>
            <a:off x="935267" y="1628914"/>
            <a:ext cx="394691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 b="1" dirty="0">
                <a:solidFill>
                  <a:srgbClr val="CC3300"/>
                </a:solidFill>
              </a:rPr>
              <a:t>Holanda 2011</a:t>
            </a: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954664" y="2828835"/>
            <a:ext cx="7234673" cy="1261884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Investigador autor de más de 500 artículos </a:t>
            </a:r>
          </a:p>
          <a:p>
            <a:pPr eaLnBrk="1" hangingPunct="1"/>
            <a:r>
              <a:rPr lang="es-ES" sz="2400" dirty="0"/>
              <a:t>acusado de </a:t>
            </a: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falsificar</a:t>
            </a:r>
            <a:r>
              <a:rPr lang="es-ES" sz="2400" dirty="0"/>
              <a:t> resultados fue despedido </a:t>
            </a:r>
          </a:p>
          <a:p>
            <a:pPr eaLnBrk="1" hangingPunct="1"/>
            <a:r>
              <a:rPr lang="es-ES" sz="2400" dirty="0"/>
              <a:t>de Erasmus Medical Center en Rotterdam.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ChangeArrowheads="1"/>
          </p:cNvSpPr>
          <p:nvPr/>
        </p:nvSpPr>
        <p:spPr bwMode="auto">
          <a:xfrm>
            <a:off x="1232753" y="5406463"/>
            <a:ext cx="6691486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200" dirty="0"/>
              <a:t>F. </a:t>
            </a:r>
            <a:r>
              <a:rPr lang="es-ES" sz="1200" dirty="0" err="1"/>
              <a:t>Fang</a:t>
            </a:r>
            <a:r>
              <a:rPr lang="es-ES" sz="1200" dirty="0"/>
              <a:t>, RG </a:t>
            </a:r>
            <a:r>
              <a:rPr lang="es-ES" sz="1200" dirty="0" err="1"/>
              <a:t>Steen</a:t>
            </a:r>
            <a:r>
              <a:rPr lang="es-ES" sz="1200" dirty="0"/>
              <a:t>, A. </a:t>
            </a:r>
            <a:r>
              <a:rPr lang="es-ES" sz="1200" dirty="0" err="1"/>
              <a:t>Casadevall</a:t>
            </a:r>
            <a:r>
              <a:rPr lang="es-ES" sz="1200" dirty="0"/>
              <a:t>. </a:t>
            </a:r>
            <a:r>
              <a:rPr lang="es-ES" sz="1200" i="1" dirty="0" err="1"/>
              <a:t>Misconduct</a:t>
            </a:r>
            <a:r>
              <a:rPr lang="es-ES" sz="1200" i="1" dirty="0"/>
              <a:t> </a:t>
            </a:r>
            <a:r>
              <a:rPr lang="es-ES" sz="1200" i="1" dirty="0" err="1"/>
              <a:t>accounts</a:t>
            </a:r>
            <a:r>
              <a:rPr lang="es-ES" sz="1200" i="1" dirty="0"/>
              <a:t> </a:t>
            </a:r>
            <a:r>
              <a:rPr lang="es-ES" sz="1200" i="1" dirty="0" err="1"/>
              <a:t>for</a:t>
            </a:r>
            <a:r>
              <a:rPr lang="es-ES" sz="1200" i="1" dirty="0"/>
              <a:t> </a:t>
            </a:r>
            <a:r>
              <a:rPr lang="es-ES" sz="1200" i="1" dirty="0" err="1"/>
              <a:t>the</a:t>
            </a:r>
            <a:r>
              <a:rPr lang="es-ES" sz="1200" i="1" dirty="0"/>
              <a:t> </a:t>
            </a:r>
            <a:r>
              <a:rPr lang="es-ES" sz="1200" i="1" dirty="0" err="1"/>
              <a:t>majority</a:t>
            </a:r>
            <a:r>
              <a:rPr lang="es-ES" sz="1200" i="1" dirty="0"/>
              <a:t> of </a:t>
            </a:r>
            <a:r>
              <a:rPr lang="es-ES" sz="1200" i="1" dirty="0" err="1"/>
              <a:t>retracted</a:t>
            </a:r>
            <a:r>
              <a:rPr lang="es-ES" sz="1200" i="1" dirty="0"/>
              <a:t> </a:t>
            </a:r>
            <a:r>
              <a:rPr lang="es-ES" sz="1200" i="1" dirty="0" err="1"/>
              <a:t>scientific</a:t>
            </a:r>
            <a:r>
              <a:rPr lang="es-ES" sz="1200" i="1" dirty="0"/>
              <a:t> </a:t>
            </a:r>
            <a:r>
              <a:rPr lang="es-ES" sz="1200" i="1" dirty="0" err="1"/>
              <a:t>papers</a:t>
            </a:r>
            <a:endParaRPr lang="es-ES" sz="1200" i="1" dirty="0"/>
          </a:p>
          <a:p>
            <a:pPr algn="r"/>
            <a:r>
              <a:rPr lang="es-ES" sz="1200" b="1" dirty="0" smtClean="0"/>
              <a:t>PNAS </a:t>
            </a:r>
            <a:r>
              <a:rPr lang="es-ES" sz="1200" b="1" dirty="0"/>
              <a:t>octubre  1, </a:t>
            </a:r>
            <a:r>
              <a:rPr lang="es-ES" sz="1200" b="1" dirty="0" smtClean="0"/>
              <a:t>2012</a:t>
            </a:r>
          </a:p>
          <a:p>
            <a:pPr algn="r"/>
            <a:r>
              <a:rPr lang="es-ES" sz="1000" dirty="0" smtClean="0"/>
              <a:t>www.pnas.org/cgi/doi/10.1073/pnas.1212247109</a:t>
            </a:r>
            <a:endParaRPr lang="es-ES" sz="1000" b="1" dirty="0" smtClean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543050" y="1484313"/>
            <a:ext cx="6292107" cy="3708708"/>
          </a:xfrm>
          <a:prstGeom prst="rect">
            <a:avLst/>
          </a:prstGeom>
          <a:solidFill>
            <a:srgbClr val="FFFF89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endParaRPr lang="es-ES" sz="1000" dirty="0"/>
          </a:p>
          <a:p>
            <a:pPr eaLnBrk="1" hangingPunct="1">
              <a:defRPr/>
            </a:pPr>
            <a:r>
              <a:rPr lang="es-ES" dirty="0"/>
              <a:t>2047 artículos retractados  </a:t>
            </a:r>
            <a:endParaRPr lang="es-ES" dirty="0" smtClean="0"/>
          </a:p>
          <a:p>
            <a:pPr eaLnBrk="1" hangingPunct="1">
              <a:defRPr/>
            </a:pPr>
            <a:r>
              <a:rPr lang="es-ES" sz="1600" dirty="0" smtClean="0"/>
              <a:t>(mayo </a:t>
            </a:r>
            <a:r>
              <a:rPr lang="es-ES" sz="1600" dirty="0"/>
              <a:t>2012 </a:t>
            </a:r>
            <a:r>
              <a:rPr lang="es-ES" sz="1600" dirty="0" err="1"/>
              <a:t>PubMed</a:t>
            </a:r>
            <a:r>
              <a:rPr lang="es-ES" sz="1600" dirty="0"/>
              <a:t>) </a:t>
            </a:r>
          </a:p>
          <a:p>
            <a:pPr algn="l" eaLnBrk="1" hangingPunct="1">
              <a:defRPr/>
            </a:pPr>
            <a:endParaRPr lang="es-ES" sz="1200" dirty="0"/>
          </a:p>
          <a:p>
            <a:pPr algn="l" eaLnBrk="1" hangingPunct="1">
              <a:defRPr/>
            </a:pPr>
            <a:r>
              <a:rPr lang="es-ES" dirty="0"/>
              <a:t>        21.3%    por </a:t>
            </a:r>
            <a:r>
              <a:rPr lang="es-ES" dirty="0" smtClean="0"/>
              <a:t>errores</a:t>
            </a:r>
            <a:endParaRPr lang="es-ES" dirty="0"/>
          </a:p>
          <a:p>
            <a:pPr algn="l" eaLnBrk="1" hangingPunct="1">
              <a:defRPr/>
            </a:pPr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s-E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67.4%</a:t>
            </a:r>
            <a:r>
              <a:rPr lang="es-E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conducta deshonesta</a:t>
            </a:r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 eaLnBrk="1" hangingPunct="1">
              <a:defRPr/>
            </a:pPr>
            <a:r>
              <a:rPr lang="es-ES" dirty="0"/>
              <a:t>                        </a:t>
            </a:r>
            <a:r>
              <a:rPr lang="es-ES" dirty="0" smtClean="0"/>
              <a:t>      fraude </a:t>
            </a:r>
            <a:r>
              <a:rPr lang="es-ES" dirty="0"/>
              <a:t>43.4%</a:t>
            </a:r>
          </a:p>
          <a:p>
            <a:pPr algn="l" eaLnBrk="1" hangingPunct="1">
              <a:defRPr/>
            </a:pPr>
            <a:r>
              <a:rPr lang="es-ES" dirty="0"/>
              <a:t>                        </a:t>
            </a:r>
            <a:r>
              <a:rPr lang="es-ES" dirty="0" smtClean="0"/>
              <a:t>      publicación </a:t>
            </a:r>
            <a:r>
              <a:rPr lang="es-ES" dirty="0"/>
              <a:t>duplicada 14.2%</a:t>
            </a:r>
          </a:p>
          <a:p>
            <a:pPr algn="l" eaLnBrk="1" hangingPunct="1">
              <a:defRPr/>
            </a:pPr>
            <a:r>
              <a:rPr lang="es-ES" dirty="0"/>
              <a:t>                        </a:t>
            </a:r>
            <a:r>
              <a:rPr lang="es-ES" dirty="0" smtClean="0"/>
              <a:t>      plagio </a:t>
            </a:r>
            <a:r>
              <a:rPr lang="es-ES" dirty="0"/>
              <a:t>9.8%</a:t>
            </a:r>
          </a:p>
          <a:p>
            <a:pPr algn="l" eaLnBrk="1" hangingPunct="1">
              <a:defRPr/>
            </a:pPr>
            <a:endParaRPr lang="es-ES" dirty="0"/>
          </a:p>
          <a:p>
            <a:pPr algn="l" eaLnBrk="1" hangingPunct="1">
              <a:defRPr/>
            </a:pPr>
            <a:r>
              <a:rPr lang="es-ES" dirty="0"/>
              <a:t>       </a:t>
            </a: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10 veces desde 1975</a:t>
            </a:r>
          </a:p>
          <a:p>
            <a:pPr algn="l" eaLnBrk="1" hangingPunct="1">
              <a:defRPr/>
            </a:pPr>
            <a:endParaRPr lang="es-ES" sz="900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382921" y="705149"/>
            <a:ext cx="6325771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4000" dirty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Publicaciones retractadas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982147" y="260648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611560" y="1190515"/>
            <a:ext cx="2038350" cy="8032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 dirty="0"/>
              <a:t>Soluciones </a:t>
            </a:r>
          </a:p>
          <a:p>
            <a:pPr eaLnBrk="1" hangingPunct="1"/>
            <a:r>
              <a:rPr lang="es-ES" sz="1800" dirty="0"/>
              <a:t>Dr. A. </a:t>
            </a:r>
            <a:r>
              <a:rPr lang="es-ES" sz="1800" dirty="0" err="1"/>
              <a:t>Casavadell</a:t>
            </a:r>
            <a:endParaRPr lang="es-ES" sz="1800" dirty="0"/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1396114" y="2420888"/>
            <a:ext cx="6427787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dirty="0"/>
              <a:t>  </a:t>
            </a:r>
            <a:r>
              <a:rPr lang="es-ES" b="1" dirty="0"/>
              <a:t>Más énfasis </a:t>
            </a:r>
            <a:r>
              <a:rPr lang="es-ES" dirty="0"/>
              <a:t>en la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dirty="0"/>
              <a:t>que en la cantidad de </a:t>
            </a:r>
          </a:p>
          <a:p>
            <a:pPr algn="l" eaLnBrk="1" hangingPunct="1"/>
            <a:r>
              <a:rPr lang="es-ES" dirty="0"/>
              <a:t>   </a:t>
            </a:r>
            <a:r>
              <a:rPr lang="es-ES" dirty="0" smtClean="0"/>
              <a:t>publicaciones</a:t>
            </a:r>
          </a:p>
          <a:p>
            <a:pPr algn="l" eaLnBrk="1" hangingPunct="1"/>
            <a:endParaRPr lang="es-ES" sz="900" dirty="0"/>
          </a:p>
          <a:p>
            <a:pPr algn="l" eaLnBrk="1" hangingPunct="1">
              <a:buFontTx/>
              <a:buChar char="•"/>
            </a:pPr>
            <a:r>
              <a:rPr lang="es-ES" dirty="0"/>
              <a:t>  </a:t>
            </a:r>
            <a:r>
              <a:rPr lang="es-ES" b="1" dirty="0"/>
              <a:t>Menos énfasis </a:t>
            </a:r>
            <a:r>
              <a:rPr lang="es-ES" dirty="0"/>
              <a:t>en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impacto</a:t>
            </a:r>
            <a:r>
              <a:rPr lang="es-ES" sz="2400" dirty="0"/>
              <a:t> </a:t>
            </a:r>
            <a:r>
              <a:rPr lang="es-ES" dirty="0"/>
              <a:t>de las </a:t>
            </a:r>
            <a:r>
              <a:rPr lang="es-ES" dirty="0" smtClean="0"/>
              <a:t>revistas</a:t>
            </a:r>
          </a:p>
          <a:p>
            <a:pPr algn="l" eaLnBrk="1" hangingPunct="1">
              <a:buFontTx/>
              <a:buChar char="•"/>
            </a:pPr>
            <a:endParaRPr lang="es-ES" sz="900" dirty="0"/>
          </a:p>
          <a:p>
            <a:pPr algn="l" eaLnBrk="1" hangingPunct="1">
              <a:buFontTx/>
              <a:buChar char="•"/>
            </a:pPr>
            <a:r>
              <a:rPr lang="es-ES" dirty="0"/>
              <a:t>  Fomentar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cooperación</a:t>
            </a:r>
            <a:r>
              <a:rPr lang="es-ES" dirty="0"/>
              <a:t> en los </a:t>
            </a:r>
            <a:r>
              <a:rPr lang="es-ES" dirty="0" smtClean="0"/>
              <a:t>investigadores</a:t>
            </a:r>
          </a:p>
          <a:p>
            <a:pPr algn="l" eaLnBrk="1" hangingPunct="1">
              <a:buFontTx/>
              <a:buChar char="•"/>
            </a:pPr>
            <a:endParaRPr lang="es-ES" sz="900" dirty="0"/>
          </a:p>
        </p:txBody>
      </p:sp>
      <p:sp>
        <p:nvSpPr>
          <p:cNvPr id="32774" name="Rectangle 9"/>
          <p:cNvSpPr>
            <a:spLocks noChangeArrowheads="1"/>
          </p:cNvSpPr>
          <p:nvPr/>
        </p:nvSpPr>
        <p:spPr bwMode="auto">
          <a:xfrm>
            <a:off x="2157288" y="5053246"/>
            <a:ext cx="570071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s-ES" sz="1100" dirty="0"/>
              <a:t> https://www.einstein.yu.edu/news/releases/839/misconduct-not-error-accounts-for-most-scientific-paper-retractions/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042110" y="991987"/>
            <a:ext cx="3135794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3600" dirty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Publicaciones </a:t>
            </a:r>
            <a:endParaRPr lang="es-VE" sz="3600" dirty="0" smtClean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VE" sz="36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retractadas</a:t>
            </a:r>
            <a:endParaRPr lang="es-VE" sz="3600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166514" y="4653136"/>
            <a:ext cx="66914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000" dirty="0"/>
              <a:t>F. </a:t>
            </a:r>
            <a:r>
              <a:rPr lang="es-ES" sz="1000" dirty="0" err="1"/>
              <a:t>Fang</a:t>
            </a:r>
            <a:r>
              <a:rPr lang="es-ES" sz="1000" dirty="0"/>
              <a:t>, RG </a:t>
            </a:r>
            <a:r>
              <a:rPr lang="es-ES" sz="1000" dirty="0" err="1"/>
              <a:t>Steen</a:t>
            </a:r>
            <a:r>
              <a:rPr lang="es-ES" sz="1000" dirty="0"/>
              <a:t>, A. </a:t>
            </a:r>
            <a:r>
              <a:rPr lang="es-ES" sz="1000" dirty="0" err="1"/>
              <a:t>Casadevall</a:t>
            </a:r>
            <a:r>
              <a:rPr lang="es-ES" sz="1000" dirty="0"/>
              <a:t>. </a:t>
            </a:r>
            <a:r>
              <a:rPr lang="es-ES" sz="1000" i="1" dirty="0" err="1"/>
              <a:t>Misconduct</a:t>
            </a:r>
            <a:r>
              <a:rPr lang="es-ES" sz="1000" i="1" dirty="0"/>
              <a:t> </a:t>
            </a:r>
            <a:r>
              <a:rPr lang="es-ES" sz="1000" i="1" dirty="0" err="1"/>
              <a:t>accounts</a:t>
            </a:r>
            <a:r>
              <a:rPr lang="es-ES" sz="1000" i="1" dirty="0"/>
              <a:t> </a:t>
            </a:r>
            <a:r>
              <a:rPr lang="es-ES" sz="1000" i="1" dirty="0" err="1"/>
              <a:t>for</a:t>
            </a:r>
            <a:r>
              <a:rPr lang="es-ES" sz="1000" i="1" dirty="0"/>
              <a:t> </a:t>
            </a:r>
            <a:r>
              <a:rPr lang="es-ES" sz="1000" i="1" dirty="0" err="1"/>
              <a:t>the</a:t>
            </a:r>
            <a:r>
              <a:rPr lang="es-ES" sz="1000" i="1" dirty="0"/>
              <a:t> </a:t>
            </a:r>
            <a:r>
              <a:rPr lang="es-ES" sz="1000" i="1" dirty="0" err="1"/>
              <a:t>majority</a:t>
            </a:r>
            <a:r>
              <a:rPr lang="es-ES" sz="1000" i="1" dirty="0"/>
              <a:t> of </a:t>
            </a:r>
            <a:r>
              <a:rPr lang="es-ES" sz="1000" i="1" dirty="0" err="1"/>
              <a:t>retracted</a:t>
            </a:r>
            <a:r>
              <a:rPr lang="es-ES" sz="1000" i="1" dirty="0"/>
              <a:t> </a:t>
            </a:r>
            <a:r>
              <a:rPr lang="es-ES" sz="1000" i="1" dirty="0" err="1"/>
              <a:t>scientific</a:t>
            </a:r>
            <a:r>
              <a:rPr lang="es-ES" sz="1000" i="1" dirty="0"/>
              <a:t> </a:t>
            </a:r>
            <a:r>
              <a:rPr lang="es-ES" sz="1000" i="1" dirty="0" err="1" smtClean="0"/>
              <a:t>papers</a:t>
            </a:r>
            <a:r>
              <a:rPr lang="es-ES" sz="1000" i="1" dirty="0"/>
              <a:t> </a:t>
            </a:r>
            <a:r>
              <a:rPr lang="es-ES" sz="1000" i="1" dirty="0" smtClean="0"/>
              <a:t> </a:t>
            </a:r>
            <a:r>
              <a:rPr lang="es-ES" sz="1000" b="1" dirty="0" smtClean="0"/>
              <a:t>PNAS </a:t>
            </a:r>
            <a:r>
              <a:rPr lang="es-ES" sz="1000" b="1" dirty="0"/>
              <a:t>octubre  1, </a:t>
            </a:r>
            <a:r>
              <a:rPr lang="es-ES" sz="1000" b="1" dirty="0" smtClean="0"/>
              <a:t>2012  </a:t>
            </a:r>
            <a:r>
              <a:rPr lang="es-ES" sz="1000" dirty="0" smtClean="0"/>
              <a:t>www.pnas.org/cgi/doi/10.1073/pnas.1212247109</a:t>
            </a:r>
            <a:endParaRPr lang="es-ES" sz="1000" b="1" dirty="0" smtClean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11" name="Text Box 1038"/>
          <p:cNvSpPr txBox="1">
            <a:spLocks noChangeArrowheads="1"/>
          </p:cNvSpPr>
          <p:nvPr/>
        </p:nvSpPr>
        <p:spPr bwMode="auto">
          <a:xfrm>
            <a:off x="1043608" y="2420888"/>
            <a:ext cx="630301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endParaRPr lang="es-ES" sz="36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1038"/>
          <p:cNvSpPr txBox="1">
            <a:spLocks noChangeArrowheads="1"/>
          </p:cNvSpPr>
          <p:nvPr/>
        </p:nvSpPr>
        <p:spPr bwMode="auto">
          <a:xfrm>
            <a:off x="1061379" y="3212976"/>
            <a:ext cx="630301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endParaRPr lang="es-ES" sz="36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:\Mis documentos\EN PROCESO 2013\COMITE BIOETICA 2013\CASO BOHANNON SCIENCE OPENACCESS\COMMUNICATION IN SCIENCE OCT 201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608013"/>
            <a:ext cx="4435475" cy="5640387"/>
          </a:xfrm>
          <a:prstGeom prst="rect">
            <a:avLst/>
          </a:prstGeom>
          <a:noFill/>
          <a:ln w="28575">
            <a:solidFill>
              <a:srgbClr val="CC27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3 Rectángulo"/>
          <p:cNvSpPr>
            <a:spLocks noChangeArrowheads="1"/>
          </p:cNvSpPr>
          <p:nvPr/>
        </p:nvSpPr>
        <p:spPr bwMode="auto">
          <a:xfrm>
            <a:off x="5381625" y="1189038"/>
            <a:ext cx="3352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/>
              <a:t>“La </a:t>
            </a:r>
            <a:r>
              <a:rPr lang="en-US" dirty="0" err="1"/>
              <a:t>habilidad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publicar</a:t>
            </a:r>
            <a:r>
              <a:rPr lang="en-US" dirty="0"/>
              <a:t> …en </a:t>
            </a:r>
            <a:r>
              <a:rPr lang="en-US" i="1" dirty="0"/>
              <a:t>Internet</a:t>
            </a:r>
            <a:r>
              <a:rPr lang="en-US" dirty="0"/>
              <a:t>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cambiando</a:t>
            </a:r>
            <a:r>
              <a:rPr lang="en-US" dirty="0"/>
              <a:t> la forma </a:t>
            </a:r>
            <a:r>
              <a:rPr lang="en-US" dirty="0" err="1"/>
              <a:t>como</a:t>
            </a:r>
            <a:r>
              <a:rPr lang="en-US" dirty="0"/>
              <a:t> los </a:t>
            </a:r>
            <a:r>
              <a:rPr lang="en-US" dirty="0" err="1"/>
              <a:t>científicos</a:t>
            </a:r>
            <a:r>
              <a:rPr lang="en-US" dirty="0"/>
              <a:t> se </a:t>
            </a:r>
            <a:r>
              <a:rPr lang="en-US" dirty="0" err="1"/>
              <a:t>comunican</a:t>
            </a:r>
            <a:r>
              <a:rPr lang="en-US" dirty="0"/>
              <a:t>. </a:t>
            </a:r>
          </a:p>
          <a:p>
            <a:r>
              <a:rPr lang="en-US" dirty="0"/>
              <a:t>Sin embargo, 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/>
              <a:t>confianza</a:t>
            </a:r>
            <a:r>
              <a:rPr lang="en-US" dirty="0"/>
              <a:t> en </a:t>
            </a:r>
          </a:p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de </a:t>
            </a:r>
            <a:r>
              <a:rPr lang="en-US" dirty="0" err="1"/>
              <a:t>manuscritos</a:t>
            </a:r>
            <a:r>
              <a:rPr lang="en-US" dirty="0"/>
              <a:t> y </a:t>
            </a:r>
            <a:r>
              <a:rPr lang="en-US" dirty="0" err="1"/>
              <a:t>arbitraje</a:t>
            </a:r>
            <a:r>
              <a:rPr lang="en-US" dirty="0"/>
              <a:t>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está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prueba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…. ”  </a:t>
            </a:r>
            <a:endParaRPr lang="es-ES" dirty="0"/>
          </a:p>
        </p:txBody>
      </p:sp>
      <p:sp>
        <p:nvSpPr>
          <p:cNvPr id="24580" name="4 CuadroTexto"/>
          <p:cNvSpPr txBox="1">
            <a:spLocks noChangeArrowheads="1"/>
          </p:cNvSpPr>
          <p:nvPr/>
        </p:nvSpPr>
        <p:spPr bwMode="auto">
          <a:xfrm>
            <a:off x="5856243" y="5151438"/>
            <a:ext cx="24384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 b="1" i="1" dirty="0" err="1"/>
              <a:t>Science</a:t>
            </a:r>
            <a:r>
              <a:rPr lang="es-VE" sz="1400" b="1" dirty="0"/>
              <a:t>, 4 octubre 2013 </a:t>
            </a:r>
          </a:p>
          <a:p>
            <a:pPr eaLnBrk="1" hangingPunct="1"/>
            <a:r>
              <a:rPr lang="es-VE" sz="1400" dirty="0" err="1" smtClean="0"/>
              <a:t>Communication</a:t>
            </a:r>
            <a:r>
              <a:rPr lang="es-VE" sz="1400" dirty="0" smtClean="0"/>
              <a:t> in </a:t>
            </a:r>
            <a:r>
              <a:rPr lang="es-VE" sz="1400" dirty="0" err="1" smtClean="0"/>
              <a:t>science</a:t>
            </a:r>
            <a:r>
              <a:rPr lang="es-VE" sz="1400" dirty="0" smtClean="0"/>
              <a:t>. </a:t>
            </a:r>
          </a:p>
          <a:p>
            <a:pPr eaLnBrk="1" hangingPunct="1"/>
            <a:r>
              <a:rPr lang="es-VE" sz="1400" dirty="0" err="1" smtClean="0"/>
              <a:t>Pressures</a:t>
            </a:r>
            <a:r>
              <a:rPr lang="es-VE" sz="1400" dirty="0" smtClean="0"/>
              <a:t> and </a:t>
            </a:r>
            <a:r>
              <a:rPr lang="es-VE" sz="1400" dirty="0" err="1" smtClean="0"/>
              <a:t>predators</a:t>
            </a:r>
            <a:endParaRPr lang="es-VE" sz="1400" dirty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25738" y="2546350"/>
            <a:ext cx="3692525" cy="176530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457200" indent="-457200" algn="l">
              <a:buFontTx/>
              <a:buAutoNum type="romanUcPeriod"/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Introducción</a:t>
            </a:r>
          </a:p>
          <a:p>
            <a:pPr marL="457200" indent="-457200" algn="l">
              <a:buFontTx/>
              <a:buAutoNum type="romanUcPeriod"/>
              <a:defRPr/>
            </a:pPr>
            <a:endParaRPr lang="es-ES_tradnl" sz="1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 algn="l">
              <a:buFontTx/>
              <a:buAutoNum type="romanUcPeriod"/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Discusión de Casos</a:t>
            </a:r>
          </a:p>
          <a:p>
            <a:pPr marL="457200" indent="-457200" algn="l">
              <a:buFontTx/>
              <a:buAutoNum type="romanUcPeriod"/>
              <a:defRPr/>
            </a:pPr>
            <a:endParaRPr lang="es-ES_tradnl" sz="1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 algn="l">
              <a:buFontTx/>
              <a:buAutoNum type="romanUcPeriod"/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Conclusión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1776412" y="1859339"/>
            <a:ext cx="5591175" cy="3139321"/>
          </a:xfrm>
          <a:prstGeom prst="rect">
            <a:avLst/>
          </a:prstGeom>
          <a:solidFill>
            <a:srgbClr val="FFC69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6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Frecuencia</a:t>
            </a:r>
            <a:r>
              <a:rPr lang="es-ES_tradnl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conductas impropias</a:t>
            </a:r>
          </a:p>
          <a:p>
            <a:pPr eaLnBrk="1" hangingPunct="1"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en la investigación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3285810" y="969604"/>
            <a:ext cx="2664296" cy="830997"/>
          </a:xfrm>
          <a:prstGeom prst="rect">
            <a:avLst/>
          </a:prstGeom>
          <a:solidFill>
            <a:srgbClr val="FFC69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Frecuencia de Deshonestidad</a:t>
            </a:r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2696712" y="2781300"/>
            <a:ext cx="39998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2.0%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falsificación, fabricación</a:t>
            </a:r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2533589" y="3262313"/>
            <a:ext cx="44117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33.7 %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otras prácticas impropias </a:t>
            </a:r>
          </a:p>
        </p:txBody>
      </p:sp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780798" y="908050"/>
            <a:ext cx="2153155" cy="954107"/>
          </a:xfrm>
          <a:prstGeom prst="rect">
            <a:avLst/>
          </a:prstGeom>
          <a:solidFill>
            <a:srgbClr val="FFC69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Opinión de </a:t>
            </a:r>
          </a:p>
          <a:p>
            <a:pPr eaLnBrk="1" hangingPunct="1">
              <a:defRPr/>
            </a:pPr>
            <a:r>
              <a:rPr lang="es-ES_tradnl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científicos</a:t>
            </a:r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1558925" y="2349500"/>
            <a:ext cx="3138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24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Sobre ellos mismos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1487488" y="3789363"/>
            <a:ext cx="30845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3200" b="1" u="sng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Sobre colegas</a:t>
            </a:r>
          </a:p>
        </p:txBody>
      </p:sp>
      <p:sp>
        <p:nvSpPr>
          <p:cNvPr id="144393" name="Text Box 9"/>
          <p:cNvSpPr txBox="1">
            <a:spLocks noChangeArrowheads="1"/>
          </p:cNvSpPr>
          <p:nvPr/>
        </p:nvSpPr>
        <p:spPr bwMode="auto">
          <a:xfrm>
            <a:off x="2349913" y="4294188"/>
            <a:ext cx="43140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14.2%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falsificación, fabricación</a:t>
            </a:r>
          </a:p>
        </p:txBody>
      </p:sp>
      <p:sp>
        <p:nvSpPr>
          <p:cNvPr id="144394" name="Text Box 10"/>
          <p:cNvSpPr txBox="1">
            <a:spLocks noChangeArrowheads="1"/>
          </p:cNvSpPr>
          <p:nvPr/>
        </p:nvSpPr>
        <p:spPr bwMode="auto">
          <a:xfrm>
            <a:off x="2345618" y="4652963"/>
            <a:ext cx="43813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72.0%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otras prácticas impropias</a:t>
            </a:r>
          </a:p>
        </p:txBody>
      </p:sp>
      <p:sp>
        <p:nvSpPr>
          <p:cNvPr id="26634" name="Rectangle 11"/>
          <p:cNvSpPr>
            <a:spLocks noChangeArrowheads="1"/>
          </p:cNvSpPr>
          <p:nvPr/>
        </p:nvSpPr>
        <p:spPr bwMode="auto">
          <a:xfrm>
            <a:off x="3419475" y="5300663"/>
            <a:ext cx="44275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s-ES_tradnl" sz="1200" dirty="0" err="1"/>
              <a:t>Fanelli</a:t>
            </a:r>
            <a:r>
              <a:rPr lang="es-ES_tradnl" sz="1200" dirty="0"/>
              <a:t> D. 2009 </a:t>
            </a:r>
            <a:r>
              <a:rPr lang="es-ES_tradnl" sz="1200" i="1" dirty="0" err="1"/>
              <a:t>How</a:t>
            </a:r>
            <a:r>
              <a:rPr lang="es-ES_tradnl" sz="1200" i="1" dirty="0"/>
              <a:t> </a:t>
            </a:r>
            <a:r>
              <a:rPr lang="es-ES_tradnl" sz="1200" i="1" dirty="0" err="1"/>
              <a:t>Many</a:t>
            </a:r>
            <a:r>
              <a:rPr lang="es-ES_tradnl" sz="1200" i="1" dirty="0"/>
              <a:t> </a:t>
            </a:r>
            <a:r>
              <a:rPr lang="es-ES_tradnl" sz="1200" i="1" dirty="0" err="1"/>
              <a:t>Scientists</a:t>
            </a:r>
            <a:r>
              <a:rPr lang="es-ES_tradnl" sz="1200" i="1" dirty="0"/>
              <a:t> </a:t>
            </a:r>
            <a:r>
              <a:rPr lang="es-ES_tradnl" sz="1200" i="1" dirty="0" err="1"/>
              <a:t>Fabricate</a:t>
            </a:r>
            <a:r>
              <a:rPr lang="es-ES_tradnl" sz="1200" i="1" dirty="0"/>
              <a:t> and </a:t>
            </a:r>
            <a:r>
              <a:rPr lang="es-ES_tradnl" sz="1200" i="1" dirty="0" err="1"/>
              <a:t>Falsify</a:t>
            </a:r>
            <a:r>
              <a:rPr lang="es-ES_tradnl" sz="1200" i="1" dirty="0"/>
              <a:t> </a:t>
            </a:r>
            <a:r>
              <a:rPr lang="es-ES_tradnl" sz="1200" dirty="0" err="1"/>
              <a:t>Research</a:t>
            </a:r>
            <a:r>
              <a:rPr lang="es-ES_tradnl" sz="1200" dirty="0"/>
              <a:t>? A </a:t>
            </a:r>
            <a:r>
              <a:rPr lang="es-ES_tradnl" sz="1200" dirty="0" err="1"/>
              <a:t>Systematic</a:t>
            </a:r>
            <a:r>
              <a:rPr lang="es-ES_tradnl" sz="1200" dirty="0"/>
              <a:t> </a:t>
            </a:r>
            <a:r>
              <a:rPr lang="es-ES_tradnl" sz="1200" dirty="0" err="1"/>
              <a:t>Review</a:t>
            </a:r>
            <a:r>
              <a:rPr lang="es-ES_tradnl" sz="1200" dirty="0"/>
              <a:t> and Meta-</a:t>
            </a:r>
            <a:r>
              <a:rPr lang="es-ES_tradnl" sz="1200" dirty="0" err="1"/>
              <a:t>Analysis</a:t>
            </a:r>
            <a:r>
              <a:rPr lang="es-ES_tradnl" sz="1200" dirty="0"/>
              <a:t> of </a:t>
            </a:r>
            <a:r>
              <a:rPr lang="es-ES_tradnl" sz="1200" dirty="0" err="1"/>
              <a:t>Survey</a:t>
            </a:r>
            <a:r>
              <a:rPr lang="es-ES_tradnl" sz="1200" dirty="0"/>
              <a:t> Data. </a:t>
            </a:r>
            <a:r>
              <a:rPr lang="es-ES_tradnl" sz="1200" dirty="0" err="1"/>
              <a:t>PLoS</a:t>
            </a:r>
            <a:r>
              <a:rPr lang="es-ES_tradnl" sz="1200" dirty="0"/>
              <a:t> ONE 4(5): e5738.</a:t>
            </a:r>
          </a:p>
          <a:p>
            <a:pPr algn="r"/>
            <a:r>
              <a:rPr lang="es-ES_tradnl" sz="1200" dirty="0"/>
              <a:t>doi:10.1371/journal.pone.0005738 </a:t>
            </a:r>
          </a:p>
        </p:txBody>
      </p:sp>
      <p:sp>
        <p:nvSpPr>
          <p:cNvPr id="144396" name="Text Box 12"/>
          <p:cNvSpPr txBox="1">
            <a:spLocks noChangeArrowheads="1"/>
          </p:cNvSpPr>
          <p:nvPr/>
        </p:nvSpPr>
        <p:spPr bwMode="auto">
          <a:xfrm>
            <a:off x="468313" y="5229225"/>
            <a:ext cx="27924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800" b="1">
                <a:solidFill>
                  <a:srgbClr val="CC0000"/>
                </a:solidFill>
              </a:rPr>
              <a:t>¿Cifras </a:t>
            </a:r>
          </a:p>
          <a:p>
            <a:pPr algn="l" eaLnBrk="1" hangingPunct="1"/>
            <a:r>
              <a:rPr lang="es-ES" sz="2800" b="1">
                <a:solidFill>
                  <a:srgbClr val="CC0000"/>
                </a:solidFill>
              </a:rPr>
              <a:t>conservadoras?</a:t>
            </a:r>
          </a:p>
        </p:txBody>
      </p:sp>
      <p:sp>
        <p:nvSpPr>
          <p:cNvPr id="2663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/>
      <p:bldP spid="144389" grpId="0"/>
      <p:bldP spid="144390" grpId="0" animBg="1"/>
      <p:bldP spid="144391" grpId="0"/>
      <p:bldP spid="144392" grpId="0"/>
      <p:bldP spid="144393" grpId="0"/>
      <p:bldP spid="144394" grpId="0"/>
      <p:bldP spid="14439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2879360" y="990392"/>
            <a:ext cx="3059546" cy="954107"/>
          </a:xfrm>
          <a:prstGeom prst="rect">
            <a:avLst/>
          </a:prstGeom>
          <a:solidFill>
            <a:srgbClr val="FFC69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Frecuencia de Deshonestidad</a:t>
            </a:r>
          </a:p>
        </p:txBody>
      </p:sp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522832" y="997857"/>
            <a:ext cx="2183611" cy="954107"/>
          </a:xfrm>
          <a:prstGeom prst="rect">
            <a:avLst/>
          </a:prstGeom>
          <a:solidFill>
            <a:srgbClr val="FFC69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Opinión de </a:t>
            </a:r>
          </a:p>
          <a:p>
            <a:pPr eaLnBrk="1" hangingPunct="1">
              <a:defRPr/>
            </a:pPr>
            <a:r>
              <a:rPr lang="es-ES_tradnl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Estudiantes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503238" y="2803525"/>
            <a:ext cx="8110537" cy="3032125"/>
          </a:xfrm>
          <a:prstGeom prst="rect">
            <a:avLst/>
          </a:prstGeom>
          <a:solidFill>
            <a:srgbClr val="FFC69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</a:t>
            </a:r>
            <a:r>
              <a:rPr lang="es-ES" sz="1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NUNCA</a:t>
            </a:r>
            <a:r>
              <a:rPr lang="es-ES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(%)</a:t>
            </a: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es-ES" sz="1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MAS DE 5 VECES (%)</a:t>
            </a:r>
            <a:endParaRPr lang="es-ES" sz="1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</a:t>
            </a:r>
            <a:r>
              <a:rPr lang="es-ES" sz="18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Faltas propias</a:t>
            </a: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OTROS</a:t>
            </a: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8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Faltas propias</a:t>
            </a: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OTROS</a:t>
            </a:r>
            <a:endParaRPr lang="es-ES" sz="16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Uso de “chuletas”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88.0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44.0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2.7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18.7</a:t>
            </a:r>
          </a:p>
          <a:p>
            <a:pPr algn="l" eaLnBrk="1" hangingPunct="1">
              <a:defRPr/>
            </a:pPr>
            <a:endParaRPr lang="es-ES" sz="16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Uso celular en exámenes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82.0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48.0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2.7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17.3</a:t>
            </a:r>
          </a:p>
          <a:p>
            <a:pPr algn="l" eaLnBrk="1" hangingPunct="1">
              <a:defRPr/>
            </a:pPr>
            <a:endParaRPr lang="es-ES" sz="16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Pagar por un trabajo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81.3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21.3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1.3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25.3 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 eaLnBrk="1" hangingPunct="1">
              <a:defRPr/>
            </a:pP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 eaLnBrk="1" hangingPunct="1"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Presentar por otro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82.0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54.7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2.7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9.5</a:t>
            </a:r>
          </a:p>
          <a:p>
            <a:pPr algn="l" eaLnBrk="1" hangingPunct="1">
              <a:defRPr/>
            </a:pPr>
            <a:endParaRPr lang="es-ES" sz="16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Falsear datos en trabajo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82.8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38.7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2.7</a:t>
            </a:r>
            <a:r>
              <a:rPr lang="es-ES" sz="1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</a:t>
            </a:r>
            <a:r>
              <a:rPr lang="es-ES" sz="1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16.6</a:t>
            </a:r>
            <a:r>
              <a:rPr lang="es-ES" sz="1600" b="1" smtClean="0"/>
              <a:t> </a:t>
            </a:r>
            <a:endParaRPr lang="es-ES_tradnl" sz="1600" b="1" smtClean="0"/>
          </a:p>
        </p:txBody>
      </p:sp>
      <p:sp>
        <p:nvSpPr>
          <p:cNvPr id="162830" name="Text Box 14"/>
          <p:cNvSpPr txBox="1">
            <a:spLocks noChangeArrowheads="1"/>
          </p:cNvSpPr>
          <p:nvPr/>
        </p:nvSpPr>
        <p:spPr bwMode="auto">
          <a:xfrm>
            <a:off x="2157725" y="5876925"/>
            <a:ext cx="48269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dirty="0"/>
              <a:t>* </a:t>
            </a:r>
            <a:r>
              <a:rPr lang="es-ES" sz="1400" dirty="0" smtClean="0"/>
              <a:t>Encuesta </a:t>
            </a:r>
            <a:r>
              <a:rPr lang="es-ES" sz="1400" dirty="0"/>
              <a:t>estudiantes medicina ULA mayo 2012 (n=75)</a:t>
            </a:r>
          </a:p>
        </p:txBody>
      </p:sp>
      <p:sp>
        <p:nvSpPr>
          <p:cNvPr id="162831" name="Rectangle 15"/>
          <p:cNvSpPr>
            <a:spLocks noChangeArrowheads="1"/>
          </p:cNvSpPr>
          <p:nvPr/>
        </p:nvSpPr>
        <p:spPr bwMode="auto">
          <a:xfrm>
            <a:off x="6853656" y="1182523"/>
            <a:ext cx="147668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Aquí!</a:t>
            </a:r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5795963" y="2781300"/>
            <a:ext cx="2808287" cy="3024188"/>
          </a:xfrm>
          <a:prstGeom prst="rect">
            <a:avLst/>
          </a:prstGeom>
          <a:solidFill>
            <a:srgbClr val="FFCF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5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62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0" grpId="0" animBg="1"/>
      <p:bldP spid="144392" grpId="0" animBg="1"/>
      <p:bldP spid="162831" grpId="0"/>
      <p:bldP spid="16283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1211263" y="2511425"/>
            <a:ext cx="667226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/>
              <a:t>Todas                                       </a:t>
            </a:r>
            <a:r>
              <a:rPr lang="es-ES" sz="2400" b="1">
                <a:solidFill>
                  <a:srgbClr val="0000CC"/>
                </a:solidFill>
              </a:rPr>
              <a:t>Propias</a:t>
            </a:r>
            <a:r>
              <a:rPr lang="es-ES" b="1"/>
              <a:t>       </a:t>
            </a:r>
            <a:r>
              <a:rPr lang="es-ES" sz="2400" b="1">
                <a:solidFill>
                  <a:srgbClr val="A50021"/>
                </a:solidFill>
              </a:rPr>
              <a:t>En Otros</a:t>
            </a:r>
          </a:p>
          <a:p>
            <a:r>
              <a:rPr lang="es-ES"/>
              <a:t>las conductas                                 %                           % 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639888" y="3494088"/>
            <a:ext cx="6072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1-5 veces                  </a:t>
            </a:r>
            <a:r>
              <a:rPr lang="es-ES" sz="2400" b="1"/>
              <a:t>28,9          46,0</a:t>
            </a:r>
            <a:r>
              <a:rPr lang="es-ES" sz="2400"/>
              <a:t>  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425575" y="4167188"/>
            <a:ext cx="6170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Más de 5 veces             </a:t>
            </a:r>
            <a:r>
              <a:rPr lang="es-ES" sz="2400" b="1"/>
              <a:t>5,6 </a:t>
            </a:r>
            <a:r>
              <a:rPr lang="es-ES" sz="2400"/>
              <a:t>             </a:t>
            </a:r>
            <a:r>
              <a:rPr lang="es-ES" sz="2400" b="1"/>
              <a:t>24,4</a:t>
            </a:r>
            <a:r>
              <a:rPr lang="es-ES" sz="2400"/>
              <a:t> </a:t>
            </a:r>
          </a:p>
        </p:txBody>
      </p:sp>
      <p:sp>
        <p:nvSpPr>
          <p:cNvPr id="28678" name="Line 15"/>
          <p:cNvSpPr>
            <a:spLocks noChangeShapeType="1"/>
          </p:cNvSpPr>
          <p:nvPr/>
        </p:nvSpPr>
        <p:spPr bwMode="auto">
          <a:xfrm>
            <a:off x="1081088" y="3230563"/>
            <a:ext cx="7123112" cy="1905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679" name="Line 16"/>
          <p:cNvSpPr>
            <a:spLocks noChangeShapeType="1"/>
          </p:cNvSpPr>
          <p:nvPr/>
        </p:nvSpPr>
        <p:spPr bwMode="auto">
          <a:xfrm>
            <a:off x="1044575" y="5632450"/>
            <a:ext cx="7159625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680" name="Line 17"/>
          <p:cNvSpPr>
            <a:spLocks noChangeShapeType="1"/>
          </p:cNvSpPr>
          <p:nvPr/>
        </p:nvSpPr>
        <p:spPr bwMode="auto">
          <a:xfrm>
            <a:off x="1081088" y="2438400"/>
            <a:ext cx="7123112" cy="158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1536700" y="4672013"/>
            <a:ext cx="6615113" cy="914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dirty="0"/>
              <a:t>1 o más veces</a:t>
            </a:r>
            <a:r>
              <a:rPr lang="es-ES" sz="2400" dirty="0"/>
              <a:t>      </a:t>
            </a:r>
            <a:r>
              <a:rPr lang="es-ES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34,5</a:t>
            </a:r>
            <a:r>
              <a:rPr lang="es-E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70,4</a:t>
            </a:r>
            <a:r>
              <a:rPr lang="es-ES" sz="5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8683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640201" y="1446634"/>
            <a:ext cx="2408110" cy="830997"/>
          </a:xfrm>
          <a:prstGeom prst="rect">
            <a:avLst/>
          </a:prstGeom>
          <a:solidFill>
            <a:srgbClr val="FFC69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Frecuencia de </a:t>
            </a:r>
          </a:p>
          <a:p>
            <a:pPr eaLnBrk="1" hangingPunct="1">
              <a:defRPr/>
            </a:pPr>
            <a:r>
              <a:rPr lang="es-ES_tradnl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Deshonestidad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08968" y="997857"/>
            <a:ext cx="1611339" cy="707886"/>
          </a:xfrm>
          <a:prstGeom prst="rect">
            <a:avLst/>
          </a:prstGeom>
          <a:solidFill>
            <a:srgbClr val="FFC69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Opinión de </a:t>
            </a:r>
          </a:p>
          <a:p>
            <a:pPr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Estudiantes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2159313" y="5766707"/>
            <a:ext cx="48269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dirty="0"/>
              <a:t>* </a:t>
            </a:r>
            <a:r>
              <a:rPr lang="es-ES" sz="1400" dirty="0" smtClean="0"/>
              <a:t>Encuesta </a:t>
            </a:r>
            <a:r>
              <a:rPr lang="es-ES" sz="1400" dirty="0"/>
              <a:t>estudiantes medicina ULA mayo 2012 (n=75)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413250" y="2265363"/>
            <a:ext cx="41211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 Relevante</a:t>
            </a:r>
            <a:r>
              <a:rPr lang="es-ES" b="1" dirty="0"/>
              <a:t>    Muy poco </a:t>
            </a:r>
            <a:r>
              <a:rPr lang="es-ES" b="1" dirty="0" smtClean="0"/>
              <a:t>          </a:t>
            </a:r>
          </a:p>
          <a:p>
            <a:r>
              <a:rPr lang="es-ES" b="1" dirty="0" smtClean="0"/>
              <a:t>                relevante</a:t>
            </a:r>
            <a:r>
              <a:rPr lang="es-ES" dirty="0" smtClean="0"/>
              <a:t> </a:t>
            </a:r>
            <a:endParaRPr lang="es-ES" dirty="0"/>
          </a:p>
          <a:p>
            <a:r>
              <a:rPr lang="es-ES" sz="1400" b="1" dirty="0"/>
              <a:t> </a:t>
            </a:r>
            <a:r>
              <a:rPr lang="es-ES" sz="1400" b="1" dirty="0" smtClean="0"/>
              <a:t> </a:t>
            </a:r>
            <a:r>
              <a:rPr lang="es-ES" sz="1400" b="1" dirty="0"/>
              <a:t>% (n)             </a:t>
            </a:r>
            <a:r>
              <a:rPr lang="es-ES" sz="1400" b="1" dirty="0" smtClean="0"/>
              <a:t> </a:t>
            </a:r>
            <a:r>
              <a:rPr lang="es-ES" sz="1400" b="1" dirty="0"/>
              <a:t>% (n)</a:t>
            </a: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5141319" y="4067175"/>
            <a:ext cx="2654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 dirty="0"/>
              <a:t>74,7</a:t>
            </a:r>
            <a:r>
              <a:rPr lang="es-ES" dirty="0"/>
              <a:t> </a:t>
            </a:r>
            <a:r>
              <a:rPr lang="es-ES" sz="1600" dirty="0"/>
              <a:t>(56)        </a:t>
            </a:r>
            <a:r>
              <a:rPr lang="es-ES" dirty="0"/>
              <a:t>12,0 </a:t>
            </a:r>
            <a:r>
              <a:rPr lang="es-ES" sz="1600" dirty="0"/>
              <a:t>(9)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5148064" y="4846578"/>
            <a:ext cx="28119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 dirty="0"/>
              <a:t>46,7</a:t>
            </a:r>
            <a:r>
              <a:rPr lang="es-ES" dirty="0"/>
              <a:t> </a:t>
            </a:r>
            <a:r>
              <a:rPr lang="es-ES" sz="1600" dirty="0"/>
              <a:t>(35)        </a:t>
            </a:r>
            <a:r>
              <a:rPr lang="es-ES" dirty="0"/>
              <a:t>29,3 </a:t>
            </a:r>
            <a:r>
              <a:rPr lang="es-ES" sz="1600" dirty="0"/>
              <a:t>(22) </a:t>
            </a:r>
          </a:p>
        </p:txBody>
      </p:sp>
      <p:sp>
        <p:nvSpPr>
          <p:cNvPr id="29702" name="Line 19"/>
          <p:cNvSpPr>
            <a:spLocks noChangeShapeType="1"/>
          </p:cNvSpPr>
          <p:nvPr/>
        </p:nvSpPr>
        <p:spPr bwMode="auto">
          <a:xfrm>
            <a:off x="749300" y="2235200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1044971" y="2998788"/>
            <a:ext cx="388706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Clr>
                <a:srgbClr val="A50021"/>
              </a:buClr>
              <a:buFont typeface="Wingdings" pitchFamily="2" charset="2"/>
              <a:buChar char="§"/>
            </a:pPr>
            <a:r>
              <a:rPr lang="es-ES" dirty="0"/>
              <a:t> </a:t>
            </a:r>
            <a:r>
              <a:rPr lang="es-ES" b="1" dirty="0"/>
              <a:t>Facilidad de encontrar </a:t>
            </a:r>
          </a:p>
          <a:p>
            <a:pPr algn="l">
              <a:buClr>
                <a:srgbClr val="A50021"/>
              </a:buClr>
              <a:buFont typeface="Wingdings" pitchFamily="2" charset="2"/>
              <a:buNone/>
            </a:pPr>
            <a:r>
              <a:rPr lang="es-ES" b="1" dirty="0"/>
              <a:t>  información en </a:t>
            </a:r>
            <a:r>
              <a:rPr lang="es-ES" b="1" i="1" dirty="0"/>
              <a:t>Internet</a:t>
            </a:r>
          </a:p>
          <a:p>
            <a:pPr>
              <a:buClr>
                <a:srgbClr val="A50021"/>
              </a:buClr>
              <a:buFont typeface="Wingdings" pitchFamily="2" charset="2"/>
              <a:buNone/>
            </a:pPr>
            <a:endParaRPr lang="es-ES" sz="1000" b="1" dirty="0"/>
          </a:p>
          <a:p>
            <a:pPr algn="l">
              <a:buClr>
                <a:srgbClr val="A50021"/>
              </a:buClr>
              <a:buFont typeface="Wingdings" pitchFamily="2" charset="2"/>
              <a:buChar char="§"/>
            </a:pPr>
            <a:r>
              <a:rPr lang="es-ES" sz="1600" b="1" dirty="0"/>
              <a:t> </a:t>
            </a:r>
            <a:r>
              <a:rPr lang="es-ES" b="1" dirty="0"/>
              <a:t>Por </a:t>
            </a:r>
            <a:r>
              <a:rPr lang="es-ES" b="1" u="sng" dirty="0"/>
              <a:t>no saber</a:t>
            </a:r>
            <a:r>
              <a:rPr lang="es-ES" b="1" dirty="0"/>
              <a:t> cómo hacer </a:t>
            </a:r>
          </a:p>
          <a:p>
            <a:pPr algn="l">
              <a:buClr>
                <a:srgbClr val="A50021"/>
              </a:buClr>
              <a:buFont typeface="Wingdings" pitchFamily="2" charset="2"/>
              <a:buNone/>
            </a:pPr>
            <a:r>
              <a:rPr lang="es-ES" b="1" dirty="0"/>
              <a:t>  los trabajos académicos</a:t>
            </a:r>
          </a:p>
          <a:p>
            <a:pPr>
              <a:buClr>
                <a:srgbClr val="A50021"/>
              </a:buClr>
              <a:buFont typeface="Wingdings" pitchFamily="2" charset="2"/>
              <a:buChar char="§"/>
            </a:pPr>
            <a:endParaRPr lang="es-ES" sz="1000" b="1" dirty="0"/>
          </a:p>
          <a:p>
            <a:pPr algn="l">
              <a:buClr>
                <a:srgbClr val="A50021"/>
              </a:buClr>
              <a:buFont typeface="Wingdings" pitchFamily="2" charset="2"/>
              <a:buChar char="§"/>
            </a:pPr>
            <a:r>
              <a:rPr lang="es-ES" sz="1600" b="1" dirty="0"/>
              <a:t> </a:t>
            </a:r>
            <a:r>
              <a:rPr lang="es-ES" b="1" dirty="0"/>
              <a:t>La creencia que lo que </a:t>
            </a:r>
          </a:p>
          <a:p>
            <a:pPr algn="l">
              <a:buClr>
                <a:srgbClr val="A50021"/>
              </a:buClr>
              <a:buFont typeface="Wingdings" pitchFamily="2" charset="2"/>
              <a:buNone/>
            </a:pPr>
            <a:r>
              <a:rPr lang="es-ES" b="1" dirty="0"/>
              <a:t> </a:t>
            </a:r>
            <a:r>
              <a:rPr lang="es-ES" b="1" dirty="0" smtClean="0"/>
              <a:t> está </a:t>
            </a:r>
            <a:r>
              <a:rPr lang="es-ES" b="1" dirty="0"/>
              <a:t>en </a:t>
            </a:r>
            <a:r>
              <a:rPr lang="es-ES" b="1" i="1" dirty="0"/>
              <a:t>Internet </a:t>
            </a:r>
            <a:r>
              <a:rPr lang="es-ES" b="1" dirty="0"/>
              <a:t>es público</a:t>
            </a: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5149713" y="3228945"/>
            <a:ext cx="27703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 dirty="0"/>
              <a:t>80,0</a:t>
            </a:r>
            <a:r>
              <a:rPr lang="es-ES" dirty="0"/>
              <a:t> </a:t>
            </a:r>
            <a:r>
              <a:rPr lang="es-ES" sz="1600" dirty="0"/>
              <a:t>(60)        </a:t>
            </a:r>
            <a:r>
              <a:rPr lang="es-ES" dirty="0"/>
              <a:t>16,0 </a:t>
            </a:r>
            <a:r>
              <a:rPr lang="es-ES" sz="1600" dirty="0"/>
              <a:t>(12)</a:t>
            </a:r>
          </a:p>
        </p:txBody>
      </p:sp>
      <p:sp>
        <p:nvSpPr>
          <p:cNvPr id="29705" name="Line 26"/>
          <p:cNvSpPr>
            <a:spLocks noChangeShapeType="1"/>
          </p:cNvSpPr>
          <p:nvPr/>
        </p:nvSpPr>
        <p:spPr bwMode="auto">
          <a:xfrm>
            <a:off x="749300" y="2925763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06" name="Text Box 27"/>
          <p:cNvSpPr txBox="1">
            <a:spLocks noChangeArrowheads="1"/>
          </p:cNvSpPr>
          <p:nvPr/>
        </p:nvSpPr>
        <p:spPr bwMode="auto">
          <a:xfrm>
            <a:off x="522288" y="3727450"/>
            <a:ext cx="454025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>
                <a:solidFill>
                  <a:srgbClr val="A50021"/>
                </a:solidFill>
              </a:rPr>
              <a:t>*</a:t>
            </a:r>
          </a:p>
        </p:txBody>
      </p:sp>
      <p:sp>
        <p:nvSpPr>
          <p:cNvPr id="29707" name="Line 28"/>
          <p:cNvSpPr>
            <a:spLocks noChangeShapeType="1"/>
          </p:cNvSpPr>
          <p:nvPr/>
        </p:nvSpPr>
        <p:spPr bwMode="auto">
          <a:xfrm>
            <a:off x="954088" y="2998788"/>
            <a:ext cx="22225" cy="22479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749300" y="5445224"/>
            <a:ext cx="7632699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2067091" y="5517232"/>
            <a:ext cx="493917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dirty="0"/>
              <a:t>* </a:t>
            </a:r>
            <a:r>
              <a:rPr lang="es-ES" sz="1400" dirty="0" smtClean="0"/>
              <a:t>Encuesta </a:t>
            </a:r>
            <a:r>
              <a:rPr lang="es-ES" sz="1400" dirty="0"/>
              <a:t>estudiantes medicina ULA mayo 2012 (n=75)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808968" y="997857"/>
            <a:ext cx="1611339" cy="707886"/>
          </a:xfrm>
          <a:prstGeom prst="rect">
            <a:avLst/>
          </a:prstGeom>
          <a:solidFill>
            <a:srgbClr val="FFC69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Opinión de </a:t>
            </a:r>
          </a:p>
          <a:p>
            <a:pPr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Estudiantes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762850" y="1620786"/>
            <a:ext cx="3618298" cy="461665"/>
          </a:xfrm>
          <a:prstGeom prst="rect">
            <a:avLst/>
          </a:prstGeom>
          <a:solidFill>
            <a:srgbClr val="FFC69F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Causas de las Conductas</a:t>
            </a:r>
            <a:endParaRPr lang="es-VE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>
            <a:spLocks noChangeArrowheads="1"/>
          </p:cNvSpPr>
          <p:nvPr/>
        </p:nvSpPr>
        <p:spPr bwMode="auto">
          <a:xfrm>
            <a:off x="2183665" y="2909888"/>
            <a:ext cx="53719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Sí, en secundaria                       </a:t>
            </a:r>
            <a:r>
              <a:rPr lang="es-ES" b="1" dirty="0"/>
              <a:t>34,7</a:t>
            </a:r>
            <a:r>
              <a:rPr lang="es-ES" dirty="0"/>
              <a:t>   </a:t>
            </a:r>
            <a:r>
              <a:rPr lang="es-ES" dirty="0" smtClean="0"/>
              <a:t> (</a:t>
            </a:r>
            <a:r>
              <a:rPr lang="es-ES" dirty="0"/>
              <a:t>26)</a:t>
            </a:r>
          </a:p>
        </p:txBody>
      </p:sp>
      <p:sp>
        <p:nvSpPr>
          <p:cNvPr id="3" name="Rectangle 1027"/>
          <p:cNvSpPr>
            <a:spLocks noChangeArrowheads="1"/>
          </p:cNvSpPr>
          <p:nvPr/>
        </p:nvSpPr>
        <p:spPr bwMode="auto">
          <a:xfrm>
            <a:off x="2419821" y="3276600"/>
            <a:ext cx="4816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Sí, en la universidad                  </a:t>
            </a:r>
            <a:r>
              <a:rPr lang="es-ES" b="1" dirty="0"/>
              <a:t>14,7</a:t>
            </a:r>
            <a:r>
              <a:rPr lang="es-ES" dirty="0"/>
              <a:t>    (11)</a:t>
            </a:r>
          </a:p>
        </p:txBody>
      </p:sp>
      <p:sp>
        <p:nvSpPr>
          <p:cNvPr id="4" name="Rectangle 1028"/>
          <p:cNvSpPr>
            <a:spLocks noChangeArrowheads="1"/>
          </p:cNvSpPr>
          <p:nvPr/>
        </p:nvSpPr>
        <p:spPr bwMode="auto">
          <a:xfrm>
            <a:off x="2484438" y="3708400"/>
            <a:ext cx="4800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Sí, en ambas                              18,7     (14)</a:t>
            </a:r>
          </a:p>
        </p:txBody>
      </p:sp>
      <p:sp>
        <p:nvSpPr>
          <p:cNvPr id="5" name="Rectangle 1029"/>
          <p:cNvSpPr>
            <a:spLocks noChangeArrowheads="1"/>
          </p:cNvSpPr>
          <p:nvPr/>
        </p:nvSpPr>
        <p:spPr bwMode="auto">
          <a:xfrm>
            <a:off x="2180359" y="4140200"/>
            <a:ext cx="53992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/>
              <a:t>No, creo que nunca   </a:t>
            </a:r>
            <a:r>
              <a:rPr lang="es-ES" sz="2400" b="1" dirty="0" smtClean="0"/>
              <a:t>    </a:t>
            </a:r>
            <a:r>
              <a:rPr lang="es-ES" b="1" dirty="0" smtClean="0"/>
              <a:t>29,3</a:t>
            </a:r>
            <a:r>
              <a:rPr lang="es-ES" dirty="0" smtClean="0"/>
              <a:t>    </a:t>
            </a:r>
            <a:r>
              <a:rPr lang="es-ES" dirty="0"/>
              <a:t>(23)</a:t>
            </a:r>
          </a:p>
        </p:txBody>
      </p:sp>
      <p:sp>
        <p:nvSpPr>
          <p:cNvPr id="6" name="Rectangle 1030"/>
          <p:cNvSpPr>
            <a:spLocks noChangeArrowheads="1"/>
          </p:cNvSpPr>
          <p:nvPr/>
        </p:nvSpPr>
        <p:spPr bwMode="auto">
          <a:xfrm>
            <a:off x="2180359" y="4572000"/>
            <a:ext cx="53992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dirty="0"/>
              <a:t>NC                                       </a:t>
            </a:r>
            <a:r>
              <a:rPr lang="es-ES" dirty="0" smtClean="0"/>
              <a:t>        2,7      (</a:t>
            </a:r>
            <a:r>
              <a:rPr lang="es-ES" dirty="0"/>
              <a:t>2)</a:t>
            </a:r>
          </a:p>
        </p:txBody>
      </p:sp>
      <p:sp>
        <p:nvSpPr>
          <p:cNvPr id="7" name="Rectangle 1031"/>
          <p:cNvSpPr>
            <a:spLocks noChangeArrowheads="1"/>
          </p:cNvSpPr>
          <p:nvPr/>
        </p:nvSpPr>
        <p:spPr bwMode="auto">
          <a:xfrm>
            <a:off x="2378120" y="5013325"/>
            <a:ext cx="52902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dirty="0"/>
              <a:t>Total 		                     </a:t>
            </a:r>
            <a:r>
              <a:rPr lang="es-ES" dirty="0" smtClean="0"/>
              <a:t>100,0     </a:t>
            </a:r>
            <a:r>
              <a:rPr lang="es-ES" dirty="0"/>
              <a:t>(75)</a:t>
            </a:r>
          </a:p>
        </p:txBody>
      </p:sp>
      <p:sp>
        <p:nvSpPr>
          <p:cNvPr id="8" name="Rectangle 1032"/>
          <p:cNvSpPr>
            <a:spLocks noChangeArrowheads="1"/>
          </p:cNvSpPr>
          <p:nvPr/>
        </p:nvSpPr>
        <p:spPr bwMode="auto">
          <a:xfrm>
            <a:off x="941388" y="1758950"/>
            <a:ext cx="7591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400" dirty="0"/>
              <a:t>¿Le enseñaron </a:t>
            </a:r>
            <a:r>
              <a:rPr lang="es-ES" sz="2400" b="1" u="sng" dirty="0"/>
              <a:t>cómo</a:t>
            </a:r>
            <a:r>
              <a:rPr lang="es-ES" sz="2400" dirty="0"/>
              <a:t> hacer trabajos académicos?</a:t>
            </a:r>
            <a:r>
              <a:rPr lang="es-ES" dirty="0"/>
              <a:t> </a:t>
            </a:r>
          </a:p>
        </p:txBody>
      </p:sp>
      <p:sp>
        <p:nvSpPr>
          <p:cNvPr id="30729" name="Line 1033"/>
          <p:cNvSpPr>
            <a:spLocks noChangeShapeType="1"/>
          </p:cNvSpPr>
          <p:nvPr/>
        </p:nvSpPr>
        <p:spPr bwMode="auto">
          <a:xfrm>
            <a:off x="755650" y="5516563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30" name="Line 1034"/>
          <p:cNvSpPr>
            <a:spLocks noChangeShapeType="1"/>
          </p:cNvSpPr>
          <p:nvPr/>
        </p:nvSpPr>
        <p:spPr bwMode="auto">
          <a:xfrm>
            <a:off x="704850" y="2335213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31" name="Line 1035"/>
          <p:cNvSpPr>
            <a:spLocks noChangeShapeType="1"/>
          </p:cNvSpPr>
          <p:nvPr/>
        </p:nvSpPr>
        <p:spPr bwMode="auto">
          <a:xfrm>
            <a:off x="704850" y="1685925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32" name="Rectangle 1036"/>
          <p:cNvSpPr>
            <a:spLocks noChangeArrowheads="1"/>
          </p:cNvSpPr>
          <p:nvPr/>
        </p:nvSpPr>
        <p:spPr bwMode="auto">
          <a:xfrm>
            <a:off x="6170267" y="2496231"/>
            <a:ext cx="1358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 dirty="0"/>
              <a:t>%      (n) </a:t>
            </a:r>
          </a:p>
        </p:txBody>
      </p:sp>
      <p:sp>
        <p:nvSpPr>
          <p:cNvPr id="30733" name="Text Box 1037"/>
          <p:cNvSpPr txBox="1">
            <a:spLocks noChangeArrowheads="1"/>
          </p:cNvSpPr>
          <p:nvPr/>
        </p:nvSpPr>
        <p:spPr bwMode="auto">
          <a:xfrm>
            <a:off x="612775" y="1700213"/>
            <a:ext cx="454025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>
                <a:solidFill>
                  <a:srgbClr val="A50021"/>
                </a:solidFill>
              </a:rPr>
              <a:t>*</a:t>
            </a:r>
          </a:p>
        </p:txBody>
      </p:sp>
      <p:sp>
        <p:nvSpPr>
          <p:cNvPr id="14" name="Text Box 1038"/>
          <p:cNvSpPr txBox="1">
            <a:spLocks noChangeArrowheads="1"/>
          </p:cNvSpPr>
          <p:nvPr/>
        </p:nvSpPr>
        <p:spPr bwMode="auto">
          <a:xfrm>
            <a:off x="1786070" y="4140200"/>
            <a:ext cx="630301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endParaRPr lang="es-ES" sz="36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 Box 1040"/>
          <p:cNvSpPr txBox="1">
            <a:spLocks noChangeArrowheads="1"/>
          </p:cNvSpPr>
          <p:nvPr/>
        </p:nvSpPr>
        <p:spPr bwMode="auto">
          <a:xfrm>
            <a:off x="323850" y="5876925"/>
            <a:ext cx="597852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solidFill>
                  <a:srgbClr val="CC0000"/>
                </a:solidFill>
              </a:rPr>
              <a:t>¿Dónde queda nuestra responsabilidad?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808968" y="692696"/>
            <a:ext cx="1611339" cy="707886"/>
          </a:xfrm>
          <a:prstGeom prst="rect">
            <a:avLst/>
          </a:prstGeom>
          <a:solidFill>
            <a:srgbClr val="FFC69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Opinión de </a:t>
            </a:r>
          </a:p>
          <a:p>
            <a:pPr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Estudiantes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044971" y="5517232"/>
            <a:ext cx="6983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/>
              <a:t>* En preparación resultados Encuesta estudiantes medicina ULA mayo 2012 (n=75)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2762850" y="1124744"/>
            <a:ext cx="3618298" cy="461665"/>
          </a:xfrm>
          <a:prstGeom prst="rect">
            <a:avLst/>
          </a:prstGeom>
          <a:solidFill>
            <a:srgbClr val="FFC69F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Causas de las Conductas</a:t>
            </a:r>
            <a:endParaRPr lang="es-VE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4" grpId="0"/>
      <p:bldP spid="32" grpId="0"/>
      <p:bldP spid="32" grpId="1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1826168" y="1916832"/>
            <a:ext cx="5470525" cy="608013"/>
          </a:xfrm>
          <a:prstGeom prst="rect">
            <a:avLst/>
          </a:prstGeom>
          <a:solidFill>
            <a:srgbClr val="FFC69F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¿Causas de deshonestidad? </a:t>
            </a:r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2067553" y="2655044"/>
            <a:ext cx="5005387" cy="1600438"/>
          </a:xfrm>
          <a:prstGeom prst="rect">
            <a:avLst/>
          </a:prstGeom>
          <a:solidFill>
            <a:srgbClr val="FBEFF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6858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11430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6002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20574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5146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971800" indent="-685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3429000" indent="-685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886200" indent="-685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4343400" indent="-685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AutoNum type="arabicPeriod"/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Competencia intensa</a:t>
            </a:r>
          </a:p>
          <a:p>
            <a:pPr algn="l" eaLnBrk="1" hangingPunct="1">
              <a:buFontTx/>
              <a:buAutoNum type="arabicPeriod"/>
              <a:defRPr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buFontTx/>
              <a:buAutoNum type="arabicPeriod"/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Fragilidad humana: </a:t>
            </a: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ignorancia, egoísmo, endiosamiento, temor de que otros vean sus fallas</a:t>
            </a:r>
          </a:p>
        </p:txBody>
      </p:sp>
      <p:sp>
        <p:nvSpPr>
          <p:cNvPr id="31748" name="Rectangle 9"/>
          <p:cNvSpPr>
            <a:spLocks noChangeArrowheads="1"/>
          </p:cNvSpPr>
          <p:nvPr/>
        </p:nvSpPr>
        <p:spPr bwMode="auto">
          <a:xfrm>
            <a:off x="3550121" y="4426149"/>
            <a:ext cx="35115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200" dirty="0"/>
              <a:t>H. L Fred. </a:t>
            </a:r>
          </a:p>
          <a:p>
            <a:pPr algn="r"/>
            <a:r>
              <a:rPr lang="en-US" sz="1200" i="1" dirty="0"/>
              <a:t>Dishonesty in medicine revisited</a:t>
            </a:r>
            <a:r>
              <a:rPr lang="en-US" sz="1200" dirty="0"/>
              <a:t>. </a:t>
            </a:r>
          </a:p>
          <a:p>
            <a:pPr algn="r"/>
            <a:r>
              <a:rPr lang="en-US" sz="1200" dirty="0"/>
              <a:t>Texas Heart Institute Journal 35: 6-15, 2008.</a:t>
            </a:r>
            <a:endParaRPr lang="es-ES_tradnl" sz="1200" dirty="0"/>
          </a:p>
        </p:txBody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044434" y="5301208"/>
            <a:ext cx="9909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smtClean="0"/>
              <a:t>Y…</a:t>
            </a:r>
            <a:endParaRPr lang="es-VE" sz="4800" dirty="0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1861034" y="2213282"/>
            <a:ext cx="5489003" cy="2431435"/>
          </a:xfrm>
          <a:prstGeom prst="rect">
            <a:avLst/>
          </a:prstGeom>
          <a:solidFill>
            <a:srgbClr val="FF99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742950" indent="-742950" algn="l" eaLnBrk="1" hangingPunct="1">
              <a:buFontTx/>
              <a:buAutoNum type="arabicPeriod" startAt="3"/>
              <a:defRPr/>
            </a:pPr>
            <a:r>
              <a:rPr lang="es-ES_tradnl" sz="4000" dirty="0" smtClean="0"/>
              <a:t>Por que los “otros” </a:t>
            </a:r>
          </a:p>
          <a:p>
            <a:pPr marL="0" indent="0" algn="l" eaLnBrk="1" hangingPunct="1">
              <a:defRPr/>
            </a:pPr>
            <a:r>
              <a:rPr lang="es-ES_tradnl" sz="4000" dirty="0"/>
              <a:t> </a:t>
            </a:r>
            <a:r>
              <a:rPr lang="es-ES_tradnl" sz="4000" dirty="0" smtClean="0"/>
              <a:t>    lo permiten</a:t>
            </a:r>
          </a:p>
          <a:p>
            <a:pPr marL="0" indent="0" algn="l" eaLnBrk="1" hangingPunct="1">
              <a:defRPr/>
            </a:pPr>
            <a:r>
              <a:rPr lang="es-ES_tradnl" sz="4000" dirty="0" smtClean="0"/>
              <a:t>     </a:t>
            </a:r>
            <a:r>
              <a:rPr lang="es-ES_tradnl" sz="3200" dirty="0" smtClean="0"/>
              <a:t>No hay supervisión, </a:t>
            </a:r>
          </a:p>
          <a:p>
            <a:pPr marL="0" indent="0" algn="l" eaLnBrk="1" hangingPunct="1">
              <a:defRPr/>
            </a:pPr>
            <a:r>
              <a:rPr lang="es-ES_tradnl" sz="3200" dirty="0"/>
              <a:t> </a:t>
            </a:r>
            <a:r>
              <a:rPr lang="es-ES_tradnl" sz="3200" dirty="0" smtClean="0"/>
              <a:t>     no  hay evaluación</a:t>
            </a:r>
            <a:endParaRPr lang="es-ES" sz="3200" dirty="0" smtClean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  <p:extLst>
      <p:ext uri="{BB962C8B-B14F-4D97-AF65-F5344CB8AC3E}">
        <p14:creationId xmlns:p14="http://schemas.microsoft.com/office/powerpoint/2010/main" xmlns="" val="1469703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1953778" y="1049884"/>
            <a:ext cx="5226111" cy="4539704"/>
          </a:xfrm>
          <a:prstGeom prst="rect">
            <a:avLst/>
          </a:prstGeom>
          <a:solidFill>
            <a:srgbClr val="FFCCFF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“ Promover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</a:t>
            </a:r>
            <a:r>
              <a:rPr lang="es-ES_tradnl" sz="3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EDUCACIÓN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sobre la</a:t>
            </a:r>
          </a:p>
          <a:p>
            <a:pPr eaLnBrk="1" hangingPunct="1"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Conducta Responsable </a:t>
            </a:r>
          </a:p>
          <a:p>
            <a:pPr eaLnBrk="1" hangingPunct="1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 Investigación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endParaRPr lang="es-ES_tradnl" sz="1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 </a:t>
            </a: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una responsabilidad básica </a:t>
            </a: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para cualquier institución </a:t>
            </a: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involucrada en investigación”</a:t>
            </a:r>
          </a:p>
          <a:p>
            <a:pPr eaLnBrk="1" hangingPunct="1">
              <a:defRPr/>
            </a:pPr>
            <a:endParaRPr lang="es-ES_tradnl" sz="9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2555974" y="5769655"/>
            <a:ext cx="4032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_tradnl" sz="1200" i="1"/>
              <a:t>Responsible Conduct in Research.</a:t>
            </a:r>
            <a:r>
              <a:rPr lang="es-ES_tradnl" sz="1200"/>
              <a:t> Columbia University</a:t>
            </a:r>
          </a:p>
          <a:p>
            <a:pPr algn="r" eaLnBrk="1" hangingPunct="1"/>
            <a:r>
              <a:rPr lang="es-ES_tradnl" sz="1200">
                <a:latin typeface="Arial" charset="0"/>
              </a:rPr>
              <a:t>http://ccnmtl.columbia.edu/projects/rcr/rcr-conflicts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88263" y="6525344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310084" y="2273300"/>
            <a:ext cx="6523831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“El 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entrenamiento en </a:t>
            </a:r>
            <a:endParaRPr lang="es-ES_tradnl" sz="2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Conducta 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Responsable es demasiado importante para ser relegado </a:t>
            </a: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</a:t>
            </a:r>
            <a:r>
              <a:rPr lang="es-ES_tradnl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seminario</a:t>
            </a:r>
            <a:r>
              <a:rPr lang="es-ES_tradnl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 instructivo en la red”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348037" y="5086577"/>
            <a:ext cx="3889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s-ES_tradnl" sz="16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On</a:t>
            </a:r>
            <a:r>
              <a:rPr lang="es-ES_tradnl" sz="1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Being</a:t>
            </a:r>
            <a:r>
              <a:rPr lang="es-ES_tradnl" sz="1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</a:t>
            </a:r>
            <a:r>
              <a:rPr lang="es-ES_tradnl" sz="16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Scientist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3rd. Ed.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National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r">
              <a:defRPr/>
            </a:pP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Academic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Press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2009.  p. xvi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916238" y="3143250"/>
            <a:ext cx="3262312" cy="636588"/>
          </a:xfrm>
          <a:prstGeom prst="rect">
            <a:avLst/>
          </a:prstGeom>
          <a:solidFill>
            <a:srgbClr val="FFD5E3"/>
          </a:solidFill>
          <a:ln w="57150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144588" y="2132013"/>
            <a:ext cx="6854825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¡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Sin embargo,</a:t>
            </a:r>
          </a:p>
          <a:p>
            <a:pPr eaLnBrk="1" hangingPunct="1">
              <a:defRPr/>
            </a:pPr>
            <a:endParaRPr lang="es-ES_tradnl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4800" u="sng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una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sesión </a:t>
            </a:r>
          </a:p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 suficientemente importante,</a:t>
            </a:r>
          </a:p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cuando antes no había ninguna</a:t>
            </a: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88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1384300" y="21574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/>
          </a:p>
        </p:txBody>
      </p:sp>
      <p:sp>
        <p:nvSpPr>
          <p:cNvPr id="36867" name="Text Box 7"/>
          <p:cNvSpPr txBox="1">
            <a:spLocks noChangeArrowheads="1"/>
          </p:cNvSpPr>
          <p:nvPr/>
        </p:nvSpPr>
        <p:spPr bwMode="auto">
          <a:xfrm>
            <a:off x="1527175" y="23685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>
              <a:latin typeface="Arial" charset="0"/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1552575" y="2781300"/>
            <a:ext cx="603726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¡No se puede guiar a alguien en algo que uno no hace o no sabe hacer!</a:t>
            </a: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1476375" y="1700213"/>
            <a:ext cx="3784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Hay que aceptar que…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2088356" y="5013325"/>
            <a:ext cx="4965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De ahí el valor de estas conversaciones…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2268538" y="2060575"/>
            <a:ext cx="46053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 b="1" dirty="0"/>
              <a:t>¿Qué se puede hacer?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2703513" y="3068638"/>
            <a:ext cx="37369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8000" b="1" dirty="0"/>
              <a:t>¡Mucho!</a:t>
            </a:r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auto">
          <a:xfrm>
            <a:off x="5724525" y="4797425"/>
            <a:ext cx="1584325" cy="360363"/>
          </a:xfrm>
          <a:prstGeom prst="rightArrow">
            <a:avLst>
              <a:gd name="adj1" fmla="val 50000"/>
              <a:gd name="adj2" fmla="val 109912"/>
            </a:avLst>
          </a:prstGeom>
          <a:solidFill>
            <a:srgbClr val="00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80902" name="Text Box 4"/>
          <p:cNvSpPr txBox="1">
            <a:spLocks noChangeArrowheads="1"/>
          </p:cNvSpPr>
          <p:nvPr/>
        </p:nvSpPr>
        <p:spPr bwMode="auto">
          <a:xfrm>
            <a:off x="7546114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/>
      <p:bldP spid="72711" grpId="0"/>
      <p:bldP spid="7271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large_071108_cammus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7938" y="836613"/>
            <a:ext cx="6586537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140200" y="1052513"/>
            <a:ext cx="15113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924300" y="1052513"/>
            <a:ext cx="1871663" cy="1223962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¡Qué va, yo no voy a ser  tu cómplice en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un delito!</a:t>
            </a:r>
            <a:endParaRPr lang="es-ES_tradnl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708400" y="5373688"/>
            <a:ext cx="3917950" cy="1198562"/>
          </a:xfrm>
          <a:prstGeom prst="rect">
            <a:avLst/>
          </a:prstGeom>
          <a:solidFill>
            <a:srgbClr val="9BBCFF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72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EDUCAR</a:t>
            </a:r>
          </a:p>
        </p:txBody>
      </p:sp>
      <p:sp>
        <p:nvSpPr>
          <p:cNvPr id="37895" name="Rectangle 11"/>
          <p:cNvSpPr>
            <a:spLocks noChangeArrowheads="1"/>
          </p:cNvSpPr>
          <p:nvPr/>
        </p:nvSpPr>
        <p:spPr bwMode="auto">
          <a:xfrm>
            <a:off x="468313" y="5876925"/>
            <a:ext cx="3095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s-ES" sz="1000"/>
              <a:t>http://blog.syracuse.com/voices/2007/11/large_071108_cammuso.jpg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2016125" y="2371725"/>
            <a:ext cx="51181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9600">
                <a:effectLst>
                  <a:outerShdw blurRad="38100" dist="38100" dir="2700000" algn="tl">
                    <a:srgbClr val="C0C0C0"/>
                  </a:outerShdw>
                </a:effectLst>
              </a:rPr>
              <a:t>EDUCAR</a:t>
            </a:r>
          </a:p>
          <a:p>
            <a:pPr>
              <a:defRPr/>
            </a:pPr>
            <a:r>
              <a:rPr lang="es-ES_tradnl" sz="4800">
                <a:effectLst>
                  <a:outerShdw blurRad="38100" dist="38100" dir="2700000" algn="tl">
                    <a:srgbClr val="C0C0C0"/>
                  </a:outerShdw>
                </a:effectLst>
              </a:rPr>
              <a:t>Fomentar valores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668642" y="6537151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413997" y="980728"/>
            <a:ext cx="6269666" cy="32624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5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Academia</a:t>
            </a:r>
          </a:p>
          <a:p>
            <a:pPr>
              <a:defRPr/>
            </a:pPr>
            <a:r>
              <a:rPr lang="es-ES_tradnl" dirty="0"/>
              <a:t>tiene la responsabilidad de dar</a:t>
            </a:r>
          </a:p>
          <a:p>
            <a:pPr>
              <a:defRPr/>
            </a:pPr>
            <a:endParaRPr lang="es-ES_tradn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5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Integral</a:t>
            </a:r>
          </a:p>
          <a:p>
            <a:pPr>
              <a:defRPr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2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Instrucción excelente</a:t>
            </a:r>
          </a:p>
          <a:p>
            <a:pPr>
              <a:defRPr/>
            </a:pPr>
            <a:r>
              <a:rPr lang="es-ES_tradnl" sz="2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Sólida formación ética</a:t>
            </a:r>
          </a:p>
        </p:txBody>
      </p:sp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4406900" y="4319588"/>
            <a:ext cx="323850" cy="765175"/>
          </a:xfrm>
          <a:prstGeom prst="downArrow">
            <a:avLst>
              <a:gd name="adj1" fmla="val 50000"/>
              <a:gd name="adj2" fmla="val 38931"/>
            </a:avLst>
          </a:prstGeom>
          <a:solidFill>
            <a:srgbClr val="9BB3FF"/>
          </a:solidFill>
          <a:ln w="2857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636486" y="5270500"/>
            <a:ext cx="5923417" cy="954107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0000CC"/>
                </a:solidFill>
              </a:rPr>
              <a:t>Entregar profesionales honestos </a:t>
            </a:r>
          </a:p>
          <a:p>
            <a:pPr>
              <a:defRPr/>
            </a:pPr>
            <a:r>
              <a:rPr lang="es-ES_tradnl" sz="2800" b="1" dirty="0">
                <a:solidFill>
                  <a:srgbClr val="0000CC"/>
                </a:solidFill>
              </a:rPr>
              <a:t>que sirvan a la sociedad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411413" y="1635125"/>
            <a:ext cx="4237037" cy="708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Códigos de ética 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2474913" y="3432175"/>
            <a:ext cx="4111625" cy="1077913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200" dirty="0"/>
              <a:t>Conductas expresan </a:t>
            </a:r>
          </a:p>
          <a:p>
            <a:pPr>
              <a:defRPr/>
            </a:pPr>
            <a:r>
              <a:rPr lang="es-ES" sz="3200" dirty="0"/>
              <a:t>VALORES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1731963" y="4724400"/>
            <a:ext cx="5699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Su éxito depende de </a:t>
            </a:r>
          </a:p>
          <a:p>
            <a:pPr eaLnBrk="1" hangingPunct="1"/>
            <a:r>
              <a:rPr lang="es-ES"/>
              <a:t>definir consecuencias de conductas no éticas y </a:t>
            </a:r>
          </a:p>
          <a:p>
            <a:pPr eaLnBrk="1" hangingPunct="1"/>
            <a:r>
              <a:rPr lang="es-ES"/>
              <a:t>de consolidar cultura de integridad en la institución</a:t>
            </a: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2366963" y="2535238"/>
            <a:ext cx="4437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400" b="1" dirty="0">
                <a:solidFill>
                  <a:srgbClr val="000000"/>
                </a:solidFill>
              </a:rPr>
              <a:t>-estudiantes y profesores-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2024063" y="2117725"/>
            <a:ext cx="50942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4000" b="1"/>
              <a:t>Valores, Conductas,</a:t>
            </a:r>
          </a:p>
          <a:p>
            <a:pPr eaLnBrk="1" hangingPunct="1"/>
            <a:r>
              <a:rPr lang="es-ES_tradnl" sz="4000" b="1"/>
              <a:t>Profesionalismo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97050" y="3573016"/>
            <a:ext cx="5664200" cy="942975"/>
          </a:xfrm>
          <a:prstGeom prst="rect">
            <a:avLst/>
          </a:prstGeom>
          <a:solidFill>
            <a:srgbClr val="9BB3FF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54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Códigos de ética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596336" y="6525344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  <p:bldP spid="3892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7"/>
          <p:cNvSpPr txBox="1">
            <a:spLocks noChangeArrowheads="1"/>
          </p:cNvSpPr>
          <p:nvPr/>
        </p:nvSpPr>
        <p:spPr bwMode="auto">
          <a:xfrm>
            <a:off x="2760663" y="1196975"/>
            <a:ext cx="36179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/>
              <a:t>Valores, Conductas,</a:t>
            </a:r>
          </a:p>
          <a:p>
            <a:pPr eaLnBrk="1" hangingPunct="1"/>
            <a:r>
              <a:rPr lang="es-ES_tradnl" sz="2800" b="1"/>
              <a:t>Profesionalismo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71650" y="2636838"/>
            <a:ext cx="5600700" cy="608012"/>
          </a:xfrm>
          <a:prstGeom prst="rect">
            <a:avLst/>
          </a:prstGeom>
          <a:solidFill>
            <a:srgbClr val="9BB3FF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3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Estatuto de Profesores ULA</a:t>
            </a:r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4048125" y="3429000"/>
            <a:ext cx="1047750" cy="457200"/>
          </a:xfrm>
          <a:prstGeom prst="rect">
            <a:avLst/>
          </a:prstGeom>
          <a:solidFill>
            <a:srgbClr val="B9CA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Art. 7</a:t>
            </a:r>
          </a:p>
        </p:txBody>
      </p:sp>
      <p:sp>
        <p:nvSpPr>
          <p:cNvPr id="155655" name="Rectangle 7"/>
          <p:cNvSpPr>
            <a:spLocks noChangeArrowheads="1"/>
          </p:cNvSpPr>
          <p:nvPr/>
        </p:nvSpPr>
        <p:spPr bwMode="auto">
          <a:xfrm>
            <a:off x="1690688" y="4005263"/>
            <a:ext cx="57610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s-ES_tradnl"/>
              <a:t>“Para ser miembro del personal docente y de investigación se requiere:</a:t>
            </a:r>
          </a:p>
          <a:p>
            <a:pPr algn="l"/>
            <a:r>
              <a:rPr lang="es-ES_tradnl"/>
              <a:t>   a) Poseer </a:t>
            </a:r>
            <a:r>
              <a:rPr lang="es-ES_tradnl" b="1" i="1">
                <a:solidFill>
                  <a:srgbClr val="0000FF"/>
                </a:solidFill>
              </a:rPr>
              <a:t>condiciones morales</a:t>
            </a:r>
            <a:r>
              <a:rPr lang="es-ES_tradnl"/>
              <a:t> y cívicas que </a:t>
            </a:r>
          </a:p>
          <a:p>
            <a:pPr algn="l"/>
            <a:r>
              <a:rPr lang="es-ES_tradnl"/>
              <a:t>       hagan al candidato apto para tal función.”…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96336" y="6525344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 animBg="1"/>
      <p:bldP spid="155654" grpId="0" animBg="1"/>
      <p:bldP spid="15565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7"/>
          <p:cNvSpPr txBox="1">
            <a:spLocks noChangeArrowheads="1"/>
          </p:cNvSpPr>
          <p:nvPr/>
        </p:nvSpPr>
        <p:spPr bwMode="auto">
          <a:xfrm>
            <a:off x="2760663" y="1196975"/>
            <a:ext cx="36179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/>
              <a:t>Valores, Conductas,</a:t>
            </a:r>
          </a:p>
          <a:p>
            <a:pPr eaLnBrk="1" hangingPunct="1"/>
            <a:r>
              <a:rPr lang="es-ES_tradnl" sz="2800" b="1"/>
              <a:t>Profesionalismo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939925" y="2549525"/>
            <a:ext cx="5264150" cy="608013"/>
          </a:xfrm>
          <a:prstGeom prst="rect">
            <a:avLst/>
          </a:prstGeom>
          <a:solidFill>
            <a:srgbClr val="9BB3FF"/>
          </a:solidFill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3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Código Ética Profesor UCV</a:t>
            </a:r>
          </a:p>
        </p:txBody>
      </p:sp>
      <p:sp>
        <p:nvSpPr>
          <p:cNvPr id="86021" name="Text Box 4"/>
          <p:cNvSpPr txBox="1">
            <a:spLocks noChangeArrowheads="1"/>
          </p:cNvSpPr>
          <p:nvPr/>
        </p:nvSpPr>
        <p:spPr bwMode="auto">
          <a:xfrm>
            <a:off x="7490506" y="6462806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2014257" y="3429000"/>
            <a:ext cx="5113900" cy="461665"/>
          </a:xfrm>
          <a:prstGeom prst="rect">
            <a:avLst/>
          </a:prstGeom>
          <a:solidFill>
            <a:srgbClr val="B9CA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Título I Principios </a:t>
            </a:r>
            <a:r>
              <a:rPr lang="es-ES" dirty="0" smtClean="0"/>
              <a:t>Fundamentales </a:t>
            </a:r>
            <a:r>
              <a:rPr lang="es-ES" sz="2400" dirty="0" smtClean="0"/>
              <a:t>Art</a:t>
            </a:r>
            <a:r>
              <a:rPr lang="es-ES" sz="2400" dirty="0"/>
              <a:t>. 3</a:t>
            </a:r>
          </a:p>
        </p:txBody>
      </p:sp>
      <p:sp>
        <p:nvSpPr>
          <p:cNvPr id="169991" name="Rectangle 7"/>
          <p:cNvSpPr>
            <a:spLocks noChangeArrowheads="1"/>
          </p:cNvSpPr>
          <p:nvPr/>
        </p:nvSpPr>
        <p:spPr bwMode="auto">
          <a:xfrm>
            <a:off x="1727200" y="4221163"/>
            <a:ext cx="5689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s-ES_tradnl"/>
              <a:t>“La conducta del profesor universitario se ajustará a las normas de </a:t>
            </a:r>
            <a:r>
              <a:rPr lang="es-ES_tradnl" b="1" i="1">
                <a:solidFill>
                  <a:srgbClr val="0000FF"/>
                </a:solidFill>
              </a:rPr>
              <a:t>probidad, dignidad, honradez, seriedad</a:t>
            </a:r>
            <a:r>
              <a:rPr lang="es-ES_tradnl"/>
              <a:t> y solidaridad humana, por encima de cualquier otra consideración.”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 animBg="1"/>
      <p:bldP spid="169990" grpId="0" animBg="1"/>
      <p:bldP spid="1699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745472" y="3078163"/>
            <a:ext cx="76530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 dirty="0"/>
              <a:t>¿De qué se trata este tema?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49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025650" y="2420938"/>
            <a:ext cx="5091113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…el compromiso de </a:t>
            </a: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honor</a:t>
            </a: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en la actividad diaria de un profesor, investigador, consejero, tutor…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835150" y="1628775"/>
            <a:ext cx="22780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600" b="1"/>
              <a:t>¿Cuál es?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211638" y="4508500"/>
            <a:ext cx="3024187" cy="110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_tradnl" sz="1800" dirty="0"/>
              <a:t>Gerald </a:t>
            </a:r>
            <a:r>
              <a:rPr lang="es-ES_tradnl" sz="1800" dirty="0" err="1"/>
              <a:t>Holton</a:t>
            </a:r>
            <a:r>
              <a:rPr lang="es-ES_tradnl" sz="1800" dirty="0"/>
              <a:t>,</a:t>
            </a:r>
          </a:p>
          <a:p>
            <a:pPr algn="r" eaLnBrk="1" hangingPunct="1"/>
            <a:r>
              <a:rPr lang="es-ES_tradnl" sz="1600" dirty="0"/>
              <a:t>físico, profesor de física e historia de la ciencia en Harvard </a:t>
            </a:r>
            <a:r>
              <a:rPr lang="es-ES_tradnl" sz="1600" dirty="0" err="1"/>
              <a:t>University</a:t>
            </a:r>
            <a:endParaRPr lang="es-ES_tradnl" sz="16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597128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  <p:bldP spid="4109" grpId="0"/>
      <p:bldP spid="41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4"/>
          <p:cNvSpPr txBox="1">
            <a:spLocks noChangeArrowheads="1"/>
          </p:cNvSpPr>
          <p:nvPr/>
        </p:nvSpPr>
        <p:spPr bwMode="auto">
          <a:xfrm>
            <a:off x="1384300" y="21574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/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1593850" y="1671638"/>
            <a:ext cx="6218238" cy="3635375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 …</a:t>
            </a: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hay un </a:t>
            </a:r>
            <a:r>
              <a:rPr lang="es-ES_tradnl" sz="24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sistema de honor</a:t>
            </a: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que guía a la comunidad científica; </a:t>
            </a:r>
          </a:p>
          <a:p>
            <a:pPr algn="l" eaLnBrk="1" hangingPunct="1">
              <a:defRPr/>
            </a:pPr>
            <a:endParaRPr lang="es-ES_tradnl" sz="2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_tradnl" sz="24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quebrantar sus reglas</a:t>
            </a: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puede poner en peligro sus carreras, percepción pública, incluso vidas y la ciencia misma;</a:t>
            </a:r>
          </a:p>
          <a:p>
            <a:pPr algn="l" eaLnBrk="1" hangingPunct="1">
              <a:defRPr/>
            </a:pPr>
            <a:endParaRPr lang="es-ES_tradnl" sz="2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hay necesidad de </a:t>
            </a:r>
            <a:r>
              <a:rPr lang="es-ES_tradnl" sz="24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minimizar la deshonestidad</a:t>
            </a: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deliberada y errores accidentales, no sólo en investigación sino en actividades tales como arbitraje y revisión de los pares.”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3059113" y="5445125"/>
            <a:ext cx="44640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G. Holton. American Scientist May-Jun 1986, citado en: </a:t>
            </a:r>
            <a:r>
              <a:rPr lang="es-ES_tradnl" sz="12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</a:p>
          <a:p>
            <a:pPr algn="r" eaLnBrk="1" hangingPunct="1">
              <a:defRPr/>
            </a:pPr>
            <a:r>
              <a:rPr lang="es-ES_tradnl" sz="12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Responsible Researcher: Paths and Pitfalls</a:t>
            </a:r>
            <a:r>
              <a:rPr lang="es-ES_tradnl" sz="1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Sigma Xi. The </a:t>
            </a:r>
          </a:p>
          <a:p>
            <a:pPr algn="r" eaLnBrk="1" hangingPunct="1">
              <a:defRPr/>
            </a:pPr>
            <a:r>
              <a:rPr lang="es-ES_tradnl" sz="1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Scientific Research Society, 1999. p. 2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022871" y="3365046"/>
            <a:ext cx="6983001" cy="153888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lumMod val="65000"/>
                <a:lumOff val="35000"/>
              </a:scheme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es-ES" sz="5400" b="1" dirty="0">
                <a:solidFill>
                  <a:srgbClr val="CC0000"/>
                </a:solidFill>
              </a:rPr>
              <a:t>“</a:t>
            </a:r>
            <a:r>
              <a:rPr lang="es-ES" sz="5400" b="1" dirty="0" err="1">
                <a:solidFill>
                  <a:srgbClr val="CC0000"/>
                </a:solidFill>
              </a:rPr>
              <a:t>Primum</a:t>
            </a:r>
            <a:r>
              <a:rPr lang="es-ES" sz="5400" b="1" dirty="0">
                <a:solidFill>
                  <a:srgbClr val="CC0000"/>
                </a:solidFill>
              </a:rPr>
              <a:t> non </a:t>
            </a:r>
            <a:r>
              <a:rPr lang="es-ES" sz="5400" b="1" dirty="0" err="1">
                <a:solidFill>
                  <a:srgbClr val="CC0000"/>
                </a:solidFill>
              </a:rPr>
              <a:t>tacere</a:t>
            </a:r>
            <a:r>
              <a:rPr lang="es-ES" sz="5400" b="1" dirty="0">
                <a:solidFill>
                  <a:srgbClr val="CC0000"/>
                </a:solidFill>
              </a:rPr>
              <a:t>”</a:t>
            </a:r>
          </a:p>
          <a:p>
            <a:pPr>
              <a:defRPr/>
            </a:pPr>
            <a:r>
              <a:rPr lang="es-E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Primero no callar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538288" y="1447800"/>
            <a:ext cx="6067425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 b="1" dirty="0"/>
              <a:t>¿Qué hacer </a:t>
            </a:r>
          </a:p>
          <a:p>
            <a:pPr eaLnBrk="1" hangingPunct="1"/>
            <a:r>
              <a:rPr lang="es-ES" sz="3200" b="1" dirty="0"/>
              <a:t>cuando se detecta el fraude?</a:t>
            </a:r>
          </a:p>
          <a:p>
            <a:pPr eaLnBrk="1" hangingPunct="1"/>
            <a:r>
              <a:rPr lang="es-ES" sz="1000" b="1" dirty="0"/>
              <a:t> </a:t>
            </a:r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1982788" y="2600325"/>
            <a:ext cx="5184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800" b="1" dirty="0">
                <a:solidFill>
                  <a:srgbClr val="000000"/>
                </a:solidFill>
              </a:rPr>
              <a:t>-estudiantes y profesores-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5940152" y="5311352"/>
            <a:ext cx="2232248" cy="400110"/>
          </a:xfrm>
          <a:prstGeom prst="rect">
            <a:avLst/>
          </a:prstGeom>
          <a:solidFill>
            <a:srgbClr val="93AD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dirty="0" smtClean="0"/>
              <a:t>Ejemplo</a:t>
            </a:r>
            <a:r>
              <a:rPr lang="es-VE" dirty="0"/>
              <a:t> </a:t>
            </a:r>
            <a:r>
              <a:rPr lang="es-VE" dirty="0" smtClean="0"/>
              <a:t>FACES</a:t>
            </a:r>
            <a:endParaRPr lang="es-VE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1807462" y="2708275"/>
            <a:ext cx="5529078" cy="307776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Una vez detectada </a:t>
            </a:r>
          </a:p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conducta deshonesta, </a:t>
            </a:r>
          </a:p>
          <a:p>
            <a:pPr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profesores 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y/o </a:t>
            </a: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instituciones </a:t>
            </a:r>
            <a:endParaRPr lang="es-ES_tradnl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tienen </a:t>
            </a:r>
          </a:p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obligación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aplicar medidas</a:t>
            </a:r>
          </a:p>
          <a:p>
            <a:pPr>
              <a:defRPr/>
            </a:pPr>
            <a:endParaRPr lang="es-ES_tradnl" sz="14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SANCIONES</a:t>
            </a:r>
            <a:endParaRPr lang="es-ES_tradnl" sz="4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2635250" y="1770063"/>
            <a:ext cx="3873500" cy="646112"/>
          </a:xfrm>
          <a:prstGeom prst="rect">
            <a:avLst/>
          </a:prstGeom>
          <a:solidFill>
            <a:srgbClr val="9BB3FF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¿Qué más hacer?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889125" y="1557338"/>
            <a:ext cx="5365750" cy="4248150"/>
          </a:xfrm>
          <a:prstGeom prst="rect">
            <a:avLst/>
          </a:prstGeom>
          <a:solidFill>
            <a:srgbClr val="FFEDA3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dirty="0"/>
              <a:t>Un </a:t>
            </a:r>
            <a:r>
              <a:rPr lang="es-ES_tradnl" sz="2800" b="1" dirty="0"/>
              <a:t>estudiante o profesor</a:t>
            </a:r>
            <a:r>
              <a:rPr lang="es-ES_tradnl" sz="2400" dirty="0"/>
              <a:t> que exhiba un patrón de conducta deshonesta deberá ser:</a:t>
            </a:r>
          </a:p>
          <a:p>
            <a:pPr>
              <a:defRPr/>
            </a:pPr>
            <a:endParaRPr lang="es-ES_tradnl" sz="1600" dirty="0"/>
          </a:p>
          <a:p>
            <a:pPr>
              <a:defRPr/>
            </a:pPr>
            <a:r>
              <a:rPr lang="es-ES_tradnl" sz="900" dirty="0"/>
              <a:t> </a:t>
            </a:r>
          </a:p>
          <a:p>
            <a:pPr>
              <a:defRPr/>
            </a:pPr>
            <a:r>
              <a:rPr lang="es-ES_tradnl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SANCIONADO</a:t>
            </a:r>
          </a:p>
          <a:p>
            <a:pPr>
              <a:defRPr/>
            </a:pPr>
            <a:r>
              <a:rPr lang="es-ES_tradnl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SUSPENDIDO</a:t>
            </a:r>
            <a:r>
              <a:rPr lang="es-ES_tradnl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</a:p>
          <a:p>
            <a:pPr>
              <a:defRPr/>
            </a:pPr>
            <a:r>
              <a:rPr lang="es-ES_tradnl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EXPULSADO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1274763" y="1773238"/>
            <a:ext cx="6592887" cy="40020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" sz="1000" b="1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s-ES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CREAR CULTURA</a:t>
            </a:r>
          </a:p>
          <a:p>
            <a:pPr>
              <a:defRPr/>
            </a:pPr>
            <a:r>
              <a:rPr lang="es-ES" sz="4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</a:t>
            </a:r>
          </a:p>
          <a:p>
            <a:pPr>
              <a:defRPr/>
            </a:pPr>
            <a:r>
              <a:rPr lang="es-ES" sz="12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INTEGRIDAD</a:t>
            </a:r>
          </a:p>
          <a:p>
            <a:pPr>
              <a:defRPr/>
            </a:pPr>
            <a:r>
              <a:rPr lang="es-ES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ACADÉMICA</a:t>
            </a:r>
          </a:p>
          <a:p>
            <a:pPr>
              <a:defRPr/>
            </a:pPr>
            <a:r>
              <a:rPr lang="es-ES" sz="1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187450" y="4100413"/>
            <a:ext cx="2827338" cy="1920875"/>
          </a:xfrm>
          <a:prstGeom prst="rect">
            <a:avLst/>
          </a:prstGeom>
          <a:solidFill>
            <a:srgbClr val="00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/>
              <a:t>Fomentar </a:t>
            </a:r>
          </a:p>
          <a:p>
            <a:pPr eaLnBrk="1" hangingPunct="1"/>
            <a:r>
              <a:rPr lang="es-ES" sz="4000"/>
              <a:t>ambiente </a:t>
            </a:r>
          </a:p>
          <a:p>
            <a:pPr eaLnBrk="1" hangingPunct="1"/>
            <a:r>
              <a:rPr lang="es-ES" sz="4000"/>
              <a:t>profesional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1187450" y="1220093"/>
            <a:ext cx="2867025" cy="1920875"/>
          </a:xfrm>
          <a:prstGeom prst="rect">
            <a:avLst/>
          </a:prstGeom>
          <a:solidFill>
            <a:srgbClr val="FF66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/>
              <a:t>Combatir </a:t>
            </a:r>
          </a:p>
          <a:p>
            <a:pPr eaLnBrk="1" hangingPunct="1"/>
            <a:r>
              <a:rPr lang="es-ES" sz="4000"/>
              <a:t>ambiente </a:t>
            </a:r>
          </a:p>
          <a:p>
            <a:pPr eaLnBrk="1" hangingPunct="1"/>
            <a:r>
              <a:rPr lang="es-ES" sz="4000"/>
              <a:t>deshonesto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003800" y="4581426"/>
            <a:ext cx="2408238" cy="852487"/>
          </a:xfrm>
          <a:prstGeom prst="rect">
            <a:avLst/>
          </a:prstGeom>
          <a:solidFill>
            <a:srgbClr val="00FFCC"/>
          </a:solidFill>
          <a:ln w="28575">
            <a:solidFill>
              <a:srgbClr val="0099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800"/>
              <a:t>Premiar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932363" y="1867793"/>
            <a:ext cx="2762250" cy="790575"/>
          </a:xfrm>
          <a:prstGeom prst="rect">
            <a:avLst/>
          </a:prstGeom>
          <a:solidFill>
            <a:srgbClr val="FF669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/>
              <a:t>Sancionar</a:t>
            </a:r>
          </a:p>
        </p:txBody>
      </p:sp>
      <p:pic>
        <p:nvPicPr>
          <p:cNvPr id="6" name="Picture 11" descr="smiley-face"/>
          <p:cNvPicPr>
            <a:picLocks noChangeAspect="1" noChangeArrowheads="1"/>
          </p:cNvPicPr>
          <p:nvPr/>
        </p:nvPicPr>
        <p:blipFill>
          <a:blip r:embed="rId2" cstate="print">
            <a:lum bright="18000"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188" y="4508401"/>
            <a:ext cx="9842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unhappy face"/>
          <p:cNvPicPr>
            <a:picLocks noChangeAspect="1" noChangeArrowheads="1"/>
          </p:cNvPicPr>
          <p:nvPr/>
        </p:nvPicPr>
        <p:blipFill>
          <a:blip r:embed="rId3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796356"/>
            <a:ext cx="9144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749753" y="2182813"/>
            <a:ext cx="5644494" cy="3262432"/>
          </a:xfrm>
          <a:prstGeom prst="rect">
            <a:avLst/>
          </a:prstGeom>
          <a:solidFill>
            <a:srgbClr val="B9CA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endParaRPr lang="es-ES" sz="1000" dirty="0"/>
          </a:p>
          <a:p>
            <a:pPr algn="l">
              <a:defRPr/>
            </a:pPr>
            <a:r>
              <a:rPr lang="es-E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Institución</a:t>
            </a:r>
            <a:endParaRPr lang="es-E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endParaRPr lang="es-ES" sz="1400" dirty="0"/>
          </a:p>
          <a:p>
            <a:pPr algn="l">
              <a:defRPr/>
            </a:pPr>
            <a:r>
              <a:rPr lang="es-E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Individuos</a:t>
            </a: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4000" dirty="0"/>
              <a:t>    </a:t>
            </a:r>
            <a:r>
              <a:rPr lang="es-ES" sz="4000" dirty="0" smtClean="0"/>
              <a:t> </a:t>
            </a:r>
            <a:r>
              <a:rPr lang="es-ES" sz="3200" dirty="0" smtClean="0"/>
              <a:t>Profesores, estudiantes </a:t>
            </a:r>
            <a:endParaRPr lang="es-ES" sz="3200" dirty="0"/>
          </a:p>
          <a:p>
            <a:pPr algn="l">
              <a:defRPr/>
            </a:pPr>
            <a:r>
              <a:rPr lang="es-ES" sz="3200" dirty="0"/>
              <a:t>     </a:t>
            </a:r>
            <a:r>
              <a:rPr lang="es-ES" sz="3200" dirty="0" smtClean="0"/>
              <a:t> Resto </a:t>
            </a:r>
            <a:r>
              <a:rPr lang="es-ES" sz="3200" dirty="0"/>
              <a:t>personal</a:t>
            </a:r>
          </a:p>
          <a:p>
            <a:pPr algn="l">
              <a:defRPr/>
            </a:pPr>
            <a:endParaRPr lang="es-ES" sz="1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642403" y="1412776"/>
            <a:ext cx="5907387" cy="584775"/>
          </a:xfrm>
          <a:prstGeom prst="rect">
            <a:avLst/>
          </a:prstGeom>
          <a:solidFill>
            <a:srgbClr val="9BB3FF"/>
          </a:solidFill>
          <a:ln w="28575">
            <a:solidFill>
              <a:srgbClr val="0000B0"/>
            </a:solidFill>
          </a:ln>
        </p:spPr>
        <p:txBody>
          <a:bodyPr wrap="none" rtlCol="0">
            <a:spAutoFit/>
          </a:bodyPr>
          <a:lstStyle/>
          <a:p>
            <a:r>
              <a:rPr lang="es-VE" sz="3200" dirty="0" smtClean="0"/>
              <a:t>Responsabilidades académicas</a:t>
            </a:r>
            <a:endParaRPr lang="es-VE" sz="32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724683" y="1628800"/>
            <a:ext cx="5766322" cy="584775"/>
          </a:xfrm>
          <a:prstGeom prst="rect">
            <a:avLst/>
          </a:prstGeom>
          <a:solidFill>
            <a:srgbClr val="9BB3FF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 </a:t>
            </a:r>
            <a:r>
              <a:rPr lang="es-E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Institucional</a:t>
            </a:r>
            <a:endParaRPr lang="es-E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506555" y="2490281"/>
            <a:ext cx="6181500" cy="1877437"/>
          </a:xfrm>
          <a:prstGeom prst="rect">
            <a:avLst/>
          </a:prstGeom>
          <a:solidFill>
            <a:srgbClr val="B9CA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" dirty="0"/>
              <a:t> Promover cultura de integridad académica</a:t>
            </a:r>
          </a:p>
          <a:p>
            <a:pPr algn="l" eaLnBrk="1" hangingPunct="1">
              <a:buClr>
                <a:srgbClr val="CC0000"/>
              </a:buClr>
              <a:buSzPct val="200000"/>
            </a:pPr>
            <a:endParaRPr lang="es-ES" sz="1200" dirty="0"/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" dirty="0"/>
              <a:t> Integrar ética en los </a:t>
            </a:r>
            <a:r>
              <a:rPr lang="es-ES" i="1" dirty="0" err="1"/>
              <a:t>pensa</a:t>
            </a:r>
            <a:r>
              <a:rPr lang="es-ES" dirty="0"/>
              <a:t> de estudios</a:t>
            </a:r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endParaRPr lang="es-ES" sz="1200" dirty="0"/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" dirty="0"/>
              <a:t> Enseñar revisión por pares</a:t>
            </a:r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endParaRPr lang="es-ES" sz="1200" dirty="0"/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" dirty="0"/>
              <a:t> Ofrecer a los profesores formación en el tópico</a:t>
            </a:r>
          </a:p>
        </p:txBody>
      </p:sp>
      <p:sp>
        <p:nvSpPr>
          <p:cNvPr id="119812" name="Text Box 9"/>
          <p:cNvSpPr txBox="1">
            <a:spLocks noChangeArrowheads="1"/>
          </p:cNvSpPr>
          <p:nvPr/>
        </p:nvSpPr>
        <p:spPr bwMode="auto">
          <a:xfrm>
            <a:off x="1931946" y="4687416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" sz="1200" dirty="0"/>
              <a:t>A.V. </a:t>
            </a:r>
            <a:r>
              <a:rPr lang="es-ES" sz="1200" dirty="0" err="1"/>
              <a:t>Kusnoor</a:t>
            </a:r>
            <a:r>
              <a:rPr lang="es-ES" sz="1200" dirty="0"/>
              <a:t>, R. </a:t>
            </a:r>
            <a:r>
              <a:rPr lang="es-ES" sz="1200" dirty="0" err="1"/>
              <a:t>Falik</a:t>
            </a:r>
            <a:r>
              <a:rPr lang="es-ES" sz="1200" dirty="0"/>
              <a:t>. </a:t>
            </a:r>
            <a:r>
              <a:rPr lang="es-ES" sz="1200" i="1" dirty="0" err="1"/>
              <a:t>Cheating</a:t>
            </a:r>
            <a:r>
              <a:rPr lang="es-ES" sz="1200" i="1" dirty="0"/>
              <a:t> in medical </a:t>
            </a:r>
            <a:r>
              <a:rPr lang="es-ES" sz="1200" i="1" dirty="0" err="1"/>
              <a:t>school</a:t>
            </a:r>
            <a:r>
              <a:rPr lang="es-ES" sz="1200" i="1" dirty="0"/>
              <a:t>. </a:t>
            </a:r>
            <a:r>
              <a:rPr lang="es-ES" sz="1200" i="1" dirty="0" err="1"/>
              <a:t>The</a:t>
            </a:r>
            <a:r>
              <a:rPr lang="es-ES" sz="1200" i="1" dirty="0"/>
              <a:t> </a:t>
            </a:r>
            <a:r>
              <a:rPr lang="es-ES" sz="1200" i="1" dirty="0" err="1"/>
              <a:t>unacknowledged</a:t>
            </a:r>
            <a:r>
              <a:rPr lang="es-ES" sz="1200" i="1" dirty="0"/>
              <a:t> </a:t>
            </a:r>
            <a:r>
              <a:rPr lang="es-ES" sz="1200" i="1" dirty="0" err="1"/>
              <a:t>ailment</a:t>
            </a:r>
            <a:r>
              <a:rPr lang="es-ES" sz="1200" i="1" dirty="0"/>
              <a:t>. </a:t>
            </a:r>
          </a:p>
          <a:p>
            <a:pPr algn="r" eaLnBrk="1" hangingPunct="1"/>
            <a:r>
              <a:rPr lang="es-ES" sz="1200" dirty="0"/>
              <a:t>South </a:t>
            </a:r>
            <a:r>
              <a:rPr lang="es-ES" sz="1200" dirty="0" err="1"/>
              <a:t>Med</a:t>
            </a:r>
            <a:r>
              <a:rPr lang="es-ES" sz="1200" dirty="0"/>
              <a:t> J. </a:t>
            </a:r>
            <a:r>
              <a:rPr lang="es-ES" sz="1200" b="1" dirty="0"/>
              <a:t>2013</a:t>
            </a:r>
            <a:r>
              <a:rPr lang="es-ES" sz="1200" dirty="0"/>
              <a:t>; 106: 479-483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019175" y="2490788"/>
            <a:ext cx="3264793" cy="2369880"/>
          </a:xfrm>
          <a:prstGeom prst="rect">
            <a:avLst/>
          </a:prstGeom>
          <a:solidFill>
            <a:srgbClr val="FFC69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buClr>
                <a:srgbClr val="C00000"/>
              </a:buClr>
              <a:defRPr/>
            </a:pPr>
            <a:r>
              <a:rPr lang="es-ES_tradnl" sz="2400" b="1" dirty="0"/>
              <a:t>Profesor</a:t>
            </a:r>
          </a:p>
          <a:p>
            <a:pPr marL="285750" indent="-285750" algn="l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s-ES_tradnl" sz="1400" b="1" dirty="0"/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/>
              <a:t>Ser un</a:t>
            </a:r>
            <a:r>
              <a:rPr lang="es-ES_tradnl" u="sng" dirty="0"/>
              <a:t> </a:t>
            </a:r>
            <a:r>
              <a:rPr lang="es-ES_tradnl" b="1" u="sng" dirty="0"/>
              <a:t>modelo</a:t>
            </a:r>
            <a:r>
              <a:rPr lang="es-ES_tradnl" u="sng" dirty="0"/>
              <a:t> </a:t>
            </a:r>
            <a:r>
              <a:rPr lang="es-ES_tradnl" dirty="0"/>
              <a:t>a imitar</a:t>
            </a: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/>
              <a:t>Estar </a:t>
            </a:r>
            <a:r>
              <a:rPr lang="es-ES_tradnl" u="sng" dirty="0"/>
              <a:t>disponible</a:t>
            </a:r>
            <a:endParaRPr lang="es-ES_tradnl" dirty="0"/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/>
              <a:t>Evaluar </a:t>
            </a:r>
            <a:r>
              <a:rPr lang="es-ES_tradnl" dirty="0" smtClean="0"/>
              <a:t>el </a:t>
            </a:r>
            <a:r>
              <a:rPr lang="es-ES_tradnl" dirty="0"/>
              <a:t>trabajo a tiempo </a:t>
            </a:r>
          </a:p>
          <a:p>
            <a:pPr marL="261938" indent="-261938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b="1" dirty="0"/>
              <a:t>Dar guía </a:t>
            </a:r>
            <a:r>
              <a:rPr lang="es-ES_tradnl" b="1" dirty="0" smtClean="0"/>
              <a:t>ética</a:t>
            </a:r>
          </a:p>
          <a:p>
            <a:pPr marL="261938" indent="-261938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b="1" dirty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538464" y="2490788"/>
            <a:ext cx="4065984" cy="2062103"/>
          </a:xfrm>
          <a:prstGeom prst="rect">
            <a:avLst/>
          </a:prstGeom>
          <a:solidFill>
            <a:srgbClr val="FFB7C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buClr>
                <a:srgbClr val="C00000"/>
              </a:buClr>
              <a:defRPr/>
            </a:pPr>
            <a:r>
              <a:rPr lang="es-ES_tradnl" sz="2400" b="1" dirty="0"/>
              <a:t>Estudiante</a:t>
            </a:r>
          </a:p>
          <a:p>
            <a:pPr marL="285750" indent="-285750" algn="l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s-ES_tradnl" sz="1400" b="1" dirty="0"/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/>
              <a:t>Identificar sus necesidades, </a:t>
            </a:r>
          </a:p>
          <a:p>
            <a:pPr algn="l">
              <a:buClr>
                <a:srgbClr val="C00000"/>
              </a:buClr>
              <a:buSzPct val="150000"/>
              <a:defRPr/>
            </a:pPr>
            <a:r>
              <a:rPr lang="es-ES_tradnl" dirty="0" smtClean="0"/>
              <a:t>    talentos </a:t>
            </a:r>
            <a:r>
              <a:rPr lang="es-ES_tradnl" dirty="0"/>
              <a:t>e intereses</a:t>
            </a: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b="1" dirty="0"/>
              <a:t>Encargarse de sus estudios</a:t>
            </a: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b="1" dirty="0"/>
              <a:t>Comportarse </a:t>
            </a:r>
            <a:r>
              <a:rPr lang="es-ES_tradnl" b="1" dirty="0" smtClean="0"/>
              <a:t>honestamente</a:t>
            </a: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b="1" dirty="0"/>
          </a:p>
        </p:txBody>
      </p:sp>
      <p:sp>
        <p:nvSpPr>
          <p:cNvPr id="120836" name="Rectangle 11"/>
          <p:cNvSpPr>
            <a:spLocks noChangeArrowheads="1"/>
          </p:cNvSpPr>
          <p:nvPr/>
        </p:nvSpPr>
        <p:spPr bwMode="auto">
          <a:xfrm>
            <a:off x="3147707" y="5085184"/>
            <a:ext cx="543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GB" sz="1200" i="1">
                <a:solidFill>
                  <a:srgbClr val="000000"/>
                </a:solidFill>
                <a:latin typeface="Arial" charset="0"/>
              </a:rPr>
              <a:t>RCR Mentoring</a:t>
            </a:r>
            <a:r>
              <a:rPr lang="en-GB" sz="1200">
                <a:solidFill>
                  <a:srgbClr val="000000"/>
                </a:solidFill>
                <a:latin typeface="Arial" charset="0"/>
              </a:rPr>
              <a:t>. Columbia University 2009</a:t>
            </a:r>
          </a:p>
          <a:p>
            <a:pPr algn="r"/>
            <a:r>
              <a:rPr lang="en-GB" sz="1200">
                <a:solidFill>
                  <a:srgbClr val="000000"/>
                </a:solidFill>
                <a:latin typeface="Arial" charset="0"/>
              </a:rPr>
              <a:t>http:/7ccnmtl.columbia.edu/project/rcr/rcr_mentoring/foundation.index.html</a:t>
            </a:r>
            <a:endParaRPr lang="es-ES_tradnl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505423" y="1630212"/>
            <a:ext cx="6066084" cy="584775"/>
          </a:xfrm>
          <a:prstGeom prst="rect">
            <a:avLst/>
          </a:prstGeom>
          <a:solidFill>
            <a:srgbClr val="9BB3FF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Responsabilidades Individuales</a:t>
            </a:r>
            <a:endParaRPr lang="es-E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9700" y="1905000"/>
            <a:ext cx="6324600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”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cuando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usted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hace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correcto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cuando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nadie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vea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  </a:t>
            </a:r>
            <a:endParaRPr lang="es-E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2 Rectángulo"/>
          <p:cNvSpPr>
            <a:spLocks noChangeArrowheads="1"/>
          </p:cNvSpPr>
          <p:nvPr/>
        </p:nvSpPr>
        <p:spPr bwMode="auto">
          <a:xfrm>
            <a:off x="6126163" y="5008563"/>
            <a:ext cx="1477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</a:rPr>
              <a:t>Anónimo</a:t>
            </a:r>
            <a:endParaRPr lang="es-ES" sz="2400" dirty="0">
              <a:solidFill>
                <a:srgbClr val="000000"/>
              </a:solidFill>
            </a:endParaRPr>
          </a:p>
        </p:txBody>
      </p:sp>
      <p:sp>
        <p:nvSpPr>
          <p:cNvPr id="9220" name="4 Rectángulo"/>
          <p:cNvSpPr>
            <a:spLocks noChangeArrowheads="1"/>
          </p:cNvSpPr>
          <p:nvPr/>
        </p:nvSpPr>
        <p:spPr bwMode="auto">
          <a:xfrm>
            <a:off x="3854684" y="5470525"/>
            <a:ext cx="373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s-ES" sz="1000" dirty="0"/>
              <a:t>CENTER FOR ACADEMIC INTEGRITY</a:t>
            </a:r>
          </a:p>
          <a:p>
            <a:pPr algn="r"/>
            <a:r>
              <a:rPr lang="es-ES" sz="1000" dirty="0"/>
              <a:t>http://www.academicintegrity.org/icai/assets/FV2013.pdf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02662" y="1078611"/>
            <a:ext cx="5155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Para tener una  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institución íntegra </a:t>
            </a:r>
          </a:p>
          <a:p>
            <a:r>
              <a:rPr lang="es-VE" sz="2400" dirty="0" smtClean="0"/>
              <a:t>es indispensable:</a:t>
            </a:r>
            <a:endParaRPr lang="es-VE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108825" y="2169535"/>
            <a:ext cx="4926349" cy="3477875"/>
          </a:xfrm>
          <a:prstGeom prst="rect">
            <a:avLst/>
          </a:prstGeom>
          <a:solidFill>
            <a:srgbClr val="FFC69F"/>
          </a:solidFill>
        </p:spPr>
        <p:txBody>
          <a:bodyPr wrap="none" rtlCol="0">
            <a:spAutoFit/>
          </a:bodyPr>
          <a:lstStyle/>
          <a:p>
            <a:pPr marL="171450" indent="-171450" algn="l">
              <a:buClr>
                <a:srgbClr val="C00000"/>
              </a:buClr>
              <a:buSzPct val="160000"/>
              <a:buFont typeface="Arial" pitchFamily="34" charset="0"/>
              <a:buChar char="•"/>
            </a:pPr>
            <a:endParaRPr lang="es-VE" sz="1000" dirty="0" smtClean="0"/>
          </a:p>
          <a:p>
            <a:pPr marL="342900" indent="-342900" algn="l">
              <a:buClr>
                <a:srgbClr val="C00000"/>
              </a:buClr>
              <a:buSzPct val="160000"/>
              <a:buFont typeface="Arial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Enseñar</a:t>
            </a:r>
            <a:r>
              <a:rPr lang="es-VE" dirty="0" smtClean="0"/>
              <a:t> y discutir en la academia </a:t>
            </a:r>
          </a:p>
          <a:p>
            <a:pPr algn="l">
              <a:buClr>
                <a:srgbClr val="C00000"/>
              </a:buClr>
              <a:buSzPct val="160000"/>
            </a:pPr>
            <a:r>
              <a:rPr lang="es-VE" dirty="0"/>
              <a:t> </a:t>
            </a:r>
            <a:r>
              <a:rPr lang="es-VE" dirty="0" smtClean="0"/>
              <a:t>    conductas esperadas e inaceptables</a:t>
            </a:r>
          </a:p>
          <a:p>
            <a:pPr marL="342900" indent="-342900" algn="l">
              <a:buClr>
                <a:srgbClr val="C00000"/>
              </a:buClr>
              <a:buSzPct val="160000"/>
              <a:buFont typeface="Arial" pitchFamily="34" charset="0"/>
              <a:buChar char="•"/>
            </a:pPr>
            <a:endParaRPr lang="es-VE" dirty="0"/>
          </a:p>
          <a:p>
            <a:pPr marL="342900" indent="-342900" algn="l">
              <a:buClr>
                <a:srgbClr val="C00000"/>
              </a:buClr>
              <a:buSzPct val="160000"/>
              <a:buFont typeface="Arial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 </a:t>
            </a:r>
            <a:r>
              <a:rPr lang="es-VE" dirty="0" smtClean="0"/>
              <a:t>modelo integral a imitar</a:t>
            </a:r>
          </a:p>
          <a:p>
            <a:pPr marL="342900" indent="-342900" algn="l">
              <a:buClr>
                <a:srgbClr val="C00000"/>
              </a:buClr>
              <a:buSzPct val="160000"/>
              <a:buFont typeface="Arial" pitchFamily="34" charset="0"/>
              <a:buChar char="•"/>
            </a:pPr>
            <a:endParaRPr lang="es-VE" dirty="0" smtClean="0"/>
          </a:p>
          <a:p>
            <a:pPr marL="342900" indent="-342900" algn="l">
              <a:buClr>
                <a:srgbClr val="C00000"/>
              </a:buClr>
              <a:buSzPct val="160000"/>
              <a:buFont typeface="Arial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Propiciar</a:t>
            </a:r>
            <a:r>
              <a:rPr lang="es-VE" dirty="0" smtClean="0"/>
              <a:t> ambiente profesional</a:t>
            </a:r>
          </a:p>
          <a:p>
            <a:pPr algn="l">
              <a:buClr>
                <a:srgbClr val="C00000"/>
              </a:buClr>
              <a:buSzPct val="160000"/>
            </a:pPr>
            <a:r>
              <a:rPr lang="es-VE" dirty="0"/>
              <a:t> </a:t>
            </a:r>
            <a:r>
              <a:rPr lang="es-VE" dirty="0" smtClean="0"/>
              <a:t>    y recompensar buenas conductas</a:t>
            </a:r>
          </a:p>
          <a:p>
            <a:pPr marL="342900" indent="-342900" algn="l">
              <a:buClr>
                <a:srgbClr val="C00000"/>
              </a:buClr>
              <a:buSzPct val="160000"/>
              <a:buFont typeface="Arial" pitchFamily="34" charset="0"/>
              <a:buChar char="•"/>
            </a:pPr>
            <a:endParaRPr lang="es-VE" dirty="0" smtClean="0"/>
          </a:p>
          <a:p>
            <a:pPr marL="342900" indent="-342900" algn="l">
              <a:buClr>
                <a:srgbClr val="C00000"/>
              </a:buClr>
              <a:buSzPct val="160000"/>
              <a:buFont typeface="Arial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Combatir</a:t>
            </a:r>
            <a:r>
              <a:rPr lang="es-VE" dirty="0" smtClean="0"/>
              <a:t> ambiente deshonesto</a:t>
            </a:r>
          </a:p>
          <a:p>
            <a:pPr algn="l">
              <a:buClr>
                <a:srgbClr val="C00000"/>
              </a:buClr>
              <a:buSzPct val="160000"/>
            </a:pPr>
            <a:r>
              <a:rPr lang="es-VE" dirty="0"/>
              <a:t> </a:t>
            </a:r>
            <a:r>
              <a:rPr lang="es-VE" dirty="0" smtClean="0"/>
              <a:t>    y castigar conductas reprochables</a:t>
            </a:r>
          </a:p>
          <a:p>
            <a:pPr marL="171450" indent="-171450" algn="l">
              <a:buClr>
                <a:srgbClr val="C00000"/>
              </a:buClr>
              <a:buSzPct val="160000"/>
              <a:buFont typeface="Arial" pitchFamily="34" charset="0"/>
              <a:buChar char="•"/>
            </a:pPr>
            <a:endParaRPr lang="es-VE" sz="1000" dirty="0"/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195513" y="3068638"/>
            <a:ext cx="4710112" cy="636587"/>
          </a:xfrm>
          <a:prstGeom prst="rect">
            <a:avLst/>
          </a:prstGeom>
          <a:solidFill>
            <a:srgbClr val="FFD5E3"/>
          </a:solidFill>
          <a:ln w="57150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457200" indent="-457200" algn="l"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Discusión de Casos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502025" y="3933056"/>
            <a:ext cx="2097088" cy="1035050"/>
          </a:xfrm>
          <a:prstGeom prst="rect">
            <a:avLst/>
          </a:prstGeom>
          <a:noFill/>
          <a:ln w="28575">
            <a:solidFill>
              <a:srgbClr val="CC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400"/>
              <a:t>Casos:</a:t>
            </a:r>
            <a:r>
              <a:rPr lang="es-ES_tradnl" sz="1800"/>
              <a:t> </a:t>
            </a:r>
          </a:p>
          <a:p>
            <a:pPr algn="l" eaLnBrk="1" hangingPunct="1"/>
            <a:r>
              <a:rPr lang="es-ES_tradnl" sz="1800"/>
              <a:t>sociodramas, </a:t>
            </a:r>
          </a:p>
          <a:p>
            <a:pPr algn="l" eaLnBrk="1" hangingPunct="1"/>
            <a:r>
              <a:rPr lang="es-ES_tradnl" sz="1800"/>
              <a:t>trabajo en grupos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982886" y="2334072"/>
            <a:ext cx="5282215" cy="3046988"/>
          </a:xfrm>
          <a:prstGeom prst="rect">
            <a:avLst/>
          </a:prstGeom>
          <a:solidFill>
            <a:srgbClr val="FFD5E3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spAutoFit/>
          </a:bodyPr>
          <a:lstStyle/>
          <a:p>
            <a:pPr marL="342900" indent="-342900" algn="l">
              <a:buClr>
                <a:srgbClr val="FF0066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Conducta Responsable en la </a:t>
            </a:r>
            <a:endParaRPr lang="es-E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>
                <a:srgbClr val="FF0066"/>
              </a:buClr>
              <a:buSzPct val="150000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Investigación </a:t>
            </a:r>
            <a:endParaRPr lang="es-ES_tradn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>
              <a:buClr>
                <a:srgbClr val="FF0066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>
              <a:buClr>
                <a:srgbClr val="FF0066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Relación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Tutor-Aprendices</a:t>
            </a:r>
          </a:p>
          <a:p>
            <a:pPr marL="342900" indent="-342900" algn="l">
              <a:buClr>
                <a:srgbClr val="FF0066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>
              <a:buClr>
                <a:srgbClr val="FF0066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Investigación con seres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vivos</a:t>
            </a:r>
          </a:p>
          <a:p>
            <a:pPr marL="342900" indent="-342900" algn="l">
              <a:buClr>
                <a:srgbClr val="FF0066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>
              <a:buClr>
                <a:srgbClr val="FF0066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Autores, árbitros y </a:t>
            </a:r>
            <a:r>
              <a:rPr lang="es-E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editores</a:t>
            </a:r>
          </a:p>
          <a:p>
            <a:pPr marL="342900" indent="-342900" algn="l">
              <a:buClr>
                <a:srgbClr val="FF0066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buClr>
                <a:srgbClr val="FF0066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Conflictos de Interés 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752056" y="1506762"/>
            <a:ext cx="1639888" cy="485775"/>
          </a:xfrm>
          <a:prstGeom prst="rect">
            <a:avLst/>
          </a:prstGeom>
          <a:solidFill>
            <a:srgbClr val="FFC5E2"/>
          </a:solidFill>
          <a:ln w="28575">
            <a:solidFill>
              <a:srgbClr val="0000B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/>
              <a:t>TÓPICOS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452782" y="2334556"/>
            <a:ext cx="457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endParaRPr lang="es-VE" sz="4000" b="1" dirty="0">
              <a:solidFill>
                <a:srgbClr val="C0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407529" y="3297178"/>
            <a:ext cx="457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endParaRPr lang="es-VE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2" grpId="0"/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3591848" y="476672"/>
            <a:ext cx="1906291" cy="523220"/>
          </a:xfrm>
          <a:prstGeom prst="rect">
            <a:avLst/>
          </a:prstGeom>
          <a:solidFill>
            <a:srgbClr val="CC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800" b="1" dirty="0"/>
              <a:t>FUENTES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189813" y="1196752"/>
            <a:ext cx="6710363" cy="5047536"/>
          </a:xfrm>
          <a:prstGeom prst="rect">
            <a:avLst/>
          </a:prstGeom>
          <a:solidFill>
            <a:srgbClr val="EBEBFF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marL="342900" indent="-342900" algn="l" eaLnBrk="0" hangingPunct="0">
              <a:tabLst>
                <a:tab pos="228600" algn="l"/>
              </a:tabLst>
              <a:defRPr/>
            </a:pPr>
            <a:r>
              <a:rPr lang="es-ES" sz="800" b="1" i="1" dirty="0">
                <a:cs typeface="Times New Roman" pitchFamily="18" charset="0"/>
              </a:rPr>
              <a:t> </a:t>
            </a:r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r>
              <a:rPr lang="en-US" sz="1600" b="1" i="1" dirty="0">
                <a:solidFill>
                  <a:srgbClr val="FF0066"/>
                </a:solidFill>
                <a:cs typeface="Times New Roman" pitchFamily="18" charset="0"/>
              </a:rPr>
              <a:t>*</a:t>
            </a:r>
            <a:r>
              <a:rPr lang="en-US" sz="1600" b="1" i="1" dirty="0">
                <a:cs typeface="Times New Roman" pitchFamily="18" charset="0"/>
              </a:rPr>
              <a:t> On Being a Scientist. </a:t>
            </a:r>
            <a:r>
              <a:rPr lang="en-US" sz="1400" b="1" i="1" dirty="0">
                <a:cs typeface="Times New Roman" pitchFamily="18" charset="0"/>
              </a:rPr>
              <a:t>A Guide to Responsible Conduct in Research</a:t>
            </a:r>
            <a:r>
              <a:rPr lang="en-US" sz="1400" b="1" dirty="0">
                <a:cs typeface="Times New Roman" pitchFamily="18" charset="0"/>
              </a:rPr>
              <a:t>.</a:t>
            </a:r>
            <a:r>
              <a:rPr lang="en-US" sz="1600" b="1" dirty="0">
                <a:cs typeface="Times New Roman" pitchFamily="18" charset="0"/>
              </a:rPr>
              <a:t> </a:t>
            </a:r>
            <a:r>
              <a:rPr lang="en-US" sz="1200" dirty="0">
                <a:cs typeface="Times New Roman" pitchFamily="18" charset="0"/>
              </a:rPr>
              <a:t>3er. Ed. Nat. Acad. Sciences. Nat. Acad. Engineering, Inst. Medicine, 2009</a:t>
            </a:r>
            <a:r>
              <a:rPr lang="en-US" sz="1200" b="1" dirty="0">
                <a:cs typeface="Times New Roman" pitchFamily="18" charset="0"/>
              </a:rPr>
              <a:t>.</a:t>
            </a:r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endParaRPr lang="en-US" sz="1200" dirty="0">
              <a:cs typeface="Times New Roman" pitchFamily="18" charset="0"/>
            </a:endParaRPr>
          </a:p>
          <a:p>
            <a:pPr marL="342900" indent="-342900" algn="l">
              <a:tabLst>
                <a:tab pos="228600" algn="l"/>
              </a:tabLst>
              <a:defRPr/>
            </a:pPr>
            <a:r>
              <a:rPr lang="en-US" sz="1600" b="1" i="1" dirty="0">
                <a:solidFill>
                  <a:srgbClr val="FF0066"/>
                </a:solidFill>
              </a:rPr>
              <a:t>*</a:t>
            </a:r>
            <a:r>
              <a:rPr lang="en-US" sz="1600" b="1" dirty="0"/>
              <a:t> </a:t>
            </a:r>
            <a:r>
              <a:rPr lang="en-US" sz="1600" b="1" i="1" dirty="0">
                <a:cs typeface="Times New Roman" pitchFamily="18" charset="0"/>
              </a:rPr>
              <a:t>Responsible Research</a:t>
            </a:r>
            <a:r>
              <a:rPr lang="en-US" sz="1600" b="1" dirty="0">
                <a:cs typeface="Times New Roman" pitchFamily="18" charset="0"/>
              </a:rPr>
              <a:t>. </a:t>
            </a:r>
            <a:r>
              <a:rPr lang="en-US" sz="1200" dirty="0">
                <a:cs typeface="Times New Roman" pitchFamily="18" charset="0"/>
              </a:rPr>
              <a:t>Online Ethics Center for Engineering at the Nat. </a:t>
            </a:r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r>
              <a:rPr lang="en-US" sz="1200" dirty="0">
                <a:cs typeface="Times New Roman" pitchFamily="18" charset="0"/>
              </a:rPr>
              <a:t>       Acad. Engineering. </a:t>
            </a:r>
            <a:r>
              <a:rPr lang="en-US" sz="1200" dirty="0">
                <a:cs typeface="Times New Roman" pitchFamily="18" charset="0"/>
                <a:hlinkClick r:id="rId2"/>
              </a:rPr>
              <a:t>http://www.onlineethics.org/CMS/2963.aspx</a:t>
            </a:r>
            <a:endParaRPr lang="en-US" sz="1200" dirty="0">
              <a:cs typeface="Times New Roman" pitchFamily="18" charset="0"/>
            </a:endParaRPr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r>
              <a:rPr lang="en-US" sz="1200" b="1" dirty="0">
                <a:cs typeface="Times New Roman" pitchFamily="18" charset="0"/>
              </a:rPr>
              <a:t> </a:t>
            </a:r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r>
              <a:rPr lang="en-US" sz="1600" b="1" i="1" dirty="0">
                <a:solidFill>
                  <a:srgbClr val="FF0066"/>
                </a:solidFill>
              </a:rPr>
              <a:t>* </a:t>
            </a:r>
            <a:r>
              <a:rPr lang="en-US" sz="1600" b="1" i="1" dirty="0"/>
              <a:t>Responsible</a:t>
            </a:r>
            <a:r>
              <a:rPr lang="en-US" sz="1600" b="1" i="1" dirty="0">
                <a:solidFill>
                  <a:srgbClr val="FF0066"/>
                </a:solidFill>
              </a:rPr>
              <a:t> </a:t>
            </a:r>
            <a:r>
              <a:rPr lang="en-US" sz="1600" b="1" i="1" dirty="0"/>
              <a:t>Conduct in Research. </a:t>
            </a:r>
            <a:r>
              <a:rPr lang="en-US" sz="1200" dirty="0"/>
              <a:t>Columbia University. </a:t>
            </a:r>
            <a:r>
              <a:rPr lang="en-US" sz="1200" dirty="0">
                <a:hlinkClick r:id="rId3"/>
              </a:rPr>
              <a:t>http://ccnmtl.columbia.edu/projects/rcr/rcr-conflicts</a:t>
            </a:r>
            <a:endParaRPr lang="en-US" sz="1200" dirty="0"/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endParaRPr lang="es-ES" sz="1200" b="1" i="1" dirty="0">
              <a:cs typeface="Times New Roman" pitchFamily="18" charset="0"/>
            </a:endParaRPr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r>
              <a:rPr lang="en-US" sz="1600" b="1" i="1" dirty="0">
                <a:solidFill>
                  <a:srgbClr val="FF0066"/>
                </a:solidFill>
              </a:rPr>
              <a:t>*</a:t>
            </a:r>
            <a:r>
              <a:rPr lang="es-ES" sz="1600" b="1" i="1" dirty="0">
                <a:cs typeface="Times New Roman" pitchFamily="18" charset="0"/>
              </a:rPr>
              <a:t> </a:t>
            </a:r>
            <a:r>
              <a:rPr lang="es-ES" sz="1400" b="1" dirty="0">
                <a:cs typeface="Times New Roman" pitchFamily="18" charset="0"/>
              </a:rPr>
              <a:t>N.H.</a:t>
            </a:r>
            <a:r>
              <a:rPr lang="es-ES" sz="1600" b="1" dirty="0">
                <a:cs typeface="Times New Roman" pitchFamily="18" charset="0"/>
              </a:rPr>
              <a:t> </a:t>
            </a:r>
            <a:r>
              <a:rPr lang="es-ES" sz="1400" b="1" dirty="0" err="1">
                <a:cs typeface="Times New Roman" pitchFamily="18" charset="0"/>
              </a:rPr>
              <a:t>Steneck</a:t>
            </a:r>
            <a:r>
              <a:rPr lang="es-ES" sz="1400" b="1" dirty="0">
                <a:cs typeface="Times New Roman" pitchFamily="18" charset="0"/>
              </a:rPr>
              <a:t>. </a:t>
            </a:r>
            <a:r>
              <a:rPr lang="es-ES" sz="1600" b="1" i="1" dirty="0" err="1">
                <a:cs typeface="Times New Roman" pitchFamily="18" charset="0"/>
              </a:rPr>
              <a:t>Introduction</a:t>
            </a:r>
            <a:r>
              <a:rPr lang="es-ES" sz="1600" b="1" i="1" dirty="0">
                <a:cs typeface="Times New Roman" pitchFamily="18" charset="0"/>
              </a:rPr>
              <a:t> </a:t>
            </a:r>
            <a:r>
              <a:rPr lang="es-ES" sz="1600" b="1" i="1" dirty="0" err="1">
                <a:cs typeface="Times New Roman" pitchFamily="18" charset="0"/>
              </a:rPr>
              <a:t>to</a:t>
            </a:r>
            <a:r>
              <a:rPr lang="es-ES" sz="1600" b="1" i="1" dirty="0">
                <a:solidFill>
                  <a:srgbClr val="FF0066"/>
                </a:solidFill>
                <a:cs typeface="Times New Roman" pitchFamily="18" charset="0"/>
              </a:rPr>
              <a:t> </a:t>
            </a:r>
            <a:r>
              <a:rPr lang="es-ES" sz="1600" b="1" i="1" dirty="0" err="1">
                <a:cs typeface="Times New Roman" pitchFamily="18" charset="0"/>
              </a:rPr>
              <a:t>the</a:t>
            </a:r>
            <a:r>
              <a:rPr lang="es-ES" sz="1600" b="1" i="1" dirty="0">
                <a:cs typeface="Times New Roman" pitchFamily="18" charset="0"/>
              </a:rPr>
              <a:t> </a:t>
            </a:r>
            <a:r>
              <a:rPr lang="es-ES" sz="1600" b="1" i="1" dirty="0" err="1">
                <a:cs typeface="Times New Roman" pitchFamily="18" charset="0"/>
              </a:rPr>
              <a:t>Responsible</a:t>
            </a:r>
            <a:r>
              <a:rPr lang="es-ES" sz="1600" b="1" i="1" dirty="0">
                <a:cs typeface="Times New Roman" pitchFamily="18" charset="0"/>
              </a:rPr>
              <a:t> </a:t>
            </a:r>
            <a:r>
              <a:rPr lang="es-ES" sz="1600" b="1" i="1" dirty="0" err="1">
                <a:cs typeface="Times New Roman" pitchFamily="18" charset="0"/>
              </a:rPr>
              <a:t>Conduct</a:t>
            </a:r>
            <a:r>
              <a:rPr lang="es-ES" sz="1600" b="1" i="1" dirty="0">
                <a:cs typeface="Times New Roman" pitchFamily="18" charset="0"/>
              </a:rPr>
              <a:t> of </a:t>
            </a:r>
            <a:r>
              <a:rPr lang="es-ES" sz="1600" b="1" i="1" dirty="0" err="1">
                <a:cs typeface="Times New Roman" pitchFamily="18" charset="0"/>
              </a:rPr>
              <a:t>Research</a:t>
            </a:r>
            <a:r>
              <a:rPr lang="es-ES" sz="1600" b="1" i="1" dirty="0">
                <a:cs typeface="Times New Roman" pitchFamily="18" charset="0"/>
              </a:rPr>
              <a:t>. </a:t>
            </a:r>
            <a:r>
              <a:rPr lang="es-ES" sz="1200" dirty="0">
                <a:cs typeface="Times New Roman" pitchFamily="18" charset="0"/>
              </a:rPr>
              <a:t>Office of </a:t>
            </a:r>
            <a:r>
              <a:rPr lang="es-ES" sz="1200" dirty="0" err="1">
                <a:cs typeface="Times New Roman" pitchFamily="18" charset="0"/>
              </a:rPr>
              <a:t>Research</a:t>
            </a:r>
            <a:r>
              <a:rPr lang="es-ES" sz="1200" dirty="0">
                <a:cs typeface="Times New Roman" pitchFamily="18" charset="0"/>
              </a:rPr>
              <a:t> </a:t>
            </a:r>
            <a:r>
              <a:rPr lang="es-ES" sz="1200" dirty="0" err="1">
                <a:cs typeface="Times New Roman" pitchFamily="18" charset="0"/>
              </a:rPr>
              <a:t>Integrity</a:t>
            </a:r>
            <a:r>
              <a:rPr lang="es-ES" sz="1200" dirty="0">
                <a:cs typeface="Times New Roman" pitchFamily="18" charset="0"/>
              </a:rPr>
              <a:t> ORI. </a:t>
            </a:r>
            <a:r>
              <a:rPr lang="en-US" sz="1200" dirty="0">
                <a:cs typeface="Times New Roman" pitchFamily="18" charset="0"/>
                <a:hlinkClick r:id="rId4"/>
              </a:rPr>
              <a:t>http://ori.hhs.gov/documents/rcrintro.pdf</a:t>
            </a:r>
            <a:endParaRPr lang="en-US" sz="1200" dirty="0">
              <a:cs typeface="Times New Roman" pitchFamily="18" charset="0"/>
            </a:endParaRPr>
          </a:p>
          <a:p>
            <a:pPr marL="342900" indent="-342900" algn="l" eaLnBrk="0" hangingPunct="0">
              <a:buFontTx/>
              <a:buChar char="•"/>
              <a:tabLst>
                <a:tab pos="228600" algn="l"/>
              </a:tabLst>
              <a:defRPr/>
            </a:pPr>
            <a:endParaRPr lang="en-US" sz="1200" b="1" i="1" dirty="0">
              <a:cs typeface="Times New Roman" pitchFamily="18" charset="0"/>
            </a:endParaRPr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r>
              <a:rPr lang="en-US" sz="1600" b="1" i="1" dirty="0">
                <a:solidFill>
                  <a:srgbClr val="FF0066"/>
                </a:solidFill>
                <a:cs typeface="Times New Roman" pitchFamily="18" charset="0"/>
              </a:rPr>
              <a:t>* </a:t>
            </a:r>
            <a:r>
              <a:rPr lang="es-ES" sz="1600" b="1" i="1" dirty="0">
                <a:cs typeface="Times New Roman" pitchFamily="18" charset="0"/>
              </a:rPr>
              <a:t>Declaración de Helsinki</a:t>
            </a:r>
            <a:r>
              <a:rPr lang="es-ES" sz="1600" b="1" dirty="0">
                <a:cs typeface="Times New Roman" pitchFamily="18" charset="0"/>
              </a:rPr>
              <a:t>. </a:t>
            </a:r>
            <a:r>
              <a:rPr lang="es-ES" sz="1200" dirty="0">
                <a:cs typeface="Times New Roman" pitchFamily="18" charset="0"/>
              </a:rPr>
              <a:t>Asociación Médica Mundial AMM. </a:t>
            </a:r>
            <a:r>
              <a:rPr lang="es-ES" sz="1200" dirty="0" smtClean="0">
                <a:cs typeface="Times New Roman" pitchFamily="18" charset="0"/>
              </a:rPr>
              <a:t> 7</a:t>
            </a:r>
            <a:r>
              <a:rPr lang="es-ES" sz="1200" baseline="30000" dirty="0" smtClean="0">
                <a:cs typeface="Times New Roman" pitchFamily="18" charset="0"/>
              </a:rPr>
              <a:t>tima</a:t>
            </a:r>
            <a:r>
              <a:rPr lang="es-ES" sz="1200" dirty="0" smtClean="0">
                <a:cs typeface="Times New Roman" pitchFamily="18" charset="0"/>
              </a:rPr>
              <a:t>. revisión</a:t>
            </a:r>
            <a:endParaRPr lang="es-ES" sz="1200" dirty="0">
              <a:cs typeface="Times New Roman" pitchFamily="18" charset="0"/>
            </a:endParaRPr>
          </a:p>
          <a:p>
            <a:pPr marL="363538" indent="-363538" algn="l" eaLnBrk="0" hangingPunct="0">
              <a:tabLst>
                <a:tab pos="363538" algn="l"/>
              </a:tabLst>
              <a:defRPr/>
            </a:pPr>
            <a:r>
              <a:rPr lang="es-ES" sz="1200" dirty="0">
                <a:cs typeface="Times New Roman" pitchFamily="18" charset="0"/>
              </a:rPr>
              <a:t>      </a:t>
            </a:r>
            <a:r>
              <a:rPr lang="es-ES" sz="1200" dirty="0" smtClean="0">
                <a:cs typeface="Times New Roman" pitchFamily="18" charset="0"/>
              </a:rPr>
              <a:t>Fortaleza, </a:t>
            </a:r>
            <a:r>
              <a:rPr lang="es-ES" sz="1200" dirty="0">
                <a:cs typeface="Times New Roman" pitchFamily="18" charset="0"/>
              </a:rPr>
              <a:t>octubre  2013.</a:t>
            </a:r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endParaRPr lang="es-ES_tradnl" sz="1200" b="1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l">
              <a:tabLst>
                <a:tab pos="228600" algn="l"/>
              </a:tabLst>
              <a:defRPr/>
            </a:pPr>
            <a:r>
              <a:rPr lang="en-US" sz="1600" b="1" i="1" dirty="0">
                <a:solidFill>
                  <a:srgbClr val="FF0066"/>
                </a:solidFill>
              </a:rPr>
              <a:t>*</a:t>
            </a:r>
            <a:r>
              <a:rPr lang="es-ES_tradnl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Recommendations for the Conduct, Reporting, Editing, and</a:t>
            </a:r>
          </a:p>
          <a:p>
            <a:pPr marL="342900" indent="-342900" algn="l">
              <a:tabLst>
                <a:tab pos="363538" algn="l"/>
              </a:tabLst>
              <a:defRPr/>
            </a:pPr>
            <a:r>
              <a:rPr lang="en-US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Publication of Scholarly Work in Medical </a:t>
            </a:r>
            <a:r>
              <a:rPr lang="en-US" sz="1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Journals</a:t>
            </a:r>
            <a:r>
              <a:rPr lang="en-US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International </a:t>
            </a:r>
            <a:r>
              <a:rPr lang="es-ES_tradnl" sz="1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Committee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of Medical </a:t>
            </a:r>
            <a:r>
              <a:rPr lang="es-ES_tradnl" sz="1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Journals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_tradnl" sz="1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Editors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(ICMJE) 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diciembre 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2013.  </a:t>
            </a:r>
            <a:r>
              <a:rPr lang="es-ES_tradnl" sz="1200" dirty="0">
                <a:hlinkClick r:id="rId5"/>
              </a:rPr>
              <a:t>http://www.icmje.org/</a:t>
            </a:r>
            <a:endParaRPr lang="es-ES_tradnl" sz="1200" dirty="0"/>
          </a:p>
          <a:p>
            <a:pPr marL="342900" indent="-342900" algn="l" eaLnBrk="0" hangingPunct="0">
              <a:tabLst>
                <a:tab pos="228600" algn="l"/>
              </a:tabLst>
              <a:defRPr/>
            </a:pPr>
            <a:r>
              <a:rPr lang="es-VE" sz="1200" dirty="0"/>
              <a:t> </a:t>
            </a:r>
            <a:endParaRPr lang="es-ES_tradnl" sz="1200" b="1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l">
              <a:tabLst>
                <a:tab pos="228600" algn="l"/>
              </a:tabLst>
              <a:defRPr/>
            </a:pPr>
            <a:r>
              <a:rPr lang="en-US" sz="1600" b="1" i="1" dirty="0" smtClean="0">
                <a:solidFill>
                  <a:srgbClr val="FF0066"/>
                </a:solidFill>
              </a:rPr>
              <a:t>*</a:t>
            </a:r>
            <a:r>
              <a:rPr lang="es-ES_tradnl" sz="1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VE" sz="1600" b="1" i="1" dirty="0" smtClean="0"/>
              <a:t>Código </a:t>
            </a:r>
            <a:r>
              <a:rPr lang="es-VE" sz="1600" b="1" i="1" dirty="0"/>
              <a:t>de Ética para la Vida, </a:t>
            </a:r>
            <a:r>
              <a:rPr lang="es-VE" sz="1200" dirty="0"/>
              <a:t>4ta. edición. FONACIT, 2011</a:t>
            </a:r>
            <a:r>
              <a:rPr lang="es-VE" sz="1200" dirty="0" smtClean="0"/>
              <a:t>..</a:t>
            </a:r>
          </a:p>
          <a:p>
            <a:pPr marL="342900" indent="-342900" algn="l">
              <a:tabLst>
                <a:tab pos="228600" algn="l"/>
              </a:tabLst>
              <a:defRPr/>
            </a:pPr>
            <a:endParaRPr lang="es-VE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3779802" y="1844824"/>
            <a:ext cx="1682750" cy="547687"/>
          </a:xfrm>
          <a:prstGeom prst="rect">
            <a:avLst/>
          </a:prstGeom>
          <a:solidFill>
            <a:srgbClr val="CC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800" b="1"/>
              <a:t>Lecturas</a:t>
            </a:r>
          </a:p>
        </p:txBody>
      </p:sp>
      <p:sp>
        <p:nvSpPr>
          <p:cNvPr id="91142" name="Rectangle 6"/>
          <p:cNvSpPr>
            <a:spLocks noChangeArrowheads="1"/>
          </p:cNvSpPr>
          <p:nvPr/>
        </p:nvSpPr>
        <p:spPr bwMode="auto">
          <a:xfrm>
            <a:off x="1247775" y="2636838"/>
            <a:ext cx="6646863" cy="1582737"/>
          </a:xfrm>
          <a:prstGeom prst="rect">
            <a:avLst/>
          </a:prstGeom>
          <a:solidFill>
            <a:srgbClr val="EBEBFF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marL="271463" indent="-271463" algn="l" eaLnBrk="0" hangingPunct="0">
              <a:tabLst>
                <a:tab pos="228600" algn="l"/>
              </a:tabLst>
              <a:defRPr/>
            </a:pPr>
            <a:r>
              <a:rPr lang="es-ES" sz="800" b="1" i="1">
                <a:cs typeface="Times New Roman" pitchFamily="18" charset="0"/>
              </a:rPr>
              <a:t> </a:t>
            </a:r>
            <a:endParaRPr lang="es-ES" sz="1200" b="1" i="1">
              <a:solidFill>
                <a:srgbClr val="FF0066"/>
              </a:solidFill>
              <a:cs typeface="Times New Roman" pitchFamily="18" charset="0"/>
            </a:endParaRPr>
          </a:p>
          <a:p>
            <a:pPr marL="271463" indent="-271463" algn="l" eaLnBrk="0" hangingPunct="0">
              <a:tabLst>
                <a:tab pos="228600" algn="l"/>
              </a:tabLst>
              <a:defRPr/>
            </a:pPr>
            <a:r>
              <a:rPr lang="en-US" b="1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1600" b="1">
                <a:cs typeface="Times New Roman" pitchFamily="18" charset="0"/>
              </a:rPr>
              <a:t> H.L. Fred.</a:t>
            </a:r>
            <a:r>
              <a:rPr lang="es-ES" sz="1600" b="1" i="1">
                <a:cs typeface="Times New Roman" pitchFamily="18" charset="0"/>
              </a:rPr>
              <a:t> Dishonesty in Medicine revisited</a:t>
            </a:r>
            <a:r>
              <a:rPr lang="es-ES" sz="1600" b="1">
                <a:cs typeface="Times New Roman" pitchFamily="18" charset="0"/>
              </a:rPr>
              <a:t>. </a:t>
            </a:r>
          </a:p>
          <a:p>
            <a:pPr marL="271463" indent="-271463" algn="l" eaLnBrk="0" hangingPunct="0">
              <a:tabLst>
                <a:tab pos="228600" algn="l"/>
              </a:tabLst>
              <a:defRPr/>
            </a:pPr>
            <a:r>
              <a:rPr lang="en-US" sz="1200">
                <a:cs typeface="Times New Roman" pitchFamily="18" charset="0"/>
              </a:rPr>
              <a:t>      Tex. Heart Inst. J. 35: 6-15, 2008.</a:t>
            </a:r>
          </a:p>
          <a:p>
            <a:pPr marL="271463" indent="-271463" algn="l" eaLnBrk="0" hangingPunct="0">
              <a:tabLst>
                <a:tab pos="228600" algn="l"/>
              </a:tabLst>
              <a:defRPr/>
            </a:pPr>
            <a:endParaRPr lang="en-US" sz="1200">
              <a:cs typeface="Times New Roman" pitchFamily="18" charset="0"/>
            </a:endParaRPr>
          </a:p>
          <a:p>
            <a:pPr marL="271463" indent="-271463" algn="l" eaLnBrk="0" hangingPunct="0">
              <a:tabLst>
                <a:tab pos="228600" algn="l"/>
              </a:tabLst>
              <a:defRPr/>
            </a:pPr>
            <a:r>
              <a:rPr lang="en-US" b="1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16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Compact between Postdoctoral Appointees and their Mentors</a:t>
            </a:r>
            <a:r>
              <a:rPr lang="en-US" sz="1600" b="1" i="1"/>
              <a:t>.</a:t>
            </a:r>
            <a:r>
              <a:rPr lang="en-US" sz="2400" b="1" i="1"/>
              <a:t> </a:t>
            </a:r>
            <a:r>
              <a:rPr lang="en-US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Association of American Medical Colleges AAMC 2006. </a:t>
            </a:r>
            <a:r>
              <a:rPr lang="en-US" sz="1200">
                <a:hlinkClick r:id="rId2"/>
              </a:rPr>
              <a:t>www.aamc.org/postdoccompact</a:t>
            </a:r>
            <a:endParaRPr lang="en-US" sz="1200"/>
          </a:p>
          <a:p>
            <a:pPr marL="271463" indent="-271463" algn="l" eaLnBrk="0" hangingPunct="0">
              <a:buFontTx/>
              <a:buChar char="•"/>
              <a:tabLst>
                <a:tab pos="228600" algn="l"/>
              </a:tabLst>
              <a:defRPr/>
            </a:pPr>
            <a:endParaRPr lang="es-ES_tradnl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230775" y="1772816"/>
            <a:ext cx="2627313" cy="974725"/>
          </a:xfrm>
          <a:prstGeom prst="rect">
            <a:avLst/>
          </a:prstGeom>
          <a:solidFill>
            <a:srgbClr val="CC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/>
              <a:t>Página </a:t>
            </a:r>
            <a:r>
              <a:rPr lang="es-ES_tradnl" sz="2800" b="1" i="1"/>
              <a:t>web</a:t>
            </a:r>
            <a:r>
              <a:rPr lang="es-ES_tradnl" sz="2800" b="1"/>
              <a:t> </a:t>
            </a:r>
          </a:p>
          <a:p>
            <a:pPr eaLnBrk="1" hangingPunct="1"/>
            <a:r>
              <a:rPr lang="es-ES_tradnl" sz="2800" b="1"/>
              <a:t>CDCHTA-ULA</a:t>
            </a:r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1703388" y="3024188"/>
            <a:ext cx="5735637" cy="806450"/>
          </a:xfrm>
          <a:prstGeom prst="rect">
            <a:avLst/>
          </a:prstGeom>
          <a:solidFill>
            <a:srgbClr val="EBEBFF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marL="271463" indent="-271463" algn="l" eaLnBrk="0" hangingPunct="0">
              <a:tabLst>
                <a:tab pos="228600" algn="l"/>
              </a:tabLst>
              <a:defRPr/>
            </a:pPr>
            <a:r>
              <a:rPr lang="es-ES" sz="800" b="1" i="1">
                <a:cs typeface="Times New Roman" pitchFamily="18" charset="0"/>
              </a:rPr>
              <a:t> </a:t>
            </a:r>
          </a:p>
          <a:p>
            <a:pPr marL="271463" indent="-271463" algn="l" eaLnBrk="0" hangingPunct="0">
              <a:tabLst>
                <a:tab pos="228600" algn="l"/>
              </a:tabLst>
              <a:defRPr/>
            </a:pPr>
            <a:r>
              <a:rPr lang="es-ES" sz="2800" b="1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*  </a:t>
            </a: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  <a:hlinkClick r:id="rId2"/>
              </a:rPr>
              <a:t>http://www2.ula.ve/cdcht/</a:t>
            </a:r>
            <a:endParaRPr lang="es-E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71463" indent="-271463" algn="l" eaLnBrk="0" hangingPunct="0">
              <a:tabLst>
                <a:tab pos="228600" algn="l"/>
              </a:tabLst>
              <a:defRPr/>
            </a:pPr>
            <a:endParaRPr lang="es-ES" sz="900" b="1" i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2720975" y="4073525"/>
            <a:ext cx="37226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 dirty="0"/>
              <a:t>Comité de Bioética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ChangeArrowheads="1"/>
          </p:cNvSpPr>
          <p:nvPr/>
        </p:nvSpPr>
        <p:spPr bwMode="auto">
          <a:xfrm>
            <a:off x="2424113" y="2936875"/>
            <a:ext cx="4294187" cy="98425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buClr>
                <a:srgbClr val="FF0066"/>
              </a:buClr>
              <a:buSzPct val="170000"/>
              <a:buFontTx/>
              <a:buChar char="•"/>
            </a:pPr>
            <a:r>
              <a:rPr lang="es-ES" sz="2400" b="1" dirty="0">
                <a:latin typeface="Arial" charset="0"/>
              </a:rPr>
              <a:t> </a:t>
            </a:r>
            <a:r>
              <a:rPr lang="es-ES" sz="2800" b="1" dirty="0"/>
              <a:t>Conducta Responsable </a:t>
            </a:r>
          </a:p>
          <a:p>
            <a:pPr>
              <a:buClr>
                <a:srgbClr val="FF0066"/>
              </a:buClr>
            </a:pPr>
            <a:r>
              <a:rPr lang="es-ES" sz="2800" b="1" dirty="0"/>
              <a:t> en Investigación</a:t>
            </a:r>
            <a:endParaRPr lang="es-ES" sz="800" b="1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71550" y="981075"/>
            <a:ext cx="1639888" cy="485775"/>
          </a:xfrm>
          <a:prstGeom prst="rect">
            <a:avLst/>
          </a:prstGeom>
          <a:solidFill>
            <a:srgbClr val="FFC5E2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/>
              <a:t>TÓPICOS</a:t>
            </a:r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765175"/>
            <a:ext cx="3554413" cy="520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10"/>
          <p:cNvSpPr>
            <a:spLocks noChangeArrowheads="1"/>
          </p:cNvSpPr>
          <p:nvPr/>
        </p:nvSpPr>
        <p:spPr bwMode="auto">
          <a:xfrm>
            <a:off x="2916238" y="5949950"/>
            <a:ext cx="4751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N.H. Steneck. </a:t>
            </a:r>
            <a:r>
              <a:rPr lang="en-US" sz="1200" i="1">
                <a:solidFill>
                  <a:srgbClr val="000000"/>
                </a:solidFill>
              </a:rPr>
              <a:t>Introduction to the Responsible Conduct of Research</a:t>
            </a:r>
            <a:r>
              <a:rPr lang="en-US" sz="1200">
                <a:solidFill>
                  <a:srgbClr val="000000"/>
                </a:solidFill>
              </a:rPr>
              <a:t>. ORI. http://ori.hhs.gov/documents/rcrintro.pdf</a:t>
            </a:r>
          </a:p>
        </p:txBody>
      </p:sp>
      <p:sp>
        <p:nvSpPr>
          <p:cNvPr id="48133" name="Rectangle 11"/>
          <p:cNvSpPr>
            <a:spLocks noChangeArrowheads="1"/>
          </p:cNvSpPr>
          <p:nvPr/>
        </p:nvSpPr>
        <p:spPr bwMode="auto">
          <a:xfrm>
            <a:off x="4211638" y="1196975"/>
            <a:ext cx="12969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34" name="Text Box 12"/>
          <p:cNvSpPr txBox="1">
            <a:spLocks noChangeArrowheads="1"/>
          </p:cNvSpPr>
          <p:nvPr/>
        </p:nvSpPr>
        <p:spPr bwMode="auto">
          <a:xfrm>
            <a:off x="4284663" y="1196975"/>
            <a:ext cx="1155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/>
              <a:t>Imparcialidad</a:t>
            </a:r>
          </a:p>
        </p:txBody>
      </p:sp>
      <p:sp>
        <p:nvSpPr>
          <p:cNvPr id="48135" name="Rectangle 13"/>
          <p:cNvSpPr>
            <a:spLocks noChangeArrowheads="1"/>
          </p:cNvSpPr>
          <p:nvPr/>
        </p:nvSpPr>
        <p:spPr bwMode="auto">
          <a:xfrm>
            <a:off x="5940425" y="1052513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36" name="Text Box 14"/>
          <p:cNvSpPr txBox="1">
            <a:spLocks noChangeArrowheads="1"/>
          </p:cNvSpPr>
          <p:nvPr/>
        </p:nvSpPr>
        <p:spPr bwMode="auto">
          <a:xfrm>
            <a:off x="6011863" y="1052513"/>
            <a:ext cx="8794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/>
              <a:t>Exactitud</a:t>
            </a:r>
          </a:p>
        </p:txBody>
      </p:sp>
      <p:sp>
        <p:nvSpPr>
          <p:cNvPr id="48137" name="Rectangle 15"/>
          <p:cNvSpPr>
            <a:spLocks noChangeArrowheads="1"/>
          </p:cNvSpPr>
          <p:nvPr/>
        </p:nvSpPr>
        <p:spPr bwMode="auto">
          <a:xfrm>
            <a:off x="7524750" y="1916113"/>
            <a:ext cx="10080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38" name="Oval 17"/>
          <p:cNvSpPr>
            <a:spLocks noChangeArrowheads="1"/>
          </p:cNvSpPr>
          <p:nvPr/>
        </p:nvSpPr>
        <p:spPr bwMode="auto">
          <a:xfrm>
            <a:off x="6084888" y="321310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39" name="Text Box 18"/>
          <p:cNvSpPr txBox="1">
            <a:spLocks noChangeArrowheads="1"/>
          </p:cNvSpPr>
          <p:nvPr/>
        </p:nvSpPr>
        <p:spPr bwMode="auto">
          <a:xfrm>
            <a:off x="5940425" y="3284538"/>
            <a:ext cx="7207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/>
              <a:t>Conflicto</a:t>
            </a:r>
          </a:p>
          <a:p>
            <a:pPr eaLnBrk="1" hangingPunct="1"/>
            <a:r>
              <a:rPr lang="es-ES" sz="900" b="1"/>
              <a:t>interés</a:t>
            </a:r>
          </a:p>
        </p:txBody>
      </p:sp>
      <p:sp>
        <p:nvSpPr>
          <p:cNvPr id="48140" name="Rectangle 19"/>
          <p:cNvSpPr>
            <a:spLocks noChangeArrowheads="1"/>
          </p:cNvSpPr>
          <p:nvPr/>
        </p:nvSpPr>
        <p:spPr bwMode="auto">
          <a:xfrm>
            <a:off x="6516688" y="386080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41" name="Text Box 20"/>
          <p:cNvSpPr txBox="1">
            <a:spLocks noChangeArrowheads="1"/>
          </p:cNvSpPr>
          <p:nvPr/>
        </p:nvSpPr>
        <p:spPr bwMode="auto">
          <a:xfrm>
            <a:off x="6445250" y="3789363"/>
            <a:ext cx="5715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/>
              <a:t>Límites</a:t>
            </a:r>
          </a:p>
          <a:p>
            <a:pPr eaLnBrk="1" hangingPunct="1"/>
            <a:r>
              <a:rPr lang="es-ES" sz="900" b="1"/>
              <a:t>éticos</a:t>
            </a:r>
          </a:p>
        </p:txBody>
      </p:sp>
      <p:sp>
        <p:nvSpPr>
          <p:cNvPr id="48142" name="Rectangle 22"/>
          <p:cNvSpPr>
            <a:spLocks noChangeArrowheads="1"/>
          </p:cNvSpPr>
          <p:nvPr/>
        </p:nvSpPr>
        <p:spPr bwMode="auto">
          <a:xfrm rot="-849810">
            <a:off x="3492500" y="1700213"/>
            <a:ext cx="4318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43" name="Text Box 21"/>
          <p:cNvSpPr txBox="1">
            <a:spLocks noChangeArrowheads="1"/>
          </p:cNvSpPr>
          <p:nvPr/>
        </p:nvSpPr>
        <p:spPr bwMode="auto">
          <a:xfrm rot="-794457">
            <a:off x="3219450" y="1647825"/>
            <a:ext cx="8715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/>
              <a:t>eficiencia</a:t>
            </a:r>
          </a:p>
        </p:txBody>
      </p:sp>
      <p:sp>
        <p:nvSpPr>
          <p:cNvPr id="48144" name="Rectangle 23"/>
          <p:cNvSpPr>
            <a:spLocks noChangeArrowheads="1"/>
          </p:cNvSpPr>
          <p:nvPr/>
        </p:nvSpPr>
        <p:spPr bwMode="auto">
          <a:xfrm>
            <a:off x="4211638" y="2133600"/>
            <a:ext cx="433387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45" name="Text Box 24"/>
          <p:cNvSpPr txBox="1">
            <a:spLocks noChangeArrowheads="1"/>
          </p:cNvSpPr>
          <p:nvPr/>
        </p:nvSpPr>
        <p:spPr bwMode="auto">
          <a:xfrm>
            <a:off x="4140200" y="2032000"/>
            <a:ext cx="6365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000" b="1"/>
              <a:t>Autoría</a:t>
            </a:r>
          </a:p>
        </p:txBody>
      </p:sp>
      <p:sp>
        <p:nvSpPr>
          <p:cNvPr id="48146" name="Rectangle 25"/>
          <p:cNvSpPr>
            <a:spLocks noChangeArrowheads="1"/>
          </p:cNvSpPr>
          <p:nvPr/>
        </p:nvSpPr>
        <p:spPr bwMode="auto">
          <a:xfrm>
            <a:off x="6300788" y="2276475"/>
            <a:ext cx="431800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47" name="Text Box 26"/>
          <p:cNvSpPr txBox="1">
            <a:spLocks noChangeArrowheads="1"/>
          </p:cNvSpPr>
          <p:nvPr/>
        </p:nvSpPr>
        <p:spPr bwMode="auto">
          <a:xfrm>
            <a:off x="6227763" y="2263775"/>
            <a:ext cx="584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/>
              <a:t>tutores</a:t>
            </a:r>
          </a:p>
        </p:txBody>
      </p:sp>
      <p:sp>
        <p:nvSpPr>
          <p:cNvPr id="48148" name="Rectangle 29"/>
          <p:cNvSpPr>
            <a:spLocks noChangeArrowheads="1"/>
          </p:cNvSpPr>
          <p:nvPr/>
        </p:nvSpPr>
        <p:spPr bwMode="auto">
          <a:xfrm rot="-1049614">
            <a:off x="4284663" y="2349500"/>
            <a:ext cx="503237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49" name="Text Box 28"/>
          <p:cNvSpPr txBox="1">
            <a:spLocks noChangeArrowheads="1"/>
          </p:cNvSpPr>
          <p:nvPr/>
        </p:nvSpPr>
        <p:spPr bwMode="auto">
          <a:xfrm rot="-1182811">
            <a:off x="4068763" y="2276475"/>
            <a:ext cx="8969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000" b="1"/>
              <a:t>Aval comité</a:t>
            </a:r>
          </a:p>
        </p:txBody>
      </p:sp>
      <p:sp>
        <p:nvSpPr>
          <p:cNvPr id="48150" name="Rectangle 30"/>
          <p:cNvSpPr>
            <a:spLocks noChangeArrowheads="1"/>
          </p:cNvSpPr>
          <p:nvPr/>
        </p:nvSpPr>
        <p:spPr bwMode="auto">
          <a:xfrm>
            <a:off x="7667625" y="2060575"/>
            <a:ext cx="7207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51" name="Rectangle 31"/>
          <p:cNvSpPr>
            <a:spLocks noChangeArrowheads="1"/>
          </p:cNvSpPr>
          <p:nvPr/>
        </p:nvSpPr>
        <p:spPr bwMode="auto">
          <a:xfrm>
            <a:off x="4932363" y="1773238"/>
            <a:ext cx="10795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52" name="Text Box 33"/>
          <p:cNvSpPr txBox="1">
            <a:spLocks noChangeArrowheads="1"/>
          </p:cNvSpPr>
          <p:nvPr/>
        </p:nvSpPr>
        <p:spPr bwMode="auto">
          <a:xfrm>
            <a:off x="5148263" y="1844675"/>
            <a:ext cx="6635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/>
              <a:t>Animales</a:t>
            </a:r>
          </a:p>
          <a:p>
            <a:pPr eaLnBrk="1" hangingPunct="1"/>
            <a:r>
              <a:rPr lang="es-ES" sz="900" b="1"/>
              <a:t>Humanos</a:t>
            </a:r>
          </a:p>
        </p:txBody>
      </p:sp>
      <p:sp>
        <p:nvSpPr>
          <p:cNvPr id="48153" name="Rectangle 34"/>
          <p:cNvSpPr>
            <a:spLocks noChangeArrowheads="1"/>
          </p:cNvSpPr>
          <p:nvPr/>
        </p:nvSpPr>
        <p:spPr bwMode="auto">
          <a:xfrm rot="789556">
            <a:off x="5653088" y="2481263"/>
            <a:ext cx="430212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54" name="Text Box 35"/>
          <p:cNvSpPr txBox="1">
            <a:spLocks noChangeArrowheads="1"/>
          </p:cNvSpPr>
          <p:nvPr/>
        </p:nvSpPr>
        <p:spPr bwMode="auto">
          <a:xfrm rot="881327">
            <a:off x="5580063" y="2420938"/>
            <a:ext cx="673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800" b="1"/>
              <a:t>Seguridad</a:t>
            </a:r>
          </a:p>
          <a:p>
            <a:pPr eaLnBrk="1" hangingPunct="1"/>
            <a:r>
              <a:rPr lang="es-ES" sz="800" b="1"/>
              <a:t>Laborat.</a:t>
            </a:r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468313" y="1916113"/>
            <a:ext cx="27209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En el camino de la</a:t>
            </a:r>
          </a:p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conducta responsable</a:t>
            </a:r>
          </a:p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en investigación… </a:t>
            </a:r>
          </a:p>
        </p:txBody>
      </p:sp>
      <p:sp>
        <p:nvSpPr>
          <p:cNvPr id="48156" name="Rectangle 38"/>
          <p:cNvSpPr>
            <a:spLocks noChangeArrowheads="1"/>
          </p:cNvSpPr>
          <p:nvPr/>
        </p:nvSpPr>
        <p:spPr bwMode="auto">
          <a:xfrm>
            <a:off x="6804025" y="5516563"/>
            <a:ext cx="9699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David Zinn.</a:t>
            </a:r>
            <a:endParaRPr lang="es-ES" sz="1200">
              <a:solidFill>
                <a:srgbClr val="000000"/>
              </a:solidFill>
            </a:endParaRPr>
          </a:p>
        </p:txBody>
      </p:sp>
      <p:sp>
        <p:nvSpPr>
          <p:cNvPr id="19497" name="Text Box 41"/>
          <p:cNvSpPr txBox="1">
            <a:spLocks noChangeArrowheads="1"/>
          </p:cNvSpPr>
          <p:nvPr/>
        </p:nvSpPr>
        <p:spPr bwMode="auto">
          <a:xfrm>
            <a:off x="358775" y="3260725"/>
            <a:ext cx="246221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Honestidad</a:t>
            </a:r>
          </a:p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Exactitud</a:t>
            </a:r>
          </a:p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Eficiencia</a:t>
            </a:r>
          </a:p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Imparcialidad</a:t>
            </a:r>
          </a:p>
        </p:txBody>
      </p:sp>
      <p:sp>
        <p:nvSpPr>
          <p:cNvPr id="48159" name="Text Box 16"/>
          <p:cNvSpPr txBox="1">
            <a:spLocks noChangeArrowheads="1"/>
          </p:cNvSpPr>
          <p:nvPr/>
        </p:nvSpPr>
        <p:spPr bwMode="auto">
          <a:xfrm>
            <a:off x="4859338" y="1700213"/>
            <a:ext cx="11572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/>
              <a:t>Trato humano</a:t>
            </a:r>
          </a:p>
        </p:txBody>
      </p:sp>
      <p:sp>
        <p:nvSpPr>
          <p:cNvPr id="48160" name="Rectangle 43"/>
          <p:cNvSpPr>
            <a:spLocks noChangeArrowheads="1"/>
          </p:cNvSpPr>
          <p:nvPr/>
        </p:nvSpPr>
        <p:spPr bwMode="auto">
          <a:xfrm>
            <a:off x="6156325" y="1916113"/>
            <a:ext cx="503238" cy="73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61" name="Text Box 44"/>
          <p:cNvSpPr txBox="1">
            <a:spLocks noChangeArrowheads="1"/>
          </p:cNvSpPr>
          <p:nvPr/>
        </p:nvSpPr>
        <p:spPr bwMode="auto">
          <a:xfrm>
            <a:off x="5940425" y="1844675"/>
            <a:ext cx="10461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000" b="1"/>
              <a:t>deshonestidad</a:t>
            </a:r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6449437" y="260648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92" grpId="0"/>
      <p:bldP spid="1949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c2l ori dhhs"/>
          <p:cNvPicPr>
            <a:picLocks noChangeAspect="1" noChangeArrowheads="1"/>
          </p:cNvPicPr>
          <p:nvPr/>
        </p:nvPicPr>
        <p:blipFill>
          <a:blip r:embed="rId2" cstate="print">
            <a:lum bright="-12000"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52" t="8426" r="7024" b="5716"/>
          <a:stretch>
            <a:fillRect/>
          </a:stretch>
        </p:blipFill>
        <p:spPr bwMode="auto">
          <a:xfrm>
            <a:off x="3275013" y="1125538"/>
            <a:ext cx="2592387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3203575" y="981075"/>
            <a:ext cx="2735263" cy="1511300"/>
          </a:xfrm>
          <a:prstGeom prst="cloudCallout">
            <a:avLst>
              <a:gd name="adj1" fmla="val -26380"/>
              <a:gd name="adj2" fmla="val 58824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sz="3600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492500" y="1268413"/>
            <a:ext cx="2268538" cy="863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cs typeface="Times New Roman" pitchFamily="18" charset="0"/>
              </a:rPr>
              <a:t>Guao! ¿Sucede esto con frecuencia?</a:t>
            </a:r>
            <a:endParaRPr lang="es-ES" b="1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2016125" y="5445125"/>
            <a:ext cx="5110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“Cuando la conducta deshonesta en investigación se hace pública”</a:t>
            </a:r>
            <a:endParaRPr lang="es-ES_tradnl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084888" y="476250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1207" name="Rectangle 14"/>
          <p:cNvSpPr>
            <a:spLocks noChangeArrowheads="1"/>
          </p:cNvSpPr>
          <p:nvPr/>
        </p:nvSpPr>
        <p:spPr bwMode="auto">
          <a:xfrm>
            <a:off x="2716213" y="6165850"/>
            <a:ext cx="37115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latin typeface="Arial" charset="0"/>
              </a:rPr>
              <a:t>http://ori.dhhs.gov/.../products/RCRintro/c02/ic2.html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1009650" y="3552825"/>
            <a:ext cx="23891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Resultados </a:t>
            </a:r>
          </a:p>
          <a:p>
            <a:pPr eaLnBrk="1" hangingPunct="1">
              <a:defRPr/>
            </a:pPr>
            <a:r>
              <a:rPr lang="es-ES_tradnl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Fabricados en </a:t>
            </a:r>
          </a:p>
          <a:p>
            <a:pPr eaLnBrk="1" hangingPunct="1">
              <a:defRPr/>
            </a:pPr>
            <a:r>
              <a:rPr lang="es-ES_tradnl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ensayo clínico…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3359150" y="4635500"/>
            <a:ext cx="2563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Investigador</a:t>
            </a:r>
          </a:p>
          <a:p>
            <a:pPr eaLnBrk="1" hangingPunct="1">
              <a:defRPr/>
            </a:pPr>
            <a:r>
              <a:rPr lang="es-ES_tradnl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Falsifica datos…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5826125" y="3697288"/>
            <a:ext cx="2174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Tesis</a:t>
            </a:r>
          </a:p>
          <a:p>
            <a:pPr eaLnBrk="1" hangingPunct="1">
              <a:defRPr/>
            </a:pPr>
            <a:r>
              <a:rPr lang="es-ES_tradnl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Plagiada por…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9" grpId="0" animBg="1"/>
      <p:bldP spid="13322" grpId="0"/>
      <p:bldP spid="13327" grpId="0"/>
      <p:bldP spid="13328" grpId="0"/>
      <p:bldP spid="1332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ChangeArrowheads="1"/>
          </p:cNvSpPr>
          <p:nvPr/>
        </p:nvSpPr>
        <p:spPr bwMode="auto">
          <a:xfrm>
            <a:off x="0" y="1606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sz="3600"/>
          </a:p>
        </p:txBody>
      </p:sp>
      <p:pic>
        <p:nvPicPr>
          <p:cNvPr id="11269" name="Picture 5" descr="Roomie plagiaris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26" r="4253" b="14633"/>
          <a:stretch>
            <a:fillRect/>
          </a:stretch>
        </p:blipFill>
        <p:spPr bwMode="auto">
          <a:xfrm>
            <a:off x="2663825" y="1196975"/>
            <a:ext cx="3816350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425575" y="5084763"/>
            <a:ext cx="6292850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“¿Plagio? pero mi si compañera me dio permiso para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usar su trabajo y que no tenía que citarla.”</a:t>
            </a:r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3253" name="Rectangle 11"/>
          <p:cNvSpPr>
            <a:spLocks noChangeArrowheads="1"/>
          </p:cNvSpPr>
          <p:nvPr/>
        </p:nvSpPr>
        <p:spPr bwMode="auto">
          <a:xfrm>
            <a:off x="2727325" y="5805488"/>
            <a:ext cx="36877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latin typeface="Arial" charset="0"/>
              </a:rPr>
              <a:t>www.pyrczak.com/antiplagiarism/images/Roomie.gif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084888" y="404813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/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/>
              <a:t>  en la Investigación</a:t>
            </a:r>
            <a:endParaRPr lang="es-ES_tradnl" sz="1400" b="1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63688" y="2057400"/>
            <a:ext cx="601662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preferible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fallar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</a:t>
            </a:r>
            <a:r>
              <a:rPr lang="en-US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honor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tener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éxito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fraude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endParaRPr lang="es-E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5845175" y="4724400"/>
            <a:ext cx="1439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400" dirty="0" err="1">
                <a:solidFill>
                  <a:srgbClr val="000000"/>
                </a:solidFill>
              </a:rPr>
              <a:t>Sófocles</a:t>
            </a:r>
            <a:endParaRPr lang="es-ES" sz="2400" dirty="0">
              <a:solidFill>
                <a:srgbClr val="000000"/>
              </a:solidFill>
            </a:endParaRPr>
          </a:p>
        </p:txBody>
      </p:sp>
      <p:sp>
        <p:nvSpPr>
          <p:cNvPr id="10244" name="4 Rectángulo"/>
          <p:cNvSpPr>
            <a:spLocks noChangeArrowheads="1"/>
          </p:cNvSpPr>
          <p:nvPr/>
        </p:nvSpPr>
        <p:spPr bwMode="auto">
          <a:xfrm>
            <a:off x="3398838" y="5186363"/>
            <a:ext cx="388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s-ES" sz="1000"/>
              <a:t>CENTER FOR ACADEMIC INTEGRITY</a:t>
            </a:r>
          </a:p>
          <a:p>
            <a:pPr algn="r"/>
            <a:r>
              <a:rPr lang="es-ES" sz="1000"/>
              <a:t>http://www.academicintegrity.org/icai/assets/FV2013.pdf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ChangeArrowheads="1"/>
          </p:cNvSpPr>
          <p:nvPr/>
        </p:nvSpPr>
        <p:spPr bwMode="auto">
          <a:xfrm>
            <a:off x="0" y="16113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sz="3600"/>
          </a:p>
        </p:txBody>
      </p:sp>
      <p:pic>
        <p:nvPicPr>
          <p:cNvPr id="12293" name="Picture 5" descr="untitl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124"/>
          <a:stretch>
            <a:fillRect/>
          </a:stretch>
        </p:blipFill>
        <p:spPr bwMode="auto">
          <a:xfrm>
            <a:off x="2268538" y="1001713"/>
            <a:ext cx="4370387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908050" y="4652963"/>
            <a:ext cx="7326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"Me gusta lo que está escrito en ese trabajo.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Pero me hubiera gustado más que usted lo hubiera escrito.”</a:t>
            </a:r>
          </a:p>
        </p:txBody>
      </p:sp>
      <p:sp>
        <p:nvSpPr>
          <p:cNvPr id="54277" name="Rectangle 11"/>
          <p:cNvSpPr>
            <a:spLocks noChangeArrowheads="1"/>
          </p:cNvSpPr>
          <p:nvPr/>
        </p:nvSpPr>
        <p:spPr bwMode="auto">
          <a:xfrm>
            <a:off x="2195513" y="5445125"/>
            <a:ext cx="47529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>
                <a:latin typeface="Arial" charset="0"/>
              </a:rPr>
              <a:t>http://atempleton.wordpress.com/2008/10/23/plagiarism-cartoon/</a:t>
            </a:r>
          </a:p>
          <a:p>
            <a:pPr algn="l">
              <a:spcBef>
                <a:spcPct val="50000"/>
              </a:spcBef>
            </a:pPr>
            <a:r>
              <a:rPr lang="en-US" sz="1200">
                <a:latin typeface="Arial" charset="0"/>
              </a:rPr>
              <a:t>Cartoon by Matthew Henry Hall http://www.matthewhenryhall.com/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444208" y="332656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en</a:t>
            </a: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 Investigación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771650" y="1052513"/>
            <a:ext cx="5600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Caso real local: uso no autorizado de imágenes</a:t>
            </a:r>
          </a:p>
        </p:txBody>
      </p:sp>
      <p:pic>
        <p:nvPicPr>
          <p:cNvPr id="55299" name="Picture 10" descr="CONSTIPACION INDUC PRIMER CAPITULO PAG 16-17"/>
          <p:cNvPicPr>
            <a:picLocks noChangeAspect="1" noChangeArrowheads="1"/>
          </p:cNvPicPr>
          <p:nvPr/>
        </p:nvPicPr>
        <p:blipFill>
          <a:blip r:embed="rId2" cstate="print">
            <a:lum bright="-36000" contrast="4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7788" y="1557338"/>
            <a:ext cx="6446837" cy="476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Oval 11"/>
          <p:cNvSpPr>
            <a:spLocks noChangeArrowheads="1"/>
          </p:cNvSpPr>
          <p:nvPr/>
        </p:nvSpPr>
        <p:spPr bwMode="auto">
          <a:xfrm>
            <a:off x="900113" y="2492375"/>
            <a:ext cx="3671887" cy="338455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4787900" y="4005263"/>
            <a:ext cx="2879725" cy="21605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 animBg="1"/>
      <p:bldP spid="3073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7" descr="dibujo ximena"/>
          <p:cNvPicPr>
            <a:picLocks noChangeAspect="1" noChangeArrowheads="1"/>
          </p:cNvPicPr>
          <p:nvPr/>
        </p:nvPicPr>
        <p:blipFill>
          <a:blip r:embed="rId2" cstate="print">
            <a:lum bright="-18000"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557338"/>
            <a:ext cx="5616575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Oval 8"/>
          <p:cNvSpPr>
            <a:spLocks noChangeArrowheads="1"/>
          </p:cNvSpPr>
          <p:nvPr/>
        </p:nvSpPr>
        <p:spPr bwMode="auto">
          <a:xfrm>
            <a:off x="1547813" y="1773238"/>
            <a:ext cx="6337300" cy="467995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5940425" y="5876925"/>
            <a:ext cx="2232025" cy="5032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6326" name="Text Box 5"/>
          <p:cNvSpPr txBox="1">
            <a:spLocks noChangeArrowheads="1"/>
          </p:cNvSpPr>
          <p:nvPr/>
        </p:nvSpPr>
        <p:spPr bwMode="auto">
          <a:xfrm>
            <a:off x="811213" y="1052513"/>
            <a:ext cx="3760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Caso real local: </a:t>
            </a:r>
          </a:p>
          <a:p>
            <a:pPr algn="l" eaLnBrk="1" hangingPunct="1"/>
            <a:r>
              <a:rPr lang="es-ES_tradnl"/>
              <a:t>uso no autorizado de imágenes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nimBg="1"/>
      <p:bldP spid="3175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1547813" y="1628775"/>
            <a:ext cx="5472112" cy="39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2400" b="1" dirty="0" smtClean="0">
                <a:solidFill>
                  <a:srgbClr val="CC3300"/>
                </a:solidFill>
              </a:rPr>
              <a:t> </a:t>
            </a:r>
            <a:r>
              <a:rPr lang="es-ES_tradnl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FABRICACIÓN </a:t>
            </a:r>
          </a:p>
          <a:p>
            <a:pPr algn="l" eaLnBrk="1" hangingPunct="1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Inventar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datos o resultados y registros</a:t>
            </a:r>
          </a:p>
          <a:p>
            <a:pPr algn="l"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o reportes de ellos</a:t>
            </a:r>
          </a:p>
          <a:p>
            <a:pPr algn="l" eaLnBrk="1" hangingPunct="1">
              <a:defRPr/>
            </a:pPr>
            <a:endParaRPr lang="es-ES_tradnl" sz="1600" b="1" dirty="0" smtClean="0">
              <a:solidFill>
                <a:srgbClr val="CC3300"/>
              </a:solidFill>
            </a:endParaRPr>
          </a:p>
          <a:p>
            <a:pPr algn="l" eaLnBrk="1" hangingPunct="1">
              <a:defRPr/>
            </a:pPr>
            <a:r>
              <a:rPr lang="es-ES_tradnl" sz="2400" b="1" dirty="0" smtClean="0">
                <a:solidFill>
                  <a:srgbClr val="CC3300"/>
                </a:solidFill>
              </a:rPr>
              <a:t> </a:t>
            </a:r>
            <a:r>
              <a:rPr lang="es-ES_tradnl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FALSIFICACIÓN</a:t>
            </a:r>
            <a:r>
              <a:rPr lang="es-ES_tradnl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 eaLnBrk="1" hangingPunct="1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Manipular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materiales, equipo, procesos</a:t>
            </a:r>
          </a:p>
          <a:p>
            <a:pPr algn="l"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o cambiar u omitir datos o resultados, de tal modo que</a:t>
            </a:r>
          </a:p>
          <a:p>
            <a:pPr algn="l"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la investigación no está exactamente representada en </a:t>
            </a:r>
          </a:p>
          <a:p>
            <a:pPr algn="l"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el registro de información</a:t>
            </a:r>
          </a:p>
          <a:p>
            <a:pPr algn="l" eaLnBrk="1" hangingPunct="1">
              <a:defRPr/>
            </a:pPr>
            <a:endParaRPr lang="es-ES_tradnl" sz="16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_tradnl" sz="2800" b="1" dirty="0" smtClean="0">
                <a:solidFill>
                  <a:srgbClr val="CC3300"/>
                </a:solidFill>
              </a:rPr>
              <a:t> </a:t>
            </a:r>
            <a:r>
              <a:rPr lang="es-ES_tradnl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PLAGIO</a:t>
            </a:r>
            <a:r>
              <a:rPr lang="es-ES_tradnl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 eaLnBrk="1" hangingPunct="1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Apropiarse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 ideas, procesos, resultados, palabras    </a:t>
            </a:r>
          </a:p>
          <a:p>
            <a:pPr algn="l"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de otra persona sin darle crédito apropiado</a:t>
            </a:r>
            <a:endParaRPr lang="es-ES_tradnl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5676900" y="2420938"/>
            <a:ext cx="3043238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48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TRÍO…</a:t>
            </a:r>
          </a:p>
        </p:txBody>
      </p:sp>
      <p:sp>
        <p:nvSpPr>
          <p:cNvPr id="60421" name="Rectangle 9"/>
          <p:cNvSpPr>
            <a:spLocks noChangeArrowheads="1"/>
          </p:cNvSpPr>
          <p:nvPr/>
        </p:nvSpPr>
        <p:spPr bwMode="auto">
          <a:xfrm>
            <a:off x="1536700" y="5805488"/>
            <a:ext cx="6069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_tradnl" sz="1200" dirty="0"/>
              <a:t>Office of </a:t>
            </a:r>
            <a:r>
              <a:rPr lang="es-ES_tradnl" sz="1200" dirty="0" err="1"/>
              <a:t>Research</a:t>
            </a:r>
            <a:r>
              <a:rPr lang="es-ES_tradnl" sz="1200" dirty="0"/>
              <a:t> </a:t>
            </a:r>
            <a:r>
              <a:rPr lang="es-ES_tradnl" sz="1200" dirty="0" err="1"/>
              <a:t>Integrity</a:t>
            </a:r>
            <a:r>
              <a:rPr lang="es-ES_tradnl" sz="1200" dirty="0"/>
              <a:t> ORI. US </a:t>
            </a:r>
            <a:r>
              <a:rPr lang="es-ES_tradnl" sz="1200" dirty="0" err="1"/>
              <a:t>Department</a:t>
            </a:r>
            <a:r>
              <a:rPr lang="es-ES_tradnl" sz="1200" dirty="0"/>
              <a:t> of </a:t>
            </a:r>
            <a:r>
              <a:rPr lang="es-ES_tradnl" sz="1200" dirty="0" err="1"/>
              <a:t>Health</a:t>
            </a:r>
            <a:r>
              <a:rPr lang="es-ES_tradnl" sz="1200" dirty="0"/>
              <a:t> and Human </a:t>
            </a:r>
            <a:r>
              <a:rPr lang="es-ES_tradnl" sz="1200" dirty="0" err="1"/>
              <a:t>Services</a:t>
            </a:r>
            <a:r>
              <a:rPr lang="es-ES_tradnl" sz="1200" dirty="0"/>
              <a:t>.</a:t>
            </a:r>
          </a:p>
          <a:p>
            <a:pPr algn="r"/>
            <a:r>
              <a:rPr lang="es-ES_tradnl" sz="1200" dirty="0"/>
              <a:t>http://ori.dhhs.gov/misconduct/definition_misconduct.shtml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389573" y="468082"/>
            <a:ext cx="4364853" cy="95410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Conductas deshonestas </a:t>
            </a:r>
          </a:p>
          <a:p>
            <a:pPr>
              <a:defRPr/>
            </a:pPr>
            <a:r>
              <a:rPr lang="es-ES_tradnl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la academia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12"/>
          <p:cNvSpPr txBox="1">
            <a:spLocks noChangeArrowheads="1"/>
          </p:cNvSpPr>
          <p:nvPr/>
        </p:nvSpPr>
        <p:spPr bwMode="auto">
          <a:xfrm>
            <a:off x="6351588" y="53927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>
              <a:latin typeface="Arial" charset="0"/>
            </a:endParaRPr>
          </a:p>
        </p:txBody>
      </p:sp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2621784" y="1124744"/>
            <a:ext cx="3821879" cy="1384995"/>
          </a:xfrm>
          <a:prstGeom prst="rect">
            <a:avLst/>
          </a:prstGeom>
          <a:solidFill>
            <a:srgbClr val="FFC000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Conducta deshonesta </a:t>
            </a:r>
            <a:endParaRPr lang="es-ES_tradnl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ES_tradnl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endParaRPr lang="es-ES_tradnl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s-ES_tradnl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nvestigación</a:t>
            </a:r>
            <a:endParaRPr lang="es-ES_tradnl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2115615" y="2636912"/>
            <a:ext cx="4912769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400" dirty="0"/>
              <a:t>“Fabricación, falsificación, plagio </a:t>
            </a:r>
            <a:endParaRPr lang="es-ES_tradnl" sz="2400" dirty="0" smtClean="0"/>
          </a:p>
          <a:p>
            <a:pPr algn="l">
              <a:defRPr/>
            </a:pPr>
            <a:r>
              <a:rPr lang="es-ES_tradnl" sz="2400" dirty="0" smtClean="0"/>
              <a:t>al </a:t>
            </a:r>
            <a:r>
              <a:rPr lang="es-ES_tradnl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proponer, ejecutar, o revisar investigación</a:t>
            </a:r>
            <a:r>
              <a:rPr lang="es-ES_tradnl" sz="3200" b="1" dirty="0"/>
              <a:t> o </a:t>
            </a:r>
            <a:endParaRPr lang="es-ES_tradnl" sz="3200" b="1" dirty="0" smtClean="0"/>
          </a:p>
          <a:p>
            <a:pPr algn="l">
              <a:defRPr/>
            </a:pPr>
            <a:r>
              <a:rPr lang="es-ES_tradnl" sz="3200" b="1" dirty="0" smtClean="0"/>
              <a:t>al </a:t>
            </a:r>
            <a:r>
              <a:rPr lang="es-ES_tradnl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reportar</a:t>
            </a:r>
            <a:r>
              <a:rPr lang="es-ES_tradnl" sz="3200" dirty="0"/>
              <a:t> </a:t>
            </a:r>
            <a:r>
              <a:rPr lang="es-ES_tradnl" sz="2400" dirty="0"/>
              <a:t>resultados de investigación</a:t>
            </a:r>
            <a:r>
              <a:rPr lang="es-ES_tradnl" sz="2400" dirty="0" smtClean="0"/>
              <a:t>.</a:t>
            </a:r>
          </a:p>
          <a:p>
            <a:pPr algn="l">
              <a:defRPr/>
            </a:pPr>
            <a:r>
              <a:rPr lang="es-ES_tradnl" sz="1400" dirty="0" smtClean="0"/>
              <a:t> </a:t>
            </a:r>
          </a:p>
          <a:p>
            <a:pPr algn="l">
              <a:defRPr/>
            </a:pPr>
            <a:r>
              <a:rPr lang="es-ES_tradnl" sz="2400" dirty="0" smtClean="0"/>
              <a:t>…</a:t>
            </a:r>
            <a:r>
              <a:rPr lang="es-ES_tradnl" sz="2400" dirty="0"/>
              <a:t>No incluye el error honesto o </a:t>
            </a:r>
            <a:endParaRPr lang="es-ES_tradnl" sz="2400" dirty="0" smtClean="0"/>
          </a:p>
          <a:p>
            <a:pPr algn="l">
              <a:defRPr/>
            </a:pPr>
            <a:r>
              <a:rPr lang="es-ES_tradnl" sz="2400" dirty="0" smtClean="0"/>
              <a:t>diferencias </a:t>
            </a:r>
            <a:r>
              <a:rPr lang="es-ES_tradnl" sz="2400" dirty="0"/>
              <a:t>de opinión.” </a:t>
            </a:r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2788121" y="6021288"/>
            <a:ext cx="4448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0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Integrity</a:t>
            </a:r>
            <a:r>
              <a:rPr lang="es-ES_tradnl" sz="1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s-ES_tradnl" sz="10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misconduct</a:t>
            </a:r>
            <a:r>
              <a:rPr lang="es-ES_tradnl" sz="1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in </a:t>
            </a:r>
            <a:r>
              <a:rPr lang="es-ES_tradnl" sz="10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research</a:t>
            </a:r>
            <a:r>
              <a:rPr lang="es-ES_tradnl" sz="1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US </a:t>
            </a:r>
            <a:r>
              <a:rPr lang="es-ES_tradnl" sz="1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Department</a:t>
            </a:r>
            <a:r>
              <a:rPr lang="es-ES_tradnl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s-ES_tradnl" sz="1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Health</a:t>
            </a:r>
            <a:r>
              <a:rPr lang="es-ES_tradnl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and Human </a:t>
            </a:r>
            <a:r>
              <a:rPr lang="es-ES_tradnl" sz="1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Services</a:t>
            </a:r>
            <a:r>
              <a:rPr lang="es-ES_tradnl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42CFR </a:t>
            </a:r>
            <a:r>
              <a:rPr lang="es-ES_tradnl" sz="1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Part</a:t>
            </a:r>
            <a:r>
              <a:rPr lang="es-ES_tradnl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50 </a:t>
            </a:r>
            <a:r>
              <a:rPr lang="es-ES_tradnl" sz="1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Subpart</a:t>
            </a:r>
            <a:r>
              <a:rPr lang="es-ES_tradnl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 1995.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81" grpId="0" animBg="1"/>
      <p:bldP spid="13518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797968" y="1384102"/>
            <a:ext cx="3548063" cy="10985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6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TRIO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301988" y="2708920"/>
            <a:ext cx="4540024" cy="258532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Fabricación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Falsificación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Plagio</a:t>
            </a:r>
            <a:endParaRPr lang="es-ES_tradnl" sz="5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6156325" y="333375"/>
            <a:ext cx="2609850" cy="619125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2598738" y="1984375"/>
            <a:ext cx="3944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Fabricación</a:t>
            </a:r>
          </a:p>
        </p:txBody>
      </p:sp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858963" y="3068638"/>
            <a:ext cx="5478462" cy="1477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Fabricar resultados de experimentos</a:t>
            </a:r>
          </a:p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Fabricar citas inexistentes</a:t>
            </a:r>
          </a:p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Fabricar artículos inexistentes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1665288" y="4581525"/>
            <a:ext cx="5811837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8000" b="1">
                <a:solidFill>
                  <a:srgbClr val="CC0000"/>
                </a:solidFill>
              </a:rPr>
              <a:t>INVENTAR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838200" y="838200"/>
            <a:ext cx="2355850" cy="76993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TRIO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38400" y="1905000"/>
            <a:ext cx="42719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Falsificación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628775" y="3048000"/>
            <a:ext cx="5916613" cy="1492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Falsificar textos, documentos, CV, notas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Falsificar historias médicas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Falsificar investigaciones: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  Ej: eliminar o agregar puntos en gráficos 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362075" y="4572000"/>
            <a:ext cx="6450013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8000" b="1">
                <a:solidFill>
                  <a:srgbClr val="CC0000"/>
                </a:solidFill>
              </a:rPr>
              <a:t>MANIPULAR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827584" y="980728"/>
            <a:ext cx="2355850" cy="76835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TRIO</a:t>
            </a: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4"/>
          <p:cNvSpPr txBox="1">
            <a:spLocks noChangeArrowheads="1"/>
          </p:cNvSpPr>
          <p:nvPr/>
        </p:nvSpPr>
        <p:spPr bwMode="auto">
          <a:xfrm>
            <a:off x="2895600" y="14319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>
              <a:latin typeface="Arial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544888" y="1431925"/>
            <a:ext cx="2052637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Plagio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106613" y="2408238"/>
            <a:ext cx="4930775" cy="20399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Apropiación indebida de ideas, palabras, imágenes etc. sin dar el crédito debido al autor</a:t>
            </a:r>
          </a:p>
          <a:p>
            <a:pPr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 </a:t>
            </a: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hacer creer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 lector que el material es propio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4183063" y="4437063"/>
            <a:ext cx="295275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Texas Heart Institute. CME Ethics: Copyright, Plagiarism and the Internet.2009 </a:t>
            </a: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723900" y="687388"/>
            <a:ext cx="2355850" cy="76835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TRIO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555875" y="4967288"/>
            <a:ext cx="4030663" cy="14335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8800" b="1">
                <a:solidFill>
                  <a:srgbClr val="CC0000"/>
                </a:solidFill>
              </a:rPr>
              <a:t>ROBAR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942359" y="2331690"/>
            <a:ext cx="2228495" cy="1077218"/>
          </a:xfrm>
          <a:prstGeom prst="rect">
            <a:avLst/>
          </a:prstGeom>
          <a:solidFill>
            <a:srgbClr val="FF704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/>
              <a:t>Plagio </a:t>
            </a:r>
          </a:p>
          <a:p>
            <a:pPr eaLnBrk="1" hangingPunct="1"/>
            <a:r>
              <a:rPr lang="es-ES_tradnl" sz="3200"/>
              <a:t>intencional</a:t>
            </a: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3348038" y="2379315"/>
            <a:ext cx="15224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Conducta </a:t>
            </a:r>
          </a:p>
          <a:p>
            <a:pPr algn="l" eaLnBrk="1" hangingPunct="1"/>
            <a:r>
              <a:rPr lang="es-ES_tradnl"/>
              <a:t>deshonesta</a:t>
            </a:r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3059113" y="4179540"/>
            <a:ext cx="23558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Ignorancia</a:t>
            </a:r>
          </a:p>
          <a:p>
            <a:pPr algn="l" eaLnBrk="1" hangingPunct="1"/>
            <a:r>
              <a:rPr lang="es-ES_tradnl"/>
              <a:t>Irresponsabilidad </a:t>
            </a:r>
          </a:p>
          <a:p>
            <a:pPr algn="l" eaLnBrk="1" hangingPunct="1"/>
            <a:r>
              <a:rPr lang="es-ES_tradnl"/>
              <a:t>de supervisores</a:t>
            </a:r>
          </a:p>
        </p:txBody>
      </p:sp>
      <p:sp>
        <p:nvSpPr>
          <p:cNvPr id="108554" name="Rectangle 10"/>
          <p:cNvSpPr>
            <a:spLocks noChangeArrowheads="1"/>
          </p:cNvSpPr>
          <p:nvPr/>
        </p:nvSpPr>
        <p:spPr bwMode="auto">
          <a:xfrm>
            <a:off x="5651500" y="2379315"/>
            <a:ext cx="2079625" cy="1016000"/>
          </a:xfrm>
          <a:prstGeom prst="rect">
            <a:avLst/>
          </a:prstGeom>
          <a:solidFill>
            <a:srgbClr val="FFAA71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ES_tradnl"/>
              <a:t>Plagio completo</a:t>
            </a:r>
          </a:p>
          <a:p>
            <a:pPr algn="l"/>
            <a:r>
              <a:rPr lang="es-ES_tradnl"/>
              <a:t>Plagio parcial</a:t>
            </a:r>
          </a:p>
          <a:p>
            <a:pPr algn="l"/>
            <a:r>
              <a:rPr lang="es-ES_tradnl"/>
              <a:t>Autoplagio</a:t>
            </a:r>
          </a:p>
        </p:txBody>
      </p:sp>
      <p:sp>
        <p:nvSpPr>
          <p:cNvPr id="108555" name="Rectangle 11"/>
          <p:cNvSpPr>
            <a:spLocks noChangeArrowheads="1"/>
          </p:cNvSpPr>
          <p:nvPr/>
        </p:nvSpPr>
        <p:spPr bwMode="auto">
          <a:xfrm>
            <a:off x="5508625" y="3963640"/>
            <a:ext cx="2376488" cy="1625600"/>
          </a:xfrm>
          <a:prstGeom prst="rect">
            <a:avLst/>
          </a:prstGeom>
          <a:solidFill>
            <a:srgbClr val="FFAA71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ES_tradnl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Verbatin</a:t>
            </a:r>
            <a:endParaRPr lang="es-ES_tradnl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Parafraseo </a:t>
            </a:r>
          </a:p>
          <a:p>
            <a:pPr algn="l"/>
            <a:r>
              <a:rPr lang="es-ES_tradnl" dirty="0"/>
              <a:t>inadecuado</a:t>
            </a:r>
          </a:p>
          <a:p>
            <a:pPr algn="l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Citas</a:t>
            </a:r>
            <a:r>
              <a:rPr lang="es-ES_tradnl" dirty="0"/>
              <a:t> ausentes o </a:t>
            </a:r>
            <a:r>
              <a:rPr lang="es-ES_tradnl" dirty="0" err="1"/>
              <a:t>inapropidadas</a:t>
            </a:r>
            <a:endParaRPr lang="es-ES_tradnl" dirty="0"/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894421" y="4203353"/>
            <a:ext cx="2129109" cy="1077218"/>
          </a:xfrm>
          <a:prstGeom prst="rect">
            <a:avLst/>
          </a:prstGeom>
          <a:solidFill>
            <a:srgbClr val="C6C6EC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/>
              <a:t>Plagio </a:t>
            </a:r>
          </a:p>
          <a:p>
            <a:r>
              <a:rPr lang="es-ES_tradnl" sz="3200"/>
              <a:t>accidental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156325" y="333375"/>
            <a:ext cx="2609850" cy="619125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0" grpId="0" animBg="1"/>
      <p:bldP spid="108551" grpId="0"/>
      <p:bldP spid="108552" grpId="0"/>
      <p:bldP spid="108554" grpId="0" animBg="1"/>
      <p:bldP spid="108555" grpId="0" animBg="1"/>
      <p:bldP spid="1085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52500" y="1752600"/>
            <a:ext cx="7239000" cy="28003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s-ES_tradnl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 no es algo que usted tiene y espera no perder, sino algo en lo que debe trabajar a diario</a:t>
            </a:r>
            <a:r>
              <a:rPr lang="es-ES_tradnl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s-ES_tradnl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3232150" y="4800600"/>
            <a:ext cx="47005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_tradnl" sz="2400"/>
              <a:t>Richard Smith M.D. </a:t>
            </a:r>
          </a:p>
          <a:p>
            <a:pPr algn="r" eaLnBrk="1" hangingPunct="1"/>
            <a:r>
              <a:rPr lang="es-ES_tradnl" sz="1400"/>
              <a:t>Editor British Medical Journal</a:t>
            </a:r>
          </a:p>
          <a:p>
            <a:pPr algn="r" eaLnBrk="1" hangingPunct="1"/>
            <a:r>
              <a:rPr lang="es-ES_tradnl" sz="1400" i="1"/>
              <a:t>Is medicine </a:t>
            </a:r>
            <a:r>
              <a:rPr lang="es-ES_tradnl" sz="1200" i="1"/>
              <a:t>corrupt?</a:t>
            </a:r>
          </a:p>
          <a:p>
            <a:pPr algn="r" eaLnBrk="1" hangingPunct="1"/>
            <a:r>
              <a:rPr lang="es-ES_tradnl" sz="1200">
                <a:hlinkClick r:id="rId2"/>
              </a:rPr>
              <a:t>http://resources.bmj.com/files/talks/is_medicine_corrupt.ppt</a:t>
            </a:r>
            <a:endParaRPr lang="es-ES_tradnl" sz="12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2520950" y="2743200"/>
            <a:ext cx="4133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/>
              <a:t>Pequeño o grande </a:t>
            </a:r>
          </a:p>
          <a:p>
            <a:pPr eaLnBrk="1" hangingPunct="1"/>
            <a:r>
              <a:rPr lang="es-ES_tradnl" sz="2800"/>
              <a:t>Intencional o accidental</a:t>
            </a: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1249363" y="4059238"/>
            <a:ext cx="6675437" cy="1187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7200" b="1">
                <a:solidFill>
                  <a:srgbClr val="CC0000"/>
                </a:solidFill>
              </a:rPr>
              <a:t>INACEPTABLE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546475" y="1803400"/>
            <a:ext cx="2051050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Plagio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755576" y="1033463"/>
            <a:ext cx="2355850" cy="76993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TRIO</a:t>
            </a: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6156325" y="333375"/>
            <a:ext cx="2609850" cy="619125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146300" y="2154238"/>
            <a:ext cx="485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marL="571500" indent="-571500"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s-ES_tradnl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Plagio accidental</a:t>
            </a:r>
            <a:endParaRPr lang="es-ES_tradnl" sz="4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5048250" y="4508500"/>
            <a:ext cx="3079750" cy="11906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Papel del </a:t>
            </a:r>
          </a:p>
          <a:p>
            <a:pPr>
              <a:defRPr/>
            </a:pPr>
            <a:r>
              <a:rPr lang="es-ES_tradnl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profesor… ¿?</a:t>
            </a: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2743200" y="2884488"/>
            <a:ext cx="4032250" cy="10779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 más frecuente, es por </a:t>
            </a:r>
            <a:r>
              <a:rPr lang="es-ES_tradnl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ignorancia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633413" y="1011238"/>
            <a:ext cx="2354262" cy="76993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TRIO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936777" y="1196975"/>
            <a:ext cx="3270447" cy="64633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Hacer trampa</a:t>
            </a:r>
          </a:p>
        </p:txBody>
      </p:sp>
      <p:pic>
        <p:nvPicPr>
          <p:cNvPr id="3" name="Picture 5" descr="cheating-md-972979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6325" y="2243138"/>
            <a:ext cx="3744913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90563" y="5229225"/>
            <a:ext cx="41306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s-ES_tradnl" sz="1000">
                <a:latin typeface="Arial" charset="0"/>
                <a:hlinkClick r:id="rId3"/>
              </a:rPr>
              <a:t>http://www.esquire.com/cm/esquire/images/cheating-md-97297921.jpg</a:t>
            </a:r>
            <a:endParaRPr lang="es-ES_tradnl" sz="1000">
              <a:latin typeface="Arial" charset="0"/>
            </a:endParaRPr>
          </a:p>
        </p:txBody>
      </p:sp>
      <p:pic>
        <p:nvPicPr>
          <p:cNvPr id="5" name="Picture 8" descr="cheating"/>
          <p:cNvPicPr>
            <a:picLocks noChangeAspect="1" noChangeArrowheads="1"/>
          </p:cNvPicPr>
          <p:nvPr/>
        </p:nvPicPr>
        <p:blipFill>
          <a:blip r:embed="rId4" cstate="print">
            <a:lum bright="-12000" contras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8938" y="2133600"/>
            <a:ext cx="2427287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821238" y="6021388"/>
            <a:ext cx="35671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s-ES_tradnl" sz="900">
                <a:hlinkClick r:id="rId5"/>
              </a:rPr>
              <a:t>http://grizzlymedia.files.wordpress.com/2008/03/cheating.jpg</a:t>
            </a:r>
            <a:endParaRPr lang="es-ES_tradnl" sz="90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881981" y="1550191"/>
            <a:ext cx="5380038" cy="64633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Tener ventaja injusta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108200" y="2405856"/>
            <a:ext cx="5019675" cy="461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Tener acceso a exámenes viejos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078038" y="3024981"/>
            <a:ext cx="4953000" cy="8302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Mentir para obtener beneficios</a:t>
            </a: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“certificados falsos”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078038" y="3988593"/>
            <a:ext cx="4403725" cy="830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Impedir que otros cumplan   </a:t>
            </a:r>
          </a:p>
          <a:p>
            <a:pPr>
              <a:buClr>
                <a:srgbClr val="CC0000"/>
              </a:buClr>
              <a:buSzPct val="150000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sus actividades académicas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047875" y="4902993"/>
            <a:ext cx="4805363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Usar el mismo material propio    </a:t>
            </a:r>
          </a:p>
          <a:p>
            <a:pPr algn="l">
              <a:buClr>
                <a:srgbClr val="CC0000"/>
              </a:buClr>
              <a:buSzPct val="150000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o de otros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723303" y="1847165"/>
            <a:ext cx="569739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Deshonestidad en general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309813" y="2836863"/>
            <a:ext cx="3978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/>
              <a:t>Ayudar</a:t>
            </a:r>
            <a:r>
              <a:rPr lang="es-ES_tradnl" sz="2400" dirty="0"/>
              <a:t> a cometer fraudes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268538" y="3357563"/>
            <a:ext cx="5529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/>
              <a:t>Dañar, robar</a:t>
            </a:r>
            <a:r>
              <a:rPr lang="es-ES_tradnl" sz="2400" dirty="0"/>
              <a:t>  equipos, mobiliario etc.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268538" y="3933825"/>
            <a:ext cx="4540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/>
              <a:t>Estafar</a:t>
            </a:r>
            <a:r>
              <a:rPr lang="es-ES_tradnl" sz="2400"/>
              <a:t>, mal manejo de fondos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09813" y="4508500"/>
            <a:ext cx="237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/>
              <a:t>Acosar</a:t>
            </a:r>
            <a:r>
              <a:rPr lang="es-ES_tradnl" sz="2400" dirty="0"/>
              <a:t> a otros </a:t>
            </a: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auto">
          <a:xfrm>
            <a:off x="5033169" y="5609431"/>
            <a:ext cx="2216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000000"/>
                </a:solidFill>
              </a:rPr>
              <a:t>Etc. Etc. Etc…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120029" y="4965700"/>
            <a:ext cx="515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buClr>
                <a:srgbClr val="CC0000"/>
              </a:buClr>
              <a:buSzPct val="150000"/>
            </a:pPr>
            <a:r>
              <a:rPr lang="es-ES" dirty="0" smtClean="0"/>
              <a:t>   Conflictos </a:t>
            </a:r>
            <a:r>
              <a:rPr lang="es-ES" dirty="0"/>
              <a:t>de intereses </a:t>
            </a:r>
            <a:r>
              <a:rPr lang="es-ES" dirty="0" smtClean="0"/>
              <a:t>no reportados</a:t>
            </a:r>
            <a:endParaRPr lang="es-E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4"/>
          <p:cNvSpPr txBox="1">
            <a:spLocks noChangeArrowheads="1"/>
          </p:cNvSpPr>
          <p:nvPr/>
        </p:nvSpPr>
        <p:spPr bwMode="auto">
          <a:xfrm>
            <a:off x="1384300" y="21574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/>
          </a:p>
        </p:txBody>
      </p:sp>
      <p:sp>
        <p:nvSpPr>
          <p:cNvPr id="87043" name="Text Box 5"/>
          <p:cNvSpPr txBox="1">
            <a:spLocks noChangeArrowheads="1"/>
          </p:cNvSpPr>
          <p:nvPr/>
        </p:nvSpPr>
        <p:spPr bwMode="auto">
          <a:xfrm>
            <a:off x="1527175" y="23685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>
              <a:latin typeface="Arial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2151063" y="2163763"/>
            <a:ext cx="484187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¡La ética implica valores, conductas, actitudes, posiciones en la vida, no sólo en la investigación científica!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596336" y="6525344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156325" y="333375"/>
            <a:ext cx="2299027" cy="523220"/>
          </a:xfrm>
          <a:prstGeom prst="rect">
            <a:avLst/>
          </a:prstGeom>
          <a:solidFill>
            <a:srgbClr val="FFD5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Conducta Responsable 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en la Investigación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5256" y="1243623"/>
            <a:ext cx="5380941" cy="469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1592860" y="5934104"/>
            <a:ext cx="5113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Antonio de </a:t>
            </a:r>
            <a:r>
              <a:rPr lang="es-ES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Budria</a:t>
            </a: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enseñando a estudiantes de Medicina,</a:t>
            </a:r>
          </a:p>
          <a:p>
            <a:pPr algn="r">
              <a:defRPr/>
            </a:pP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Universidad de Boloña, siglo XV. </a:t>
            </a:r>
            <a:r>
              <a:rPr lang="en-U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Tex. Heart Inst. J. 35: 6-15, 2008.</a:t>
            </a: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9094" name="Rectangle 5"/>
          <p:cNvSpPr>
            <a:spLocks noChangeArrowheads="1"/>
          </p:cNvSpPr>
          <p:nvPr/>
        </p:nvSpPr>
        <p:spPr bwMode="auto">
          <a:xfrm>
            <a:off x="1592860" y="585606"/>
            <a:ext cx="5915402" cy="584775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170000"/>
              <a:buFontTx/>
              <a:buChar char="•"/>
            </a:pPr>
            <a:r>
              <a:rPr lang="es-ES" sz="3200" b="1" dirty="0"/>
              <a:t> Relación Tutor-Aprendices</a:t>
            </a:r>
            <a:endParaRPr lang="es-ES_tradnl" sz="3200" b="1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706197" y="2764970"/>
            <a:ext cx="1723549" cy="1384995"/>
          </a:xfrm>
          <a:prstGeom prst="rect">
            <a:avLst/>
          </a:prstGeom>
          <a:solidFill>
            <a:srgbClr val="89FFFF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/>
              <a:t>Estudios </a:t>
            </a:r>
          </a:p>
          <a:p>
            <a:r>
              <a:rPr lang="es-VE" sz="2800" dirty="0" smtClean="0"/>
              <a:t>Pregrado</a:t>
            </a:r>
          </a:p>
          <a:p>
            <a:r>
              <a:rPr lang="es-VE" sz="2800" dirty="0" smtClean="0"/>
              <a:t>Posgrado</a:t>
            </a:r>
            <a:endParaRPr lang="es-V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1220788" y="1628775"/>
            <a:ext cx="6704012" cy="41544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8800">
                <a:solidFill>
                  <a:srgbClr val="A50021"/>
                </a:solidFill>
              </a:rPr>
              <a:t>¿Y qué es lo </a:t>
            </a:r>
          </a:p>
          <a:p>
            <a:pPr eaLnBrk="1" hangingPunct="1"/>
            <a:r>
              <a:rPr lang="es-ES" sz="8800">
                <a:solidFill>
                  <a:srgbClr val="A50021"/>
                </a:solidFill>
              </a:rPr>
              <a:t>tenemos </a:t>
            </a:r>
          </a:p>
          <a:p>
            <a:pPr eaLnBrk="1" hangingPunct="1"/>
            <a:r>
              <a:rPr lang="es-ES" sz="8800">
                <a:solidFill>
                  <a:srgbClr val="A50021"/>
                </a:solidFill>
              </a:rPr>
              <a:t>aquí?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viso tutorias fisiopatologia  h"/>
          <p:cNvPicPr>
            <a:picLocks noChangeAspect="1" noChangeArrowheads="1"/>
          </p:cNvPicPr>
          <p:nvPr/>
        </p:nvPicPr>
        <p:blipFill>
          <a:blip r:embed="rId2" cstate="print">
            <a:lum bright="-18000"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320925"/>
            <a:ext cx="5189537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379663" y="914400"/>
            <a:ext cx="4389437" cy="1077913"/>
          </a:xfrm>
          <a:prstGeom prst="rect">
            <a:avLst/>
          </a:prstGeom>
          <a:solidFill>
            <a:srgbClr val="FFFF99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Aviso en la entrada </a:t>
            </a:r>
          </a:p>
          <a:p>
            <a:pPr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un departamento …</a:t>
            </a:r>
          </a:p>
        </p:txBody>
      </p:sp>
      <p:sp>
        <p:nvSpPr>
          <p:cNvPr id="72708" name="Rectangle 6"/>
          <p:cNvSpPr>
            <a:spLocks noChangeArrowheads="1"/>
          </p:cNvSpPr>
          <p:nvPr/>
        </p:nvSpPr>
        <p:spPr bwMode="auto">
          <a:xfrm>
            <a:off x="1871663" y="2276475"/>
            <a:ext cx="5400675" cy="4103688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948488" y="3860800"/>
            <a:ext cx="1933575" cy="13112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8000">
                <a:solidFill>
                  <a:srgbClr val="C00000"/>
                </a:solidFill>
              </a:rPr>
              <a:t>¿…?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266950" y="914400"/>
            <a:ext cx="4548188" cy="1077913"/>
          </a:xfrm>
          <a:prstGeom prst="rect">
            <a:avLst/>
          </a:prstGeom>
          <a:solidFill>
            <a:srgbClr val="FFFF99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Avisos en 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</a:t>
            </a:r>
          </a:p>
          <a:p>
            <a:pPr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Foro </a:t>
            </a: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Profesoral ULA…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2465388" y="2349500"/>
            <a:ext cx="4213225" cy="3570288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/>
              <a:t>Ofertas de profesores </a:t>
            </a:r>
          </a:p>
          <a:p>
            <a:pPr eaLnBrk="1" hangingPunct="1"/>
            <a:endParaRPr lang="es-ES" sz="1400"/>
          </a:p>
          <a:p>
            <a:pPr eaLnBrk="1" hangingPunct="1"/>
            <a:r>
              <a:rPr lang="es-ES" sz="2800"/>
              <a:t>Ayuda para hacer </a:t>
            </a:r>
          </a:p>
          <a:p>
            <a:pPr eaLnBrk="1" hangingPunct="1"/>
            <a:r>
              <a:rPr lang="es-ES" sz="2800"/>
              <a:t>trabajos: ascensos,</a:t>
            </a:r>
          </a:p>
          <a:p>
            <a:pPr eaLnBrk="1" hangingPunct="1"/>
            <a:r>
              <a:rPr lang="es-ES" sz="2800"/>
              <a:t> publicaciones</a:t>
            </a:r>
          </a:p>
          <a:p>
            <a:pPr eaLnBrk="1" hangingPunct="1"/>
            <a:r>
              <a:rPr lang="es-ES" sz="1600"/>
              <a:t> </a:t>
            </a:r>
          </a:p>
          <a:p>
            <a:pPr eaLnBrk="1" hangingPunct="1"/>
            <a:r>
              <a:rPr lang="es-ES" sz="2800"/>
              <a:t>a cambio de </a:t>
            </a:r>
          </a:p>
          <a:p>
            <a:pPr eaLnBrk="1" hangingPunct="1"/>
            <a:r>
              <a:rPr lang="es-ES" sz="2800"/>
              <a:t>autoría y/o recompensa </a:t>
            </a:r>
          </a:p>
          <a:p>
            <a:pPr eaLnBrk="1" hangingPunct="1"/>
            <a:r>
              <a:rPr lang="es-ES" sz="2800"/>
              <a:t>monetaria</a:t>
            </a: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6545263" y="3787775"/>
            <a:ext cx="915987" cy="13223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8000">
                <a:solidFill>
                  <a:srgbClr val="C00000"/>
                </a:solidFill>
              </a:rPr>
              <a:t>!!!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1" name="Text Box 5"/>
          <p:cNvSpPr txBox="1">
            <a:spLocks noChangeArrowheads="1"/>
          </p:cNvSpPr>
          <p:nvPr/>
        </p:nvSpPr>
        <p:spPr bwMode="auto">
          <a:xfrm>
            <a:off x="1222375" y="2325688"/>
            <a:ext cx="669766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“ Es fácil negar la tentación si nunca se ha sido tentado…. Pero cuando surge la tentación y es improbable ser descubierto, es entonces cuando se prueba el temple. El investigador que es ético no sucumbirá.”</a:t>
            </a:r>
          </a:p>
        </p:txBody>
      </p:sp>
      <p:sp>
        <p:nvSpPr>
          <p:cNvPr id="132102" name="Text Box 6"/>
          <p:cNvSpPr txBox="1">
            <a:spLocks noChangeArrowheads="1"/>
          </p:cNvSpPr>
          <p:nvPr/>
        </p:nvSpPr>
        <p:spPr bwMode="auto">
          <a:xfrm>
            <a:off x="3059113" y="4437063"/>
            <a:ext cx="45640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s-ES_tradnl" sz="1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Undergraduates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.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Responsible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Researcher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 algn="r">
              <a:defRPr/>
            </a:pP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Paths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Pitfalls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Sigma Xi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Scientific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Research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r">
              <a:defRPr/>
            </a:pP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Society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1999. p. 11-12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877050" y="409575"/>
            <a:ext cx="1838325" cy="395288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1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04048" y="5486479"/>
            <a:ext cx="318215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altLang="es-V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Enviado por YZ</a:t>
            </a:r>
            <a:r>
              <a:rPr kumimoji="0" lang="es-VE" altLang="es-VE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VE" altLang="es-V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11/5/2014,</a:t>
            </a:r>
            <a:r>
              <a:rPr kumimoji="0" lang="es-VE" altLang="es-VE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04/06</a:t>
            </a:r>
            <a:r>
              <a:rPr kumimoji="0" lang="es-VE" altLang="es-V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 16/06/2014</a:t>
            </a:r>
            <a:endParaRPr kumimoji="0" lang="es-VE" altLang="es-V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98097" y="4403864"/>
            <a:ext cx="6985059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s-VE" sz="1600" dirty="0" err="1">
                <a:latin typeface="Arial"/>
              </a:rPr>
              <a:t>AquíVENDO</a:t>
            </a:r>
            <a:r>
              <a:rPr lang="es-VE" sz="1600" dirty="0">
                <a:latin typeface="Arial"/>
              </a:rPr>
              <a:t> (</a:t>
            </a:r>
            <a:r>
              <a:rPr lang="es-VE" sz="1600" u="sng" dirty="0">
                <a:latin typeface="Arial"/>
                <a:hlinkClick r:id="rId2"/>
              </a:rPr>
              <a:t>@</a:t>
            </a:r>
            <a:r>
              <a:rPr lang="es-VE" sz="1600" u="sng" dirty="0" err="1" smtClean="0">
                <a:latin typeface="Arial"/>
                <a:hlinkClick r:id="rId2"/>
              </a:rPr>
              <a:t>AquiVENDO</a:t>
            </a:r>
            <a:r>
              <a:rPr lang="es-VE" sz="1600" dirty="0" smtClean="0">
                <a:latin typeface="Arial"/>
              </a:rPr>
              <a:t>) </a:t>
            </a:r>
            <a:r>
              <a:rPr lang="es-VE" sz="1600" u="sng" dirty="0" smtClean="0">
                <a:latin typeface="Arial"/>
                <a:hlinkClick r:id="rId3"/>
              </a:rPr>
              <a:t>11/05/14 20:14</a:t>
            </a:r>
            <a:r>
              <a:rPr lang="es-VE" sz="1600" dirty="0" smtClean="0">
                <a:latin typeface="Arial"/>
              </a:rPr>
              <a:t> </a:t>
            </a:r>
            <a:r>
              <a:rPr lang="es-VE" sz="1600" dirty="0" err="1" smtClean="0">
                <a:latin typeface="Arial"/>
              </a:rPr>
              <a:t>via</a:t>
            </a:r>
            <a:r>
              <a:rPr lang="es-VE" sz="1600" dirty="0" smtClean="0">
                <a:latin typeface="Arial"/>
              </a:rPr>
              <a:t> </a:t>
            </a:r>
            <a:r>
              <a:rPr lang="es-VE" sz="1600" u="sng" dirty="0">
                <a:latin typeface="Arial"/>
                <a:hlinkClick r:id="rId4"/>
              </a:rPr>
              <a:t>@</a:t>
            </a:r>
            <a:r>
              <a:rPr lang="es-VE" sz="1600" u="sng" dirty="0" err="1">
                <a:latin typeface="Arial"/>
                <a:hlinkClick r:id="rId4"/>
              </a:rPr>
              <a:t>juanjrh</a:t>
            </a:r>
            <a:r>
              <a:rPr lang="es-VE" sz="1600" dirty="0">
                <a:latin typeface="Arial"/>
              </a:rPr>
              <a:t>: Realizamos tesis de grado a estudiantes del IUTA, IUTAR, IUTEPAL, UNERG, UBA, otros. Contáctanos. 04128701851, 04265319673. </a:t>
            </a:r>
            <a:endParaRPr lang="es-VE" sz="16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11086" y="3140967"/>
            <a:ext cx="69850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/>
            <a:r>
              <a:rPr lang="es-VE" altLang="es-VE" dirty="0" err="1">
                <a:solidFill>
                  <a:srgbClr val="292F33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via</a:t>
            </a:r>
            <a:r>
              <a:rPr lang="es-VE" altLang="es-VE" dirty="0">
                <a:solidFill>
                  <a:srgbClr val="292F33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s-VE" altLang="es-VE" dirty="0">
                <a:solidFill>
                  <a:srgbClr val="E1AE85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@</a:t>
            </a:r>
            <a:r>
              <a:rPr lang="es-VE" altLang="es-VE" dirty="0" err="1">
                <a:solidFill>
                  <a:srgbClr val="CE7834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juanjrh</a:t>
            </a:r>
            <a:r>
              <a:rPr lang="es-VE" altLang="es-VE" dirty="0">
                <a:solidFill>
                  <a:srgbClr val="292F33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Realizamos tesis de grado a estudiantes del IUTA, IUTAR, IUTEPAL, UNERG, UBA, otros. 04128701851, 04265319673. </a:t>
            </a:r>
            <a:r>
              <a:rPr lang="es-VE" altLang="es-VE" dirty="0">
                <a:solidFill>
                  <a:srgbClr val="E1AE85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6"/>
              </a:rPr>
              <a:t>@</a:t>
            </a:r>
            <a:r>
              <a:rPr lang="es-VE" altLang="es-VE" dirty="0" err="1" smtClean="0">
                <a:solidFill>
                  <a:srgbClr val="CE7834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6"/>
              </a:rPr>
              <a:t>Tesisolucion</a:t>
            </a:r>
            <a:endParaRPr lang="es-VE" altLang="es-VE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58749" y="1728116"/>
            <a:ext cx="72637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/>
            <a:r>
              <a:rPr lang="es-VE" altLang="es-VE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lang="es-VE" altLang="es-VE" sz="2400" dirty="0" err="1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AquiVENDO</a:t>
            </a:r>
            <a:r>
              <a:rPr lang="es-VE" altLang="es-VE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es-VE" altLang="es-VE" sz="2400" dirty="0" err="1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via</a:t>
            </a:r>
            <a:r>
              <a:rPr lang="es-VE" altLang="es-VE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@</a:t>
            </a:r>
            <a:r>
              <a:rPr lang="es-VE" altLang="es-VE" sz="2400" dirty="0" err="1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juanjrh</a:t>
            </a:r>
            <a:r>
              <a:rPr lang="es-VE" altLang="es-VE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 Realizamos tesis de grado, asesorías, monografías, diapositivas. Contáctanos, 04128701851, 04265319673. @</a:t>
            </a:r>
            <a:r>
              <a:rPr lang="es-VE" altLang="es-VE" sz="2400" dirty="0" err="1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Tesisolucion</a:t>
            </a:r>
            <a:endParaRPr lang="es-VE" altLang="es-VE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58143" y="953616"/>
            <a:ext cx="5227714" cy="584775"/>
          </a:xfrm>
          <a:prstGeom prst="rect">
            <a:avLst/>
          </a:prstGeom>
          <a:solidFill>
            <a:srgbClr val="FFFF99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Avisos en 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Redes Sociales…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7483076" y="393850"/>
            <a:ext cx="915987" cy="13223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8000" dirty="0">
                <a:solidFill>
                  <a:srgbClr val="C00000"/>
                </a:solidFill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xmlns="" val="154452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3 Marcador de contenid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209" t="17155" r="16347" b="16371"/>
          <a:stretch>
            <a:fillRect/>
          </a:stretch>
        </p:blipFill>
        <p:spPr bwMode="auto">
          <a:xfrm>
            <a:off x="2294062" y="433388"/>
            <a:ext cx="4152900" cy="599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2 CuadroTexto"/>
          <p:cNvSpPr txBox="1">
            <a:spLocks noChangeArrowheads="1"/>
          </p:cNvSpPr>
          <p:nvPr/>
        </p:nvSpPr>
        <p:spPr bwMode="auto">
          <a:xfrm>
            <a:off x="6393379" y="5672364"/>
            <a:ext cx="27093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2400" dirty="0"/>
              <a:t>… sin comentarios</a:t>
            </a:r>
          </a:p>
        </p:txBody>
      </p:sp>
      <p:sp>
        <p:nvSpPr>
          <p:cNvPr id="74756" name="3 CuadroTexto"/>
          <p:cNvSpPr txBox="1">
            <a:spLocks noChangeArrowheads="1"/>
          </p:cNvSpPr>
          <p:nvPr/>
        </p:nvSpPr>
        <p:spPr bwMode="auto">
          <a:xfrm>
            <a:off x="179512" y="2486252"/>
            <a:ext cx="21145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3600" dirty="0"/>
              <a:t>Arbolito </a:t>
            </a:r>
          </a:p>
          <a:p>
            <a:pPr eaLnBrk="1" hangingPunct="1"/>
            <a:r>
              <a:rPr lang="es-VE" sz="3600" dirty="0"/>
              <a:t>de</a:t>
            </a:r>
          </a:p>
          <a:p>
            <a:pPr eaLnBrk="1" hangingPunct="1"/>
            <a:r>
              <a:rPr lang="es-VE" sz="3600" dirty="0"/>
              <a:t>Tesis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944517" y="6424613"/>
            <a:ext cx="5254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Aporte de un profesor que asistió a talleres sobre este tema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2639836" y="4365104"/>
            <a:ext cx="41021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 u="sng" dirty="0" err="1">
                <a:solidFill>
                  <a:srgbClr val="CC3300"/>
                </a:solidFill>
              </a:rPr>
              <a:t>Aprendíz</a:t>
            </a:r>
            <a:r>
              <a:rPr lang="es-ES_tradnl" sz="2400" b="1" u="sng" dirty="0">
                <a:solidFill>
                  <a:srgbClr val="CC3300"/>
                </a:solidFill>
              </a:rPr>
              <a:t> (protegido):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L. </a:t>
            </a:r>
            <a:r>
              <a:rPr lang="es-ES_tradnl" sz="18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protegere</a:t>
            </a:r>
            <a:endParaRPr lang="es-ES_tradnl" sz="1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Persona guiada y ayudada por una persona de influencia, especialmente para la prosecución de su carrera 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5364163" y="1125538"/>
            <a:ext cx="3024187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2400" b="1" u="sng" smtClean="0">
                <a:solidFill>
                  <a:srgbClr val="CC3300"/>
                </a:solidFill>
              </a:rPr>
              <a:t>Tutor:</a:t>
            </a:r>
            <a:r>
              <a:rPr lang="es-ES_tradnl" sz="1800" b="1" smtClean="0"/>
              <a:t> </a:t>
            </a:r>
          </a:p>
          <a:p>
            <a:pPr algn="l" eaLnBrk="1" hangingPunct="1"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Persona encargada de orientar a los alumnos de </a:t>
            </a:r>
          </a:p>
          <a:p>
            <a:pPr algn="l" eaLnBrk="1" hangingPunct="1"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 curso o asignatura. RAE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827088" y="1125538"/>
            <a:ext cx="4535487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2400" b="1" u="sng" smtClean="0">
                <a:solidFill>
                  <a:srgbClr val="CC3300"/>
                </a:solidFill>
              </a:rPr>
              <a:t>Mentor:</a:t>
            </a:r>
            <a:r>
              <a:rPr lang="es-ES_tradnl" sz="1800" b="1" smtClean="0"/>
              <a:t> </a:t>
            </a:r>
          </a:p>
          <a:p>
            <a:pPr algn="l" eaLnBrk="1" hangingPunct="1">
              <a:defRPr/>
            </a:pPr>
            <a:r>
              <a:rPr lang="es-ES_tradnl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Mitología  Gr.</a:t>
            </a:r>
            <a:r>
              <a:rPr lang="es-ES_tradnl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amigo leal y consejero de Odiseo y maestro de su hijo Telémaco.</a:t>
            </a:r>
          </a:p>
          <a:p>
            <a:pPr algn="l" eaLnBrk="1" hangingPunct="1"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Consejero sabio y leal</a:t>
            </a:r>
          </a:p>
          <a:p>
            <a:pPr algn="l" eaLnBrk="1" hangingPunct="1"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Consejero, guía. RAE</a:t>
            </a:r>
            <a:endParaRPr lang="es-ES_tradnl" sz="1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7020272" y="474234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847935" y="2852737"/>
            <a:ext cx="2085827" cy="1200329"/>
          </a:xfrm>
          <a:prstGeom prst="rect">
            <a:avLst/>
          </a:prstGeom>
          <a:solidFill>
            <a:srgbClr val="FFB7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Relación más </a:t>
            </a:r>
          </a:p>
          <a:p>
            <a:pPr algn="l" eaLnBrk="1" hangingPunct="1"/>
            <a:r>
              <a:rPr lang="es-ES" sz="240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permanente</a:t>
            </a:r>
          </a:p>
          <a:p>
            <a:pPr algn="l" eaLnBrk="1" hangingPunct="1"/>
            <a:r>
              <a:rPr lang="es-ES" sz="240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personal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5502874" y="2876743"/>
            <a:ext cx="1877438" cy="1200329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>
                <a:solidFill>
                  <a:srgbClr val="CC3300"/>
                </a:solidFill>
              </a:rPr>
              <a:t>Relación </a:t>
            </a:r>
          </a:p>
          <a:p>
            <a:pPr algn="l" eaLnBrk="1" hangingPunct="1"/>
            <a:r>
              <a:rPr lang="es-ES" sz="2400">
                <a:solidFill>
                  <a:srgbClr val="CC3300"/>
                </a:solidFill>
              </a:rPr>
              <a:t>profesional </a:t>
            </a:r>
          </a:p>
          <a:p>
            <a:pPr algn="l" eaLnBrk="1" hangingPunct="1"/>
            <a:r>
              <a:rPr lang="es-ES" sz="2400">
                <a:solidFill>
                  <a:srgbClr val="CC3300"/>
                </a:solidFill>
              </a:rPr>
              <a:t>temporal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96336" y="6537151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  <p:bldP spid="46087" grpId="0"/>
      <p:bldP spid="46088" grpId="0"/>
      <p:bldP spid="41993" grpId="0" animBg="1"/>
      <p:bldP spid="41994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Text Box 7"/>
          <p:cNvSpPr txBox="1">
            <a:spLocks noChangeArrowheads="1"/>
          </p:cNvSpPr>
          <p:nvPr/>
        </p:nvSpPr>
        <p:spPr bwMode="auto">
          <a:xfrm>
            <a:off x="2406650" y="2119313"/>
            <a:ext cx="4330700" cy="1309687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Opinión del Dr. Carl Djerassi </a:t>
            </a:r>
          </a:p>
          <a:p>
            <a:pPr eaLnBrk="1" hangingPunct="1"/>
            <a:r>
              <a:rPr lang="es-ES_tradnl" sz="2400"/>
              <a:t>sobre el </a:t>
            </a:r>
          </a:p>
          <a:p>
            <a:pPr eaLnBrk="1" hangingPunct="1"/>
            <a:r>
              <a:rPr lang="es-ES_tradnl" sz="3200"/>
              <a:t>trabajo del </a:t>
            </a:r>
            <a:r>
              <a:rPr lang="es-ES_tradnl" sz="3200" b="1"/>
              <a:t>mentor</a:t>
            </a:r>
            <a:r>
              <a:rPr lang="es-ES_tradnl" sz="3200"/>
              <a:t>...</a:t>
            </a:r>
          </a:p>
        </p:txBody>
      </p:sp>
      <p:sp>
        <p:nvSpPr>
          <p:cNvPr id="92164" name="Text Box 8"/>
          <p:cNvSpPr txBox="1">
            <a:spLocks noChangeArrowheads="1"/>
          </p:cNvSpPr>
          <p:nvPr/>
        </p:nvSpPr>
        <p:spPr bwMode="auto">
          <a:xfrm>
            <a:off x="2390554" y="4797425"/>
            <a:ext cx="50786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_tradnl" sz="1200" dirty="0"/>
              <a:t>En “</a:t>
            </a:r>
            <a:r>
              <a:rPr lang="es-ES_tradnl" sz="1200" dirty="0" err="1"/>
              <a:t>Mentoring</a:t>
            </a:r>
            <a:r>
              <a:rPr lang="es-ES_tradnl" sz="1200" dirty="0"/>
              <a:t>: a cure </a:t>
            </a:r>
            <a:r>
              <a:rPr lang="es-ES_tradnl" sz="1200" dirty="0" err="1"/>
              <a:t>for</a:t>
            </a:r>
            <a:r>
              <a:rPr lang="es-ES_tradnl" sz="1200" dirty="0"/>
              <a:t> </a:t>
            </a:r>
            <a:r>
              <a:rPr lang="es-ES_tradnl" sz="1200" dirty="0" err="1"/>
              <a:t>science</a:t>
            </a:r>
            <a:r>
              <a:rPr lang="es-ES_tradnl" sz="1200" dirty="0"/>
              <a:t> </a:t>
            </a:r>
            <a:r>
              <a:rPr lang="es-ES_tradnl" sz="1200" dirty="0" err="1"/>
              <a:t>bashing</a:t>
            </a:r>
            <a:r>
              <a:rPr lang="es-ES_tradnl" sz="1200" dirty="0"/>
              <a:t>?” 1991. </a:t>
            </a:r>
          </a:p>
          <a:p>
            <a:pPr algn="r" eaLnBrk="1" hangingPunct="1"/>
            <a:r>
              <a:rPr lang="es-ES_tradnl" sz="1200" dirty="0"/>
              <a:t>Citado en </a:t>
            </a:r>
            <a:r>
              <a:rPr lang="es-ES_tradnl" sz="1200" dirty="0" smtClean="0"/>
              <a:t>: </a:t>
            </a:r>
            <a:r>
              <a:rPr lang="es-ES_tradnl" sz="1200" dirty="0" err="1" smtClean="0"/>
              <a:t>The</a:t>
            </a:r>
            <a:r>
              <a:rPr lang="es-ES_tradnl" sz="1200" dirty="0" smtClean="0"/>
              <a:t> </a:t>
            </a:r>
            <a:r>
              <a:rPr lang="es-ES_tradnl" sz="1200" dirty="0" err="1"/>
              <a:t>Responsible</a:t>
            </a:r>
            <a:r>
              <a:rPr lang="es-ES_tradnl" sz="1200" dirty="0"/>
              <a:t> </a:t>
            </a:r>
            <a:r>
              <a:rPr lang="es-ES_tradnl" sz="1200" dirty="0" err="1"/>
              <a:t>Researcher</a:t>
            </a:r>
            <a:r>
              <a:rPr lang="es-ES_tradnl" sz="1200" dirty="0"/>
              <a:t>: </a:t>
            </a:r>
            <a:r>
              <a:rPr lang="es-ES_tradnl" sz="1200" dirty="0" err="1"/>
              <a:t>Paths</a:t>
            </a:r>
            <a:r>
              <a:rPr lang="es-ES_tradnl" sz="1200" dirty="0"/>
              <a:t> and </a:t>
            </a:r>
            <a:r>
              <a:rPr lang="es-ES_tradnl" sz="1200" dirty="0" err="1"/>
              <a:t>Pitfalls</a:t>
            </a:r>
            <a:r>
              <a:rPr lang="es-ES_tradnl" sz="1200" dirty="0"/>
              <a:t> 1999 p.31.</a:t>
            </a:r>
          </a:p>
        </p:txBody>
      </p:sp>
      <p:sp>
        <p:nvSpPr>
          <p:cNvPr id="92165" name="Text Box 9"/>
          <p:cNvSpPr txBox="1">
            <a:spLocks noChangeArrowheads="1"/>
          </p:cNvSpPr>
          <p:nvPr/>
        </p:nvSpPr>
        <p:spPr bwMode="auto">
          <a:xfrm>
            <a:off x="2646363" y="3644900"/>
            <a:ext cx="38512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/>
              <a:t>Profesor de química en Stanford University</a:t>
            </a:r>
          </a:p>
          <a:p>
            <a:pPr algn="l" eaLnBrk="1" hangingPunct="1"/>
            <a:r>
              <a:rPr lang="es-ES_tradnl" sz="1400"/>
              <a:t>Miembro National Academy of Sciences</a:t>
            </a:r>
          </a:p>
          <a:p>
            <a:pPr algn="l" eaLnBrk="1" hangingPunct="1"/>
            <a:r>
              <a:rPr lang="es-ES_tradnl" sz="1400"/>
              <a:t>Creador de la primera píldora anticonceptiva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68642" y="6537151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7020272" y="474234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2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2550" y="514350"/>
            <a:ext cx="3651250" cy="593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8" name="Oval 12"/>
          <p:cNvSpPr>
            <a:spLocks noChangeArrowheads="1"/>
          </p:cNvSpPr>
          <p:nvPr/>
        </p:nvSpPr>
        <p:spPr bwMode="auto">
          <a:xfrm>
            <a:off x="2360613" y="730250"/>
            <a:ext cx="1584325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89" name="Text Box 13"/>
          <p:cNvSpPr txBox="1">
            <a:spLocks noChangeArrowheads="1"/>
          </p:cNvSpPr>
          <p:nvPr/>
        </p:nvSpPr>
        <p:spPr bwMode="auto">
          <a:xfrm>
            <a:off x="2058988" y="730250"/>
            <a:ext cx="20812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Debe haber </a:t>
            </a:r>
          </a:p>
          <a:p>
            <a:pPr eaLnBrk="1" hangingPunct="1"/>
            <a:r>
              <a:rPr lang="es-ES"/>
              <a:t>un mejor modo…</a:t>
            </a:r>
          </a:p>
        </p:txBody>
      </p:sp>
      <p:sp>
        <p:nvSpPr>
          <p:cNvPr id="93190" name="Rectangle 14"/>
          <p:cNvSpPr>
            <a:spLocks noChangeArrowheads="1"/>
          </p:cNvSpPr>
          <p:nvPr/>
        </p:nvSpPr>
        <p:spPr bwMode="auto">
          <a:xfrm>
            <a:off x="5076825" y="5157788"/>
            <a:ext cx="378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David Zinn. </a:t>
            </a:r>
            <a:r>
              <a:rPr lang="en-US" sz="1000" i="1">
                <a:solidFill>
                  <a:srgbClr val="000000"/>
                </a:solidFill>
              </a:rPr>
              <a:t>Introduction to the Responsible Conduct of Research</a:t>
            </a:r>
            <a:r>
              <a:rPr lang="en-US" sz="1000">
                <a:solidFill>
                  <a:srgbClr val="000000"/>
                </a:solidFill>
              </a:rPr>
              <a:t>. ORI. http://ori.hhs.gov/documents/rcrintro.pdf</a:t>
            </a:r>
          </a:p>
        </p:txBody>
      </p:sp>
      <p:sp>
        <p:nvSpPr>
          <p:cNvPr id="93191" name="Rectangle 15"/>
          <p:cNvSpPr>
            <a:spLocks noChangeArrowheads="1"/>
          </p:cNvSpPr>
          <p:nvPr/>
        </p:nvSpPr>
        <p:spPr bwMode="auto">
          <a:xfrm rot="1235891">
            <a:off x="2995613" y="3679825"/>
            <a:ext cx="6477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2" name="Text Box 16"/>
          <p:cNvSpPr txBox="1">
            <a:spLocks noChangeArrowheads="1"/>
          </p:cNvSpPr>
          <p:nvPr/>
        </p:nvSpPr>
        <p:spPr bwMode="auto">
          <a:xfrm rot="1191971">
            <a:off x="2933700" y="3683000"/>
            <a:ext cx="981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000" b="1"/>
              <a:t>Resultados</a:t>
            </a:r>
          </a:p>
          <a:p>
            <a:pPr eaLnBrk="1" hangingPunct="1"/>
            <a:r>
              <a:rPr lang="es-ES" sz="1000" b="1"/>
              <a:t>Investigación</a:t>
            </a:r>
          </a:p>
        </p:txBody>
      </p:sp>
      <p:sp>
        <p:nvSpPr>
          <p:cNvPr id="93193" name="Text Box 17"/>
          <p:cNvSpPr txBox="1">
            <a:spLocks noChangeArrowheads="1"/>
          </p:cNvSpPr>
          <p:nvPr/>
        </p:nvSpPr>
        <p:spPr bwMode="auto">
          <a:xfrm>
            <a:off x="5302997" y="2835275"/>
            <a:ext cx="3095719" cy="1200329"/>
          </a:xfrm>
          <a:prstGeom prst="rect">
            <a:avLst/>
          </a:prstGeom>
          <a:solidFill>
            <a:srgbClr val="E1F2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“Trabajar en las </a:t>
            </a:r>
          </a:p>
          <a:p>
            <a:pPr eaLnBrk="1" hangingPunct="1"/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relaciones </a:t>
            </a:r>
          </a:p>
          <a:p>
            <a:pPr eaLnBrk="1" hangingPunct="1"/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mentor-aprendices”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020272" y="474234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935163" y="1565374"/>
            <a:ext cx="5410455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s-ES_tradnl" dirty="0">
                <a:solidFill>
                  <a:srgbClr val="000000"/>
                </a:solidFill>
                <a:cs typeface="Times New Roman" pitchFamily="18" charset="0"/>
              </a:rPr>
              <a:t>Reservar un </a:t>
            </a:r>
            <a:r>
              <a:rPr lang="es-ES_trad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“</a:t>
            </a: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tiempo</a:t>
            </a:r>
            <a:r>
              <a:rPr lang="es-ES_trad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” </a:t>
            </a:r>
            <a:r>
              <a:rPr lang="es-ES_tradnl" dirty="0">
                <a:solidFill>
                  <a:srgbClr val="000000"/>
                </a:solidFill>
                <a:cs typeface="Times New Roman" pitchFamily="18" charset="0"/>
              </a:rPr>
              <a:t>para el estudiante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Escuchar pacientemente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Dar instrucciones 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No abusar de su autoridad 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Ser constructivo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No abrumar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Desarrollar una relación apropiada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Compartir con el estudiante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Buscar sus </a:t>
            </a:r>
            <a:r>
              <a:rPr lang="es-ES_tradnl" sz="1800" u="sng" dirty="0">
                <a:solidFill>
                  <a:srgbClr val="000000"/>
                </a:solidFill>
                <a:cs typeface="Times New Roman" pitchFamily="18" charset="0"/>
              </a:rPr>
              <a:t>propios mentores</a:t>
            </a:r>
          </a:p>
        </p:txBody>
      </p:sp>
      <p:sp>
        <p:nvSpPr>
          <p:cNvPr id="94211" name="Rectangle 8"/>
          <p:cNvSpPr>
            <a:spLocks noChangeArrowheads="1"/>
          </p:cNvSpPr>
          <p:nvPr/>
        </p:nvSpPr>
        <p:spPr bwMode="auto">
          <a:xfrm>
            <a:off x="1563688" y="5473799"/>
            <a:ext cx="6000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GB" sz="1200" i="1">
                <a:solidFill>
                  <a:srgbClr val="000000"/>
                </a:solidFill>
                <a:latin typeface="Arial" charset="0"/>
              </a:rPr>
              <a:t>Adviser, Teacher, Role Model, Friend. On being a Mentor to Students in </a:t>
            </a:r>
          </a:p>
          <a:p>
            <a:pPr algn="r"/>
            <a:r>
              <a:rPr lang="en-GB" sz="1200" i="1">
                <a:solidFill>
                  <a:srgbClr val="000000"/>
                </a:solidFill>
                <a:latin typeface="Arial" charset="0"/>
              </a:rPr>
              <a:t>Science and Engineering</a:t>
            </a:r>
            <a:r>
              <a:rPr lang="en-GB" sz="1200">
                <a:solidFill>
                  <a:srgbClr val="000000"/>
                </a:solidFill>
                <a:latin typeface="Arial" charset="0"/>
              </a:rPr>
              <a:t>. National Academy of  Sciences, National Academy of Engineering, Institute of Medicine. National Academic Press, Washington, D.C., 1997.</a:t>
            </a:r>
            <a:endParaRPr lang="es-ES_tradnl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2467097" y="1013655"/>
            <a:ext cx="4209807" cy="461665"/>
          </a:xfrm>
          <a:prstGeom prst="rect">
            <a:avLst/>
          </a:prstGeom>
          <a:solidFill>
            <a:srgbClr val="FFCCFF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Responsabilidades del </a:t>
            </a:r>
            <a:r>
              <a:rPr lang="es-E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Tutor</a:t>
            </a:r>
            <a:endParaRPr lang="es-E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7020272" y="474234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2128072" y="1412776"/>
            <a:ext cx="4886274" cy="523220"/>
          </a:xfrm>
          <a:prstGeom prst="rect">
            <a:avLst/>
          </a:prstGeom>
          <a:solidFill>
            <a:srgbClr val="FFCCFF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Responsabilidades 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T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utor</a:t>
            </a:r>
            <a:endParaRPr lang="es-ES_tradnl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4961482" y="2333030"/>
            <a:ext cx="3432589" cy="1323439"/>
          </a:xfrm>
          <a:prstGeom prst="rect">
            <a:avLst/>
          </a:prstGeom>
          <a:solidFill>
            <a:srgbClr val="B9CA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Ser tutor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ES sólo</a:t>
            </a:r>
          </a:p>
          <a:p>
            <a:pPr algn="l">
              <a:buClr>
                <a:srgbClr val="C00000"/>
              </a:buClr>
              <a:buSzPct val="150000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recibir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tesis al final, </a:t>
            </a: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00000"/>
              </a:buClr>
              <a:buSzPct val="150000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para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ver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qué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hizo el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rgbClr val="C00000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estudiante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644957" y="4311363"/>
            <a:ext cx="3431573" cy="1323439"/>
          </a:xfrm>
          <a:prstGeom prst="rect">
            <a:avLst/>
          </a:prstGeom>
          <a:solidFill>
            <a:srgbClr val="B9CA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buClr>
                <a:srgbClr val="CC33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deshonestidad 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3300"/>
              </a:buClr>
              <a:buSzPct val="150000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debe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ser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descubierta, </a:t>
            </a:r>
          </a:p>
          <a:p>
            <a:pPr algn="l">
              <a:buClr>
                <a:srgbClr val="CC3300"/>
              </a:buClr>
              <a:buSzPct val="150000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discutida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corregida</a:t>
            </a:r>
          </a:p>
          <a:p>
            <a:pPr algn="l">
              <a:buClr>
                <a:srgbClr val="CC3300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a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tiempo!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644957" y="2333030"/>
            <a:ext cx="3935629" cy="1785104"/>
          </a:xfrm>
          <a:prstGeom prst="rect">
            <a:avLst/>
          </a:prstGeom>
          <a:solidFill>
            <a:srgbClr val="B9CA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buClr>
                <a:srgbClr val="CC33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No aceptar trabajos, </a:t>
            </a:r>
          </a:p>
          <a:p>
            <a:pPr algn="l">
              <a:buClr>
                <a:srgbClr val="CC3300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si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se tiene competencia</a:t>
            </a:r>
          </a:p>
          <a:p>
            <a:pPr algn="l">
              <a:buClr>
                <a:srgbClr val="CC3300"/>
              </a:buClr>
              <a:buSzPct val="150000"/>
              <a:defRPr/>
            </a:pP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342900" indent="-342900" algn="l">
              <a:buClr>
                <a:srgbClr val="CC33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No aceptar muchos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Clr>
                <a:srgbClr val="CC3300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estudiantes si no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 </a:t>
            </a: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3300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pueden  atender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4961482" y="4439682"/>
            <a:ext cx="3546475" cy="1066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 b="1" dirty="0">
                <a:solidFill>
                  <a:srgbClr val="CC3300"/>
                </a:solidFill>
              </a:rPr>
              <a:t>¿Qué se hace </a:t>
            </a:r>
          </a:p>
          <a:p>
            <a:pPr eaLnBrk="1" hangingPunct="1"/>
            <a:r>
              <a:rPr lang="es-ES_tradnl" sz="3200" b="1" dirty="0">
                <a:solidFill>
                  <a:srgbClr val="CC3300"/>
                </a:solidFill>
              </a:rPr>
              <a:t>aquí al respecto?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020272" y="474234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1" dur="20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2" grpId="0"/>
      <p:bldP spid="81932" grpId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4" name="Text Box 10"/>
          <p:cNvSpPr txBox="1">
            <a:spLocks noChangeArrowheads="1"/>
          </p:cNvSpPr>
          <p:nvPr/>
        </p:nvSpPr>
        <p:spPr bwMode="auto">
          <a:xfrm>
            <a:off x="2320925" y="1484313"/>
            <a:ext cx="4500563" cy="547687"/>
          </a:xfrm>
          <a:prstGeom prst="rect">
            <a:avLst/>
          </a:prstGeom>
          <a:solidFill>
            <a:srgbClr val="FFCCFF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Responsabilidad del Tutor</a:t>
            </a:r>
          </a:p>
        </p:txBody>
      </p: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1282700" y="2276475"/>
            <a:ext cx="664156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400" dirty="0"/>
              <a:t>Ser claro con el estudiante desde el principio</a:t>
            </a:r>
          </a:p>
          <a:p>
            <a:pPr algn="l" eaLnBrk="1" hangingPunct="1"/>
            <a:endParaRPr lang="es-ES_tradnl" sz="1000" dirty="0"/>
          </a:p>
          <a:p>
            <a:pPr algn="l" eaLnBrk="1" hangingPunct="1"/>
            <a:r>
              <a:rPr lang="es-ES_tradnl" sz="2400" dirty="0"/>
              <a:t>Se debe </a:t>
            </a:r>
            <a:r>
              <a:rPr lang="es-ES_tradnl" sz="2400" dirty="0" smtClean="0"/>
              <a:t>informar qué </a:t>
            </a:r>
            <a:r>
              <a:rPr lang="es-ES_tradnl" sz="2400" dirty="0"/>
              <a:t>se espera de él y </a:t>
            </a:r>
          </a:p>
          <a:p>
            <a:pPr algn="l" eaLnBrk="1" hangingPunct="1"/>
            <a:r>
              <a:rPr lang="es-ES_tradnl" sz="2400" dirty="0"/>
              <a:t>qué le sucederá en caso de cometer faltas</a:t>
            </a:r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2862263" y="3860800"/>
            <a:ext cx="3417887" cy="1225550"/>
          </a:xfrm>
          <a:prstGeom prst="rect">
            <a:avLst/>
          </a:prstGeom>
          <a:solidFill>
            <a:srgbClr val="B9CAFF"/>
          </a:solidFill>
          <a:ln w="38100">
            <a:solidFill>
              <a:srgbClr val="0000FF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Trabajo individual</a:t>
            </a:r>
          </a:p>
          <a:p>
            <a:pPr eaLnBrk="1" hangingPunct="1"/>
            <a:r>
              <a:rPr lang="es-ES_tradnl" sz="2400"/>
              <a:t>No fraudes </a:t>
            </a:r>
          </a:p>
          <a:p>
            <a:pPr eaLnBrk="1" hangingPunct="1"/>
            <a:r>
              <a:rPr lang="es-ES_tradnl" sz="2400"/>
              <a:t>ni ayudar a cometerlos</a:t>
            </a:r>
          </a:p>
        </p:txBody>
      </p:sp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3748088" y="5300663"/>
            <a:ext cx="1646237" cy="51435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Sanciones</a:t>
            </a:r>
          </a:p>
        </p:txBody>
      </p:sp>
      <p:sp>
        <p:nvSpPr>
          <p:cNvPr id="123918" name="Text Box 14"/>
          <p:cNvSpPr txBox="1">
            <a:spLocks noChangeArrowheads="1"/>
          </p:cNvSpPr>
          <p:nvPr/>
        </p:nvSpPr>
        <p:spPr bwMode="auto">
          <a:xfrm>
            <a:off x="6371420" y="5557838"/>
            <a:ext cx="2049463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600" b="1">
                <a:solidFill>
                  <a:srgbClr val="CC0000"/>
                </a:solidFill>
              </a:rPr>
              <a:t>¿Y aquí?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7020272" y="474234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5" grpId="0"/>
      <p:bldP spid="123916" grpId="0" animBg="1"/>
      <p:bldP spid="123917" grpId="0" animBg="1"/>
      <p:bldP spid="123918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1674813" y="2698750"/>
            <a:ext cx="5795962" cy="850900"/>
          </a:xfrm>
          <a:prstGeom prst="rect">
            <a:avLst/>
          </a:prstGeom>
          <a:solidFill>
            <a:srgbClr val="B9CAFF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 el trabajo académico que le permite </a:t>
            </a: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al estudiante obtener su título</a:t>
            </a:r>
          </a:p>
        </p:txBody>
      </p:sp>
      <p:sp>
        <p:nvSpPr>
          <p:cNvPr id="105484" name="Text Box 12"/>
          <p:cNvSpPr txBox="1">
            <a:spLocks noChangeArrowheads="1"/>
          </p:cNvSpPr>
          <p:nvPr/>
        </p:nvSpPr>
        <p:spPr bwMode="auto">
          <a:xfrm>
            <a:off x="1939561" y="3860799"/>
            <a:ext cx="532923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Debería significar el resultado </a:t>
            </a:r>
          </a:p>
          <a:p>
            <a:pPr eaLnBrk="1" hangingPunct="1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esfuerzo académico del ESTUDIANTE realizado durante un cierto tiempo </a:t>
            </a:r>
          </a:p>
          <a:p>
            <a:pPr eaLnBrk="1" hangingPunct="1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bajo la guía experta del TUTOR</a:t>
            </a:r>
          </a:p>
        </p:txBody>
      </p:sp>
      <p:sp>
        <p:nvSpPr>
          <p:cNvPr id="105485" name="Text Box 13"/>
          <p:cNvSpPr txBox="1">
            <a:spLocks noChangeArrowheads="1"/>
          </p:cNvSpPr>
          <p:nvPr/>
        </p:nvSpPr>
        <p:spPr bwMode="auto">
          <a:xfrm>
            <a:off x="6011863" y="5661025"/>
            <a:ext cx="1820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Sin embargo…</a:t>
            </a:r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>
            <a:off x="2654300" y="1628775"/>
            <a:ext cx="3833813" cy="641350"/>
          </a:xfrm>
          <a:prstGeom prst="rect">
            <a:avLst/>
          </a:prstGeom>
          <a:solidFill>
            <a:srgbClr val="FFB7B7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¿Qué es la tesis?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020272" y="474234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3" grpId="0" animBg="1"/>
      <p:bldP spid="105484" grpId="0"/>
      <p:bldP spid="105485" grpId="0"/>
      <p:bldP spid="105486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2051050" y="2060848"/>
            <a:ext cx="5041900" cy="1887538"/>
          </a:xfrm>
          <a:prstGeom prst="rect">
            <a:avLst/>
          </a:prstGeom>
          <a:solidFill>
            <a:srgbClr val="FFC69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chemeClr val="accent2"/>
              </a:buClr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Plagio en las Tesis </a:t>
            </a:r>
          </a:p>
          <a:p>
            <a:pPr eaLnBrk="1" hangingPunct="1">
              <a:buClr>
                <a:schemeClr val="accent2"/>
              </a:buClr>
              <a:defRPr/>
            </a:pPr>
            <a:endParaRPr lang="es-ES_tradnl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Clr>
                <a:schemeClr val="accent2"/>
              </a:buClr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Plagio en los Proyectos </a:t>
            </a:r>
          </a:p>
          <a:p>
            <a:pPr eaLnBrk="1" hangingPunct="1">
              <a:buClr>
                <a:schemeClr val="accent2"/>
              </a:buClr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 investigación</a:t>
            </a:r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1777813" y="4184647"/>
            <a:ext cx="55867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Frecuencia indeseable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7020272" y="474234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9" grpId="0" animBg="1"/>
      <p:bldP spid="1044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9BB3FF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CONDUCTA RESPONSABLE EN LA INVESTIGACIÓN</a:t>
            </a:r>
          </a:p>
        </p:txBody>
      </p:sp>
      <p:pic>
        <p:nvPicPr>
          <p:cNvPr id="5" name="Picture 11" descr="Collegium Sapientiae Freiburg Uni 1497"/>
          <p:cNvPicPr>
            <a:picLocks noChangeAspect="1" noChangeArrowheads="1"/>
          </p:cNvPicPr>
          <p:nvPr/>
        </p:nvPicPr>
        <p:blipFill rotWithShape="1">
          <a:blip r:embed="rId2" cstate="print">
            <a:lum bright="-6000" contrast="12000"/>
          </a:blip>
          <a:srcRect b="3996"/>
          <a:stretch/>
        </p:blipFill>
        <p:spPr bwMode="auto">
          <a:xfrm>
            <a:off x="1087438" y="1752600"/>
            <a:ext cx="6967537" cy="4122738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/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812256" y="1040946"/>
            <a:ext cx="3519487" cy="708025"/>
          </a:xfrm>
          <a:prstGeom prst="rect">
            <a:avLst/>
          </a:prstGeom>
          <a:noFill/>
          <a:ln>
            <a:noFill/>
          </a:ln>
          <a:effectLst>
            <a:outerShdw dist="25400" dir="54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Academia…</a:t>
            </a: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1649413" y="5949280"/>
            <a:ext cx="58054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 i="1" dirty="0" err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Collegium</a:t>
            </a:r>
            <a:r>
              <a:rPr lang="es-ES_tradnl" sz="12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200" b="1" i="1" dirty="0" err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Sapientiae</a:t>
            </a:r>
            <a:r>
              <a:rPr lang="es-ES_tradnl" sz="12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_tradnl" sz="1200" b="1" i="1" dirty="0" err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Freiburg</a:t>
            </a:r>
            <a:r>
              <a:rPr lang="es-ES_tradnl" sz="12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200" b="1" i="1" dirty="0" err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</a:t>
            </a:r>
            <a:r>
              <a:rPr lang="es-ES_tradnl" sz="12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1497</a:t>
            </a:r>
          </a:p>
          <a:p>
            <a:pPr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En: H.L. Fred</a:t>
            </a:r>
            <a:r>
              <a:rPr lang="es-ES_tradnl" sz="1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GB" sz="10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Dishonesty in Medicine Revisited</a:t>
            </a:r>
            <a:r>
              <a: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s-ES_tradnl" sz="1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Texas Heart Institute Journal 35:6-13, 2008</a:t>
            </a:r>
            <a:r>
              <a:rPr lang="es-ES_tradnl" sz="1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http://texasheart.org/Education/THIJournal/upload/351_Fred.pdf</a:t>
            </a:r>
            <a:r>
              <a:rPr lang="es-ES_tradnl" sz="1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0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1591866" y="2090172"/>
            <a:ext cx="5958682" cy="2677656"/>
          </a:xfrm>
          <a:prstGeom prst="rect">
            <a:avLst/>
          </a:prstGeom>
          <a:solidFill>
            <a:srgbClr val="FFC69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rgbClr val="96001D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sz="800" dirty="0" smtClean="0"/>
          </a:p>
          <a:p>
            <a:pPr eaLnBrk="1" hangingPunct="1"/>
            <a:r>
              <a:rPr lang="es-ES_tradnl" sz="2800" dirty="0" smtClean="0"/>
              <a:t>Se </a:t>
            </a:r>
            <a:r>
              <a:rPr lang="es-ES_tradnl" sz="2800" dirty="0"/>
              <a:t>ignora la gravedad del plagio,</a:t>
            </a:r>
          </a:p>
          <a:p>
            <a:pPr eaLnBrk="1" hangingPunct="1"/>
            <a:r>
              <a:rPr lang="es-ES_tradnl" sz="2800" dirty="0"/>
              <a:t> como una falta de honestidad y </a:t>
            </a:r>
          </a:p>
          <a:p>
            <a:pPr eaLnBrk="1" hangingPunct="1"/>
            <a:r>
              <a:rPr lang="es-ES_tradnl" sz="2800" dirty="0"/>
              <a:t>como una conducta </a:t>
            </a:r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s-ES_tradnl" sz="2800" dirty="0"/>
              <a:t> profesional</a:t>
            </a:r>
          </a:p>
          <a:p>
            <a:pPr eaLnBrk="1" hangingPunct="1"/>
            <a:endParaRPr lang="es-ES_tradnl" sz="1200" dirty="0"/>
          </a:p>
          <a:p>
            <a:pPr eaLnBrk="1" hangingPunct="1"/>
            <a:r>
              <a:rPr lang="es-ES_tradnl" sz="2800" dirty="0"/>
              <a:t>tanto en </a:t>
            </a:r>
            <a:r>
              <a:rPr lang="es-ES_tradnl" sz="2800" b="1" dirty="0"/>
              <a:t>estudiantes</a:t>
            </a:r>
            <a:r>
              <a:rPr lang="es-ES_tradnl" sz="2800" dirty="0"/>
              <a:t> </a:t>
            </a:r>
            <a:endParaRPr lang="es-ES_tradnl" sz="2800" dirty="0" smtClean="0"/>
          </a:p>
          <a:p>
            <a:pPr eaLnBrk="1" hangingPunct="1"/>
            <a:r>
              <a:rPr lang="es-ES_tradnl" sz="2800" dirty="0" smtClean="0"/>
              <a:t>como </a:t>
            </a:r>
            <a:r>
              <a:rPr lang="es-ES_tradnl" sz="2800" dirty="0"/>
              <a:t>en </a:t>
            </a:r>
            <a:r>
              <a:rPr lang="es-ES_tradnl" sz="2800" b="1" dirty="0"/>
              <a:t>profesores </a:t>
            </a:r>
            <a:endParaRPr lang="es-ES_tradnl" sz="2800" b="1" dirty="0" smtClean="0"/>
          </a:p>
          <a:p>
            <a:pPr eaLnBrk="1" hangingPunct="1"/>
            <a:endParaRPr lang="es-ES_tradnl" sz="800" b="1" dirty="0"/>
          </a:p>
        </p:txBody>
      </p:sp>
      <p:sp>
        <p:nvSpPr>
          <p:cNvPr id="152586" name="Rectangle 10"/>
          <p:cNvSpPr>
            <a:spLocks noChangeArrowheads="1"/>
          </p:cNvSpPr>
          <p:nvPr/>
        </p:nvSpPr>
        <p:spPr bwMode="auto">
          <a:xfrm>
            <a:off x="6732588" y="476250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6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2174936" y="1628800"/>
            <a:ext cx="4895850" cy="144655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 dirty="0">
                <a:latin typeface="Americana BT" pitchFamily="18" charset="0"/>
              </a:rPr>
              <a:t>“no sabía que era necesario </a:t>
            </a:r>
            <a:r>
              <a:rPr lang="es-ES_trad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ricana BT" pitchFamily="18" charset="0"/>
              </a:rPr>
              <a:t>citar</a:t>
            </a:r>
            <a:r>
              <a:rPr lang="es-ES_tradnl" sz="2800" b="1" dirty="0">
                <a:latin typeface="Americana BT" pitchFamily="18" charset="0"/>
              </a:rPr>
              <a:t> </a:t>
            </a:r>
          </a:p>
          <a:p>
            <a:pPr eaLnBrk="1" hangingPunct="1"/>
            <a:r>
              <a:rPr lang="es-ES_tradnl" sz="2800" b="1" dirty="0">
                <a:latin typeface="Americana BT" pitchFamily="18" charset="0"/>
              </a:rPr>
              <a:t>el trabajo de otro”</a:t>
            </a:r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2282156" y="4259610"/>
            <a:ext cx="4752975" cy="137318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“pensé que no importaba presentar nuevamente ese texto, pues era mío”</a:t>
            </a:r>
          </a:p>
        </p:txBody>
      </p:sp>
      <p:sp>
        <p:nvSpPr>
          <p:cNvPr id="152586" name="Rectangle 10"/>
          <p:cNvSpPr>
            <a:spLocks noChangeArrowheads="1"/>
          </p:cNvSpPr>
          <p:nvPr/>
        </p:nvSpPr>
        <p:spPr bwMode="auto">
          <a:xfrm>
            <a:off x="6732588" y="476250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719832" y="3243717"/>
            <a:ext cx="3262312" cy="369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 estudiante tesis  postgrado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912275" y="5723408"/>
            <a:ext cx="4158511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 </a:t>
            </a:r>
            <a:r>
              <a:rPr lang="es-ES_tradnl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profesor  proyecto investigación</a:t>
            </a:r>
            <a:endParaRPr lang="es-ES_tradnl" i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7" grpId="0" animBg="1"/>
      <p:bldP spid="106508" grpId="0" animBg="1"/>
      <p:bldP spid="7" grpId="0"/>
      <p:bldP spid="8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1532675" y="2276475"/>
            <a:ext cx="6078652" cy="2062103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“si los datos no están copiados, </a:t>
            </a:r>
          </a:p>
          <a:p>
            <a:pPr eaLnBrk="1" hangingPunct="1"/>
            <a:r>
              <a:rPr lang="es-ES_trad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 importa el resto, </a:t>
            </a:r>
          </a:p>
          <a:p>
            <a:pPr eaLnBrk="1" hangingPunct="1"/>
            <a:r>
              <a:rPr lang="es-ES_trad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para mí, </a:t>
            </a:r>
            <a:endParaRPr lang="es-ES_tradnl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eaLnBrk="1" hangingPunct="1"/>
            <a:r>
              <a:rPr lang="es-ES_tradn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el </a:t>
            </a:r>
            <a:r>
              <a:rPr lang="es-ES_trad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estudiante trabajó”</a:t>
            </a:r>
          </a:p>
        </p:txBody>
      </p:sp>
      <p:sp>
        <p:nvSpPr>
          <p:cNvPr id="152586" name="Rectangle 10"/>
          <p:cNvSpPr>
            <a:spLocks noChangeArrowheads="1"/>
          </p:cNvSpPr>
          <p:nvPr/>
        </p:nvSpPr>
        <p:spPr bwMode="auto">
          <a:xfrm>
            <a:off x="6732588" y="476250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3429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4361657" y="4499273"/>
            <a:ext cx="3198812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 coordinador  de postgrado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0" grpId="0" animBg="1"/>
      <p:bldP spid="6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631950" y="1428750"/>
            <a:ext cx="5895975" cy="10763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“la tarea la saqué de Internet, ¿cuál es el problema?”</a:t>
            </a: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3333750" y="2627313"/>
            <a:ext cx="4173538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 estudiante de último año al profesor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765300" y="3352800"/>
            <a:ext cx="5895975" cy="206216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“no importa pequeños </a:t>
            </a:r>
            <a:r>
              <a:rPr lang="es-ES_tradnl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errocitos</a:t>
            </a:r>
            <a:r>
              <a:rPr lang="es-ES_trad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 en el artículo local,</a:t>
            </a:r>
          </a:p>
          <a:p>
            <a:pPr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se arreglan cuando vaya a la revista internacional”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154363" y="5661248"/>
            <a:ext cx="4532312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 investigador experimentado en publicar</a:t>
            </a: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6732588" y="476250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328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03" name="Rectangle 11"/>
          <p:cNvSpPr>
            <a:spLocks noChangeArrowheads="1"/>
          </p:cNvSpPr>
          <p:nvPr/>
        </p:nvSpPr>
        <p:spPr bwMode="auto">
          <a:xfrm>
            <a:off x="6897374" y="404664"/>
            <a:ext cx="170110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5899" name="Text Box 11"/>
          <p:cNvSpPr txBox="1">
            <a:spLocks noChangeArrowheads="1"/>
          </p:cNvSpPr>
          <p:nvPr/>
        </p:nvSpPr>
        <p:spPr bwMode="auto">
          <a:xfrm>
            <a:off x="2230438" y="1196975"/>
            <a:ext cx="4683125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/>
              <a:t>Una buena noticia…</a:t>
            </a:r>
          </a:p>
        </p:txBody>
      </p:sp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2196197" y="2060575"/>
            <a:ext cx="475001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Luego un seminario sobre plagio, </a:t>
            </a:r>
          </a:p>
          <a:p>
            <a:pPr eaLnBrk="1" hangingPunct="1"/>
            <a:r>
              <a:rPr lang="es-ES" dirty="0"/>
              <a:t>un joven profesor tuvo la iniciativa de </a:t>
            </a:r>
          </a:p>
          <a:p>
            <a:pPr eaLnBrk="1" hangingPunct="1"/>
            <a:r>
              <a:rPr lang="es-ES" dirty="0"/>
              <a:t>guiar una tesis 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3076575" y="4508500"/>
            <a:ext cx="2989263" cy="5810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Br. Juan Carlos Moreno</a:t>
            </a:r>
          </a:p>
          <a:p>
            <a:pPr eaLnBrk="1" hangingPunct="1"/>
            <a:r>
              <a:rPr lang="es-ES" sz="1600" b="1" dirty="0"/>
              <a:t>Tutor: Prof. </a:t>
            </a:r>
            <a:r>
              <a:rPr lang="es-ES" sz="1600" b="1" dirty="0" err="1"/>
              <a:t>Renny</a:t>
            </a:r>
            <a:r>
              <a:rPr lang="es-ES" sz="1600" b="1" dirty="0"/>
              <a:t> Márquez</a:t>
            </a:r>
          </a:p>
        </p:txBody>
      </p:sp>
      <p:sp>
        <p:nvSpPr>
          <p:cNvPr id="165902" name="Text Box 14"/>
          <p:cNvSpPr txBox="1">
            <a:spLocks noChangeArrowheads="1"/>
          </p:cNvSpPr>
          <p:nvPr/>
        </p:nvSpPr>
        <p:spPr bwMode="auto">
          <a:xfrm>
            <a:off x="1662112" y="5136244"/>
            <a:ext cx="58181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Es un buen comienzo de medir nuestras </a:t>
            </a:r>
          </a:p>
          <a:p>
            <a:pPr eaLnBrk="1" hangingPunct="1"/>
            <a:r>
              <a:rPr lang="es-ES" sz="2400" dirty="0"/>
              <a:t>fallas para comenzar a corregirlas…</a:t>
            </a:r>
          </a:p>
        </p:txBody>
      </p:sp>
      <p:sp>
        <p:nvSpPr>
          <p:cNvPr id="165903" name="Rectangle 15"/>
          <p:cNvSpPr>
            <a:spLocks noChangeArrowheads="1"/>
          </p:cNvSpPr>
          <p:nvPr/>
        </p:nvSpPr>
        <p:spPr bwMode="auto">
          <a:xfrm>
            <a:off x="1043608" y="3213100"/>
            <a:ext cx="7560642" cy="1200329"/>
          </a:xfrm>
          <a:prstGeom prst="rect">
            <a:avLst/>
          </a:prstGeom>
          <a:solidFill>
            <a:srgbClr val="FFC69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“Estudio y detección del plagio en los proyectos </a:t>
            </a:r>
          </a:p>
          <a:p>
            <a:r>
              <a:rPr lang="es-E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grado de la Escuela de Ingeniería de Sistemas </a:t>
            </a:r>
          </a:p>
          <a:p>
            <a:r>
              <a:rPr lang="es-E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Universidad de los Andes”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659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659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659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9" grpId="0" animBg="1"/>
      <p:bldP spid="165901" grpId="0"/>
      <p:bldP spid="165902" grpId="0"/>
      <p:bldP spid="165903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6876256" y="488749"/>
            <a:ext cx="170110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8547" name="Text Box 8"/>
          <p:cNvSpPr txBox="1">
            <a:spLocks noChangeArrowheads="1"/>
          </p:cNvSpPr>
          <p:nvPr/>
        </p:nvSpPr>
        <p:spPr bwMode="auto">
          <a:xfrm>
            <a:off x="2626604" y="1412875"/>
            <a:ext cx="3889206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Instructivos </a:t>
            </a:r>
            <a:r>
              <a:rPr lang="es-ES_tradnl" sz="24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line</a:t>
            </a:r>
            <a:r>
              <a:rPr lang="es-ES_tradnl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/>
            <a:r>
              <a:rPr lang="es-ES_tradnl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 </a:t>
            </a:r>
          </a:p>
          <a:p>
            <a:pPr eaLnBrk="1" hangingPunct="1"/>
            <a:r>
              <a:rPr lang="es-ES_tradnl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plagio, citas y referencias</a:t>
            </a:r>
          </a:p>
        </p:txBody>
      </p:sp>
      <p:sp>
        <p:nvSpPr>
          <p:cNvPr id="108548" name="Text Box 9"/>
          <p:cNvSpPr txBox="1">
            <a:spLocks noChangeArrowheads="1"/>
          </p:cNvSpPr>
          <p:nvPr/>
        </p:nvSpPr>
        <p:spPr bwMode="auto">
          <a:xfrm>
            <a:off x="1727200" y="3141663"/>
            <a:ext cx="568960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600" dirty="0"/>
              <a:t>* </a:t>
            </a:r>
            <a:r>
              <a:rPr lang="es-ES_tradnl" sz="1600" dirty="0" err="1"/>
              <a:t>The</a:t>
            </a:r>
            <a:r>
              <a:rPr lang="es-ES_tradnl" sz="1600" dirty="0"/>
              <a:t> </a:t>
            </a:r>
            <a:r>
              <a:rPr lang="es-ES_tradnl" sz="1600" dirty="0" err="1"/>
              <a:t>Owl</a:t>
            </a:r>
            <a:r>
              <a:rPr lang="es-ES_tradnl" sz="1600" dirty="0"/>
              <a:t> at </a:t>
            </a:r>
            <a:r>
              <a:rPr lang="es-ES_tradnl" sz="1600" dirty="0" err="1"/>
              <a:t>Purdue</a:t>
            </a:r>
            <a:r>
              <a:rPr lang="es-ES_tradnl" sz="1600" dirty="0"/>
              <a:t>: </a:t>
            </a:r>
            <a:r>
              <a:rPr lang="es-ES_tradnl" sz="1600" dirty="0" err="1"/>
              <a:t>Research</a:t>
            </a:r>
            <a:r>
              <a:rPr lang="es-ES_tradnl" sz="1600" dirty="0"/>
              <a:t> and </a:t>
            </a:r>
            <a:r>
              <a:rPr lang="es-ES_tradnl" sz="1600" dirty="0" err="1"/>
              <a:t>Citation</a:t>
            </a:r>
            <a:endParaRPr lang="es-ES_tradnl" sz="1600" dirty="0"/>
          </a:p>
          <a:p>
            <a:pPr algn="l" eaLnBrk="1" hangingPunct="1"/>
            <a:r>
              <a:rPr lang="es-ES_tradnl" sz="1200" dirty="0">
                <a:hlinkClick r:id="rId2"/>
              </a:rPr>
              <a:t>http://owl.english.purdue.edu/owl/section/2/</a:t>
            </a:r>
            <a:endParaRPr lang="es-ES_tradnl" sz="1200" dirty="0"/>
          </a:p>
          <a:p>
            <a:pPr algn="l" eaLnBrk="1" hangingPunct="1"/>
            <a:endParaRPr lang="es-ES_tradnl" sz="1200" dirty="0"/>
          </a:p>
          <a:p>
            <a:pPr algn="l" eaLnBrk="1" hangingPunct="1"/>
            <a:r>
              <a:rPr lang="en-US" sz="1600" dirty="0"/>
              <a:t>* </a:t>
            </a:r>
            <a:r>
              <a:rPr lang="es-ES_tradnl" sz="1600" dirty="0" err="1"/>
              <a:t>The</a:t>
            </a:r>
            <a:r>
              <a:rPr lang="es-ES_tradnl" sz="1600" dirty="0"/>
              <a:t> </a:t>
            </a:r>
            <a:r>
              <a:rPr lang="es-ES_tradnl" sz="1600" dirty="0" err="1"/>
              <a:t>Owl</a:t>
            </a:r>
            <a:r>
              <a:rPr lang="es-ES_tradnl" sz="1600" dirty="0"/>
              <a:t> at </a:t>
            </a:r>
            <a:r>
              <a:rPr lang="es-ES_tradnl" sz="1600" dirty="0" err="1"/>
              <a:t>Purdue</a:t>
            </a:r>
            <a:r>
              <a:rPr lang="es-ES_tradnl" sz="1600" dirty="0"/>
              <a:t>: </a:t>
            </a:r>
            <a:r>
              <a:rPr lang="es-ES_tradnl" sz="1600" dirty="0" err="1"/>
              <a:t>Preventing</a:t>
            </a:r>
            <a:r>
              <a:rPr lang="es-ES_tradnl" sz="1600" dirty="0"/>
              <a:t> </a:t>
            </a:r>
            <a:r>
              <a:rPr lang="es-ES_tradnl" sz="1600" dirty="0" err="1"/>
              <a:t>plagiarism</a:t>
            </a:r>
            <a:endParaRPr lang="es-ES_tradnl" sz="1600" dirty="0"/>
          </a:p>
          <a:p>
            <a:pPr algn="l" eaLnBrk="1" hangingPunct="1"/>
            <a:r>
              <a:rPr lang="es-ES_tradnl" sz="1200" dirty="0">
                <a:hlinkClick r:id="rId3"/>
              </a:rPr>
              <a:t>http://owl.english.purdue.edu/owl/section/3/33/</a:t>
            </a:r>
            <a:endParaRPr lang="es-ES_tradnl" sz="1200" dirty="0"/>
          </a:p>
          <a:p>
            <a:pPr algn="l" eaLnBrk="1" hangingPunct="1"/>
            <a:endParaRPr lang="es-ES_tradnl" sz="1200" dirty="0"/>
          </a:p>
          <a:p>
            <a:pPr algn="l" eaLnBrk="1" hangingPunct="1"/>
            <a:r>
              <a:rPr lang="en-US" sz="1600" dirty="0" smtClean="0"/>
              <a:t>* </a:t>
            </a:r>
            <a:r>
              <a:rPr lang="es-ES_tradnl" sz="1600" dirty="0" smtClean="0"/>
              <a:t>VAIL </a:t>
            </a:r>
            <a:r>
              <a:rPr lang="es-ES_tradnl" sz="1600" dirty="0"/>
              <a:t>Tutor. Virtual </a:t>
            </a:r>
            <a:r>
              <a:rPr lang="es-ES_tradnl" sz="1600" dirty="0" err="1"/>
              <a:t>academic</a:t>
            </a:r>
            <a:r>
              <a:rPr lang="es-ES_tradnl" sz="1600" dirty="0"/>
              <a:t> </a:t>
            </a:r>
            <a:r>
              <a:rPr lang="es-ES_tradnl" sz="1600" dirty="0" err="1"/>
              <a:t>integrity</a:t>
            </a:r>
            <a:r>
              <a:rPr lang="es-ES_tradnl" sz="1600" dirty="0"/>
              <a:t> </a:t>
            </a:r>
            <a:r>
              <a:rPr lang="es-ES_tradnl" sz="1600" dirty="0" err="1"/>
              <a:t>laboratory</a:t>
            </a:r>
            <a:r>
              <a:rPr lang="es-ES_tradnl" sz="1600" dirty="0"/>
              <a:t>. </a:t>
            </a:r>
          </a:p>
          <a:p>
            <a:pPr algn="l" eaLnBrk="1" hangingPunct="1"/>
            <a:r>
              <a:rPr lang="es-ES_tradnl" sz="1600" dirty="0" err="1"/>
              <a:t>University</a:t>
            </a:r>
            <a:r>
              <a:rPr lang="es-ES_tradnl" sz="1600" dirty="0"/>
              <a:t> of Maryland </a:t>
            </a:r>
            <a:r>
              <a:rPr lang="es-ES_tradnl" sz="1600" dirty="0" err="1"/>
              <a:t>University</a:t>
            </a:r>
            <a:r>
              <a:rPr lang="es-ES_tradnl" sz="1600" dirty="0"/>
              <a:t> </a:t>
            </a:r>
            <a:r>
              <a:rPr lang="es-ES_tradnl" sz="1600" dirty="0" err="1"/>
              <a:t>College</a:t>
            </a:r>
            <a:endParaRPr lang="es-ES_tradnl" sz="1600" dirty="0"/>
          </a:p>
          <a:p>
            <a:pPr algn="l" eaLnBrk="1" hangingPunct="1"/>
            <a:r>
              <a:rPr lang="es-ES_tradnl" sz="1200" dirty="0">
                <a:hlinkClick r:id="rId4"/>
              </a:rPr>
              <a:t>http://www.umuc.edu/distance/odell/cip/vail/students/citation/honesty.html</a:t>
            </a:r>
            <a:endParaRPr lang="es-ES_tradnl" sz="1200" dirty="0"/>
          </a:p>
          <a:p>
            <a:pPr algn="l" eaLnBrk="1" hangingPunct="1"/>
            <a:endParaRPr lang="es-ES_tradnl" sz="1200" dirty="0"/>
          </a:p>
          <a:p>
            <a:pPr algn="l" eaLnBrk="1" hangingPunct="1"/>
            <a:r>
              <a:rPr lang="en-US" sz="1600" dirty="0" smtClean="0"/>
              <a:t>* </a:t>
            </a:r>
            <a:r>
              <a:rPr lang="es-ES_tradnl" sz="1600" dirty="0" err="1" smtClean="0"/>
              <a:t>Vaughan</a:t>
            </a:r>
            <a:r>
              <a:rPr lang="es-ES_tradnl" sz="1600" dirty="0" smtClean="0"/>
              <a:t> </a:t>
            </a:r>
            <a:r>
              <a:rPr lang="es-ES_tradnl" sz="1600" dirty="0"/>
              <a:t>Memorial Library Acadia </a:t>
            </a:r>
            <a:r>
              <a:rPr lang="es-ES_tradnl" sz="1600" dirty="0" err="1"/>
              <a:t>University</a:t>
            </a:r>
            <a:endParaRPr lang="es-ES_tradnl" sz="1600" dirty="0"/>
          </a:p>
          <a:p>
            <a:pPr algn="l" eaLnBrk="1" hangingPunct="1"/>
            <a:r>
              <a:rPr lang="es-ES_tradnl" sz="1200" dirty="0">
                <a:hlinkClick r:id="rId5"/>
              </a:rPr>
              <a:t>http://library.acadiau.ca/tutorials/plagiarism/</a:t>
            </a:r>
            <a:endParaRPr lang="es-ES_tradnl" sz="12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3371850" y="2708275"/>
            <a:ext cx="2400300" cy="2562225"/>
          </a:xfrm>
          <a:prstGeom prst="rect">
            <a:avLst/>
          </a:prstGeom>
          <a:solidFill>
            <a:srgbClr val="B9CAFF"/>
          </a:solidFill>
          <a:ln w="2857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/>
              <a:t>Enseñar</a:t>
            </a:r>
          </a:p>
          <a:p>
            <a:pPr eaLnBrk="1" hangingPunct="1"/>
            <a:r>
              <a:rPr lang="es-ES_tradnl" sz="1600" b="1"/>
              <a:t> </a:t>
            </a:r>
          </a:p>
          <a:p>
            <a:pPr eaLnBrk="1" hangingPunct="1"/>
            <a:r>
              <a:rPr lang="es-ES_tradnl" sz="2800" b="1"/>
              <a:t>Supervisar</a:t>
            </a:r>
          </a:p>
          <a:p>
            <a:pPr eaLnBrk="1" hangingPunct="1"/>
            <a:endParaRPr lang="es-ES_tradnl" sz="1600" b="1"/>
          </a:p>
          <a:p>
            <a:pPr eaLnBrk="1" hangingPunct="1"/>
            <a:r>
              <a:rPr lang="es-ES_tradnl" sz="2800" b="1"/>
              <a:t>Recompensar</a:t>
            </a:r>
          </a:p>
          <a:p>
            <a:pPr eaLnBrk="1" hangingPunct="1"/>
            <a:endParaRPr lang="es-ES_tradnl" sz="1600" b="1"/>
          </a:p>
          <a:p>
            <a:pPr eaLnBrk="1" hangingPunct="1"/>
            <a:r>
              <a:rPr lang="es-ES_tradnl" sz="2800" b="1"/>
              <a:t>Castigar</a:t>
            </a: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1323457" y="3451881"/>
            <a:ext cx="19065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 dirty="0"/>
              <a:t>¡Ojo con </a:t>
            </a:r>
          </a:p>
          <a:p>
            <a:pPr eaLnBrk="1" hangingPunct="1"/>
            <a:r>
              <a:rPr lang="es-ES_tradnl" sz="2800" b="1" dirty="0"/>
              <a:t>Internet!!!</a:t>
            </a:r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2128071" y="1700213"/>
            <a:ext cx="4886274" cy="523220"/>
          </a:xfrm>
          <a:prstGeom prst="rect">
            <a:avLst/>
          </a:prstGeom>
          <a:solidFill>
            <a:srgbClr val="FFCCFF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Responsabilidades del Tutor</a:t>
            </a:r>
          </a:p>
        </p:txBody>
      </p: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5939451" y="3143001"/>
            <a:ext cx="264207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 dirty="0" smtClean="0"/>
              <a:t>Revisar </a:t>
            </a:r>
          </a:p>
          <a:p>
            <a:pPr eaLnBrk="1" hangingPunct="1"/>
            <a:r>
              <a:rPr lang="es-ES_tradnl" sz="2800" b="1" dirty="0" smtClean="0"/>
              <a:t>literatura</a:t>
            </a:r>
            <a:endParaRPr lang="es-ES_tradnl" sz="2800" b="1" dirty="0"/>
          </a:p>
          <a:p>
            <a:pPr eaLnBrk="1" hangingPunct="1"/>
            <a:r>
              <a:rPr lang="es-ES_tradnl" sz="2400" dirty="0"/>
              <a:t>Citas, paráfrasis,</a:t>
            </a:r>
          </a:p>
          <a:p>
            <a:pPr eaLnBrk="1" hangingPunct="1"/>
            <a:r>
              <a:rPr lang="es-ES_tradnl" sz="2400" dirty="0"/>
              <a:t>Referencias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020272" y="474234"/>
            <a:ext cx="1592103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Tutor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9" grpId="0" animBg="1"/>
      <p:bldP spid="79883" grpId="0"/>
      <p:bldP spid="79891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6516688" y="476250"/>
            <a:ext cx="170110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Aprendices</a:t>
            </a:r>
            <a:endParaRPr lang="es-ES_tradnl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1906587" y="2073613"/>
            <a:ext cx="5330825" cy="547687"/>
          </a:xfrm>
          <a:prstGeom prst="rect">
            <a:avLst/>
          </a:prstGeom>
          <a:solidFill>
            <a:srgbClr val="B9CAFF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Prevención de plagio accidental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2192315" y="2852936"/>
            <a:ext cx="4737100" cy="1644650"/>
          </a:xfrm>
          <a:prstGeom prst="rect">
            <a:avLst/>
          </a:prstGeom>
          <a:solidFill>
            <a:srgbClr val="FFA3FF"/>
          </a:solidFill>
          <a:ln w="28575" algn="ctr">
            <a:solidFill>
              <a:srgbClr val="96001D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400"/>
              <a:t>Citar TODO lo que</a:t>
            </a:r>
            <a:r>
              <a:rPr lang="es-ES_tradnl"/>
              <a:t>:</a:t>
            </a:r>
          </a:p>
          <a:p>
            <a:pPr algn="l" eaLnBrk="1" hangingPunct="1"/>
            <a:endParaRPr lang="es-ES_tradnl" sz="1000"/>
          </a:p>
          <a:p>
            <a:pPr algn="l" eaLnBrk="1" hangingPunct="1"/>
            <a:r>
              <a:rPr lang="es-ES_tradnl"/>
              <a:t>* </a:t>
            </a:r>
            <a:r>
              <a:rPr lang="es-ES_tradnl" sz="2800"/>
              <a:t>No es de uno</a:t>
            </a:r>
          </a:p>
          <a:p>
            <a:pPr algn="l" eaLnBrk="1" hangingPunct="1"/>
            <a:endParaRPr lang="es-ES_tradnl" sz="1000"/>
          </a:p>
          <a:p>
            <a:pPr algn="l" eaLnBrk="1" hangingPunct="1"/>
            <a:r>
              <a:rPr lang="es-ES_tradnl"/>
              <a:t>* </a:t>
            </a:r>
            <a:r>
              <a:rPr lang="es-ES_tradnl" sz="2800"/>
              <a:t>No es conocimiento común</a:t>
            </a:r>
          </a:p>
        </p:txBody>
      </p:sp>
      <p:sp>
        <p:nvSpPr>
          <p:cNvPr id="109574" name="Text Box 4"/>
          <p:cNvSpPr txBox="1">
            <a:spLocks noChangeArrowheads="1"/>
          </p:cNvSpPr>
          <p:nvPr/>
        </p:nvSpPr>
        <p:spPr bwMode="auto">
          <a:xfrm>
            <a:off x="7541873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2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6732588" y="333375"/>
            <a:ext cx="1701107" cy="52322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Aprendices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016125" y="1844675"/>
            <a:ext cx="5111750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Ser cuidadoso al citar toda información   </a:t>
            </a:r>
          </a:p>
          <a:p>
            <a:pPr algn="l" eaLnBrk="1" hangingPunct="1">
              <a:buClr>
                <a:srgbClr val="D60093"/>
              </a:buClr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tomada de otra fuente</a:t>
            </a: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Usar comillas, indentar bloques </a:t>
            </a: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Referirse al autor al inicio de la oración  </a:t>
            </a:r>
          </a:p>
          <a:p>
            <a:pPr algn="l" eaLnBrk="1" hangingPunct="1">
              <a:buClr>
                <a:srgbClr val="D60093"/>
              </a:buClr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que se parafrasea</a:t>
            </a: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Referencias al final de una paráfrasis</a:t>
            </a: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Usar sistemas de citas conocidos </a:t>
            </a:r>
          </a:p>
          <a:p>
            <a:pPr algn="l" eaLnBrk="1" hangingPunct="1">
              <a:buClr>
                <a:srgbClr val="D60093"/>
              </a:buClr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(APA, MLA, Chicago etc.)</a:t>
            </a:r>
            <a:endParaRPr lang="es-ES_tradnl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buClr>
                <a:srgbClr val="D60093"/>
              </a:buClr>
              <a:buFontTx/>
              <a:buChar char="•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 hay duda, citar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4572000" y="5661025"/>
            <a:ext cx="353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CME Ethics: copyright, plagiarism and Internet</a:t>
            </a:r>
          </a:p>
          <a:p>
            <a:pPr algn="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Texas Heart Institute 2009</a:t>
            </a: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3041650" y="1268413"/>
            <a:ext cx="3060700" cy="485775"/>
          </a:xfrm>
          <a:prstGeom prst="rect">
            <a:avLst/>
          </a:prstGeom>
          <a:solidFill>
            <a:srgbClr val="B9CAFF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Prevención de plagio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560469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ChangeArrowheads="1"/>
          </p:cNvSpPr>
          <p:nvPr/>
        </p:nvSpPr>
        <p:spPr bwMode="auto">
          <a:xfrm>
            <a:off x="6588125" y="404813"/>
            <a:ext cx="1928813" cy="609600"/>
          </a:xfrm>
          <a:prstGeom prst="rect">
            <a:avLst/>
          </a:prstGeom>
          <a:solidFill>
            <a:srgbClr val="FFD5E3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Relación Tutor-</a:t>
            </a:r>
          </a:p>
          <a:p>
            <a:pPr algn="l"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Aprendices</a:t>
            </a:r>
            <a:endParaRPr lang="es-ES_tradnl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3041650" y="1149350"/>
            <a:ext cx="3060700" cy="485775"/>
          </a:xfrm>
          <a:prstGeom prst="rect">
            <a:avLst/>
          </a:prstGeom>
          <a:solidFill>
            <a:srgbClr val="B9CAFF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Prevención de plagio</a:t>
            </a:r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1362075" y="1844675"/>
            <a:ext cx="6418263" cy="2559050"/>
          </a:xfrm>
          <a:prstGeom prst="rect">
            <a:avLst/>
          </a:prstGeom>
          <a:noFill/>
          <a:ln w="28575" algn="ctr">
            <a:solidFill>
              <a:srgbClr val="00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La clave para citar cualquier fuente es:</a:t>
            </a:r>
          </a:p>
          <a:p>
            <a:pPr algn="l" eaLnBrk="1" hangingPunct="1"/>
            <a:endParaRPr lang="es-ES_tradnl" sz="1000"/>
          </a:p>
          <a:p>
            <a:pPr algn="l" eaLnBrk="1" hangingPunct="1">
              <a:buFontTx/>
              <a:buAutoNum type="arabicPeriod"/>
            </a:pPr>
            <a:r>
              <a:rPr lang="es-ES_tradnl"/>
              <a:t>Ser consistente en estilo y formato</a:t>
            </a:r>
          </a:p>
          <a:p>
            <a:pPr algn="l" eaLnBrk="1" hangingPunct="1">
              <a:buFontTx/>
              <a:buAutoNum type="arabicPeriod"/>
            </a:pPr>
            <a:endParaRPr lang="es-ES_tradnl" sz="1000"/>
          </a:p>
          <a:p>
            <a:pPr algn="l" eaLnBrk="1" hangingPunct="1">
              <a:buFontTx/>
              <a:buAutoNum type="arabicPeriod"/>
            </a:pPr>
            <a:r>
              <a:rPr lang="es-ES_tradnl"/>
              <a:t>Tener un formato claro y organizado</a:t>
            </a:r>
          </a:p>
          <a:p>
            <a:pPr algn="l" eaLnBrk="1" hangingPunct="1">
              <a:buFontTx/>
              <a:buAutoNum type="arabicPeriod"/>
            </a:pPr>
            <a:endParaRPr lang="es-ES_tradnl" sz="1000"/>
          </a:p>
          <a:p>
            <a:pPr algn="l" eaLnBrk="1" hangingPunct="1">
              <a:buFontTx/>
              <a:buAutoNum type="arabicPeriod"/>
            </a:pPr>
            <a:r>
              <a:rPr lang="es-ES_tradnl"/>
              <a:t>Presentar suficiente información al lector para </a:t>
            </a:r>
          </a:p>
          <a:p>
            <a:pPr algn="l" eaLnBrk="1" hangingPunct="1"/>
            <a:r>
              <a:rPr lang="es-ES_tradnl"/>
              <a:t>     identificar y encontrar el trabajo o pasaje citado</a:t>
            </a:r>
          </a:p>
          <a:p>
            <a:pPr algn="l" eaLnBrk="1" hangingPunct="1"/>
            <a:endParaRPr lang="es-ES_tradnl" sz="1000"/>
          </a:p>
          <a:p>
            <a:pPr algn="l" eaLnBrk="1" hangingPunct="1"/>
            <a:r>
              <a:rPr lang="es-ES_tradnl"/>
              <a:t>4.  No inventar reglas a su conveniencia</a:t>
            </a:r>
          </a:p>
        </p:txBody>
      </p:sp>
      <p:sp>
        <p:nvSpPr>
          <p:cNvPr id="113673" name="Text Box 9"/>
          <p:cNvSpPr txBox="1">
            <a:spLocks noChangeArrowheads="1"/>
          </p:cNvSpPr>
          <p:nvPr/>
        </p:nvSpPr>
        <p:spPr bwMode="auto">
          <a:xfrm>
            <a:off x="1147763" y="4652963"/>
            <a:ext cx="6846887" cy="1249362"/>
          </a:xfrm>
          <a:prstGeom prst="rect">
            <a:avLst/>
          </a:prstGeom>
          <a:solidFill>
            <a:srgbClr val="FFA3FF"/>
          </a:solidFill>
          <a:ln>
            <a:noFill/>
          </a:ln>
          <a:extLst/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Para </a:t>
            </a:r>
            <a:r>
              <a:rPr lang="es-ES_tradnl" sz="2400"/>
              <a:t>citar material de la </a:t>
            </a:r>
            <a:r>
              <a:rPr lang="es-ES_tradnl" sz="2400" i="1"/>
              <a:t>web</a:t>
            </a:r>
            <a:r>
              <a:rPr lang="es-ES_tradnl"/>
              <a:t>:</a:t>
            </a:r>
          </a:p>
          <a:p>
            <a:pPr algn="l" eaLnBrk="1" hangingPunct="1"/>
            <a:endParaRPr lang="es-ES_tradnl" sz="1200"/>
          </a:p>
          <a:p>
            <a:pPr algn="l" eaLnBrk="1" hangingPunct="1">
              <a:buFontTx/>
              <a:buAutoNum type="arabicPeriod"/>
            </a:pPr>
            <a:r>
              <a:rPr lang="es-ES_tradnl"/>
              <a:t>La dirección electrónica o URL del sitio (ej. http://...)</a:t>
            </a:r>
          </a:p>
          <a:p>
            <a:pPr algn="l" eaLnBrk="1" hangingPunct="1">
              <a:buFontTx/>
              <a:buAutoNum type="arabicPeriod"/>
            </a:pPr>
            <a:r>
              <a:rPr lang="es-ES_tradnl"/>
              <a:t>La fecha de acceso al sitio</a:t>
            </a:r>
            <a:endParaRPr lang="es-ES_tradnl" i="1"/>
          </a:p>
        </p:txBody>
      </p:sp>
      <p:sp>
        <p:nvSpPr>
          <p:cNvPr id="111622" name="Text Box 10"/>
          <p:cNvSpPr txBox="1">
            <a:spLocks noChangeArrowheads="1"/>
          </p:cNvSpPr>
          <p:nvPr/>
        </p:nvSpPr>
        <p:spPr bwMode="auto">
          <a:xfrm>
            <a:off x="4572000" y="5949950"/>
            <a:ext cx="3479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_tradnl" sz="1000"/>
              <a:t>Virtual Academic Integrity Laboratory. </a:t>
            </a:r>
          </a:p>
          <a:p>
            <a:pPr algn="r" eaLnBrk="1" hangingPunct="1"/>
            <a:r>
              <a:rPr lang="es-ES_tradnl" sz="1000"/>
              <a:t>Understanding how to avoid plagiarism: tips &amp;strategies</a:t>
            </a:r>
          </a:p>
          <a:p>
            <a:pPr algn="r" eaLnBrk="1" hangingPunct="1"/>
            <a:r>
              <a:rPr lang="es-ES_tradnl" sz="1000"/>
              <a:t>http://www.apps.umuc.edu/vailtutor/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7504" y="6467475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ULA 2014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2" grpId="0" animBg="1"/>
      <p:bldP spid="113673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5128</TotalTime>
  <Words>5826</Words>
  <Application>Microsoft Office PowerPoint</Application>
  <PresentationFormat>Presentación en pantalla (4:3)</PresentationFormat>
  <Paragraphs>1355</Paragraphs>
  <Slides>130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130</vt:i4>
      </vt:variant>
    </vt:vector>
  </HeadingPairs>
  <TitlesOfParts>
    <vt:vector size="131" baseType="lpstr"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Diapositiva 74</vt:lpstr>
      <vt:lpstr>Diapositiva 75</vt:lpstr>
      <vt:lpstr>Diapositiva 76</vt:lpstr>
      <vt:lpstr>Diapositiva 77</vt:lpstr>
      <vt:lpstr>Diapositiva 78</vt:lpstr>
      <vt:lpstr>Diapositiva 79</vt:lpstr>
      <vt:lpstr>Diapositiva 80</vt:lpstr>
      <vt:lpstr>Diapositiva 81</vt:lpstr>
      <vt:lpstr>Diapositiva 82</vt:lpstr>
      <vt:lpstr>Diapositiva 83</vt:lpstr>
      <vt:lpstr>Diapositiva 84</vt:lpstr>
      <vt:lpstr>Diapositiva 85</vt:lpstr>
      <vt:lpstr>Diapositiva 86</vt:lpstr>
      <vt:lpstr>Diapositiva 87</vt:lpstr>
      <vt:lpstr>Diapositiva 88</vt:lpstr>
      <vt:lpstr>Diapositiva 89</vt:lpstr>
      <vt:lpstr>Diapositiva 90</vt:lpstr>
      <vt:lpstr>Diapositiva 91</vt:lpstr>
      <vt:lpstr>Diapositiva 92</vt:lpstr>
      <vt:lpstr>Diapositiva 93</vt:lpstr>
      <vt:lpstr>Diapositiva 94</vt:lpstr>
      <vt:lpstr>Diapositiva 95</vt:lpstr>
      <vt:lpstr>Diapositiva 96</vt:lpstr>
      <vt:lpstr>Diapositiva 97</vt:lpstr>
      <vt:lpstr>Diapositiva 98</vt:lpstr>
      <vt:lpstr>Diapositiva 99</vt:lpstr>
      <vt:lpstr>Diapositiva 100</vt:lpstr>
      <vt:lpstr>Diapositiva 101</vt:lpstr>
      <vt:lpstr>Diapositiva 102</vt:lpstr>
      <vt:lpstr>Diapositiva 103</vt:lpstr>
      <vt:lpstr>Diapositiva 104</vt:lpstr>
      <vt:lpstr>Diapositiva 105</vt:lpstr>
      <vt:lpstr>Diapositiva 106</vt:lpstr>
      <vt:lpstr>Diapositiva 107</vt:lpstr>
      <vt:lpstr>Diapositiva 108</vt:lpstr>
      <vt:lpstr>Diapositiva 109</vt:lpstr>
      <vt:lpstr>Diapositiva 110</vt:lpstr>
      <vt:lpstr>Diapositiva 111</vt:lpstr>
      <vt:lpstr>Diapositiva 112</vt:lpstr>
      <vt:lpstr>Diapositiva 113</vt:lpstr>
      <vt:lpstr>Diapositiva 114</vt:lpstr>
      <vt:lpstr>Diapositiva 115</vt:lpstr>
      <vt:lpstr>Diapositiva 116</vt:lpstr>
      <vt:lpstr>Diapositiva 117</vt:lpstr>
      <vt:lpstr>Diapositiva 118</vt:lpstr>
      <vt:lpstr>Diapositiva 119</vt:lpstr>
      <vt:lpstr>Diapositiva 120</vt:lpstr>
      <vt:lpstr>Diapositiva 121</vt:lpstr>
      <vt:lpstr>Diapositiva 122</vt:lpstr>
      <vt:lpstr>Diapositiva 123</vt:lpstr>
      <vt:lpstr>Diapositiva 124</vt:lpstr>
      <vt:lpstr>Diapositiva 125</vt:lpstr>
      <vt:lpstr>Diapositiva 126</vt:lpstr>
      <vt:lpstr>Diapositiva 127</vt:lpstr>
      <vt:lpstr>Diapositiva 128</vt:lpstr>
      <vt:lpstr>Diapositiva 129</vt:lpstr>
      <vt:lpstr>Diapositiva 130</vt:lpstr>
    </vt:vector>
  </TitlesOfParts>
  <Company>The houze!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saber</cp:lastModifiedBy>
  <cp:revision>386</cp:revision>
  <dcterms:created xsi:type="dcterms:W3CDTF">2009-06-30T03:54:11Z</dcterms:created>
  <dcterms:modified xsi:type="dcterms:W3CDTF">2015-03-04T16:23:09Z</dcterms:modified>
</cp:coreProperties>
</file>