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76" r:id="rId5"/>
    <p:sldId id="259" r:id="rId6"/>
    <p:sldId id="277" r:id="rId7"/>
    <p:sldId id="281" r:id="rId8"/>
    <p:sldId id="260" r:id="rId9"/>
    <p:sldId id="261" r:id="rId10"/>
    <p:sldId id="283" r:id="rId11"/>
    <p:sldId id="262" r:id="rId12"/>
    <p:sldId id="263" r:id="rId13"/>
    <p:sldId id="264" r:id="rId14"/>
    <p:sldId id="272" r:id="rId15"/>
    <p:sldId id="279" r:id="rId16"/>
    <p:sldId id="273" r:id="rId17"/>
    <p:sldId id="275" r:id="rId18"/>
    <p:sldId id="284" r:id="rId19"/>
    <p:sldId id="265" r:id="rId20"/>
    <p:sldId id="278" r:id="rId21"/>
    <p:sldId id="268" r:id="rId22"/>
    <p:sldId id="280" r:id="rId23"/>
    <p:sldId id="266" r:id="rId24"/>
    <p:sldId id="267" r:id="rId25"/>
    <p:sldId id="285" r:id="rId26"/>
    <p:sldId id="274" r:id="rId27"/>
    <p:sldId id="269" r:id="rId28"/>
    <p:sldId id="270" r:id="rId29"/>
    <p:sldId id="271" r:id="rId30"/>
    <p:sldId id="282" r:id="rId31"/>
    <p:sldId id="286" r:id="rId3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3CDDD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48" d="100"/>
          <a:sy n="48" d="100"/>
        </p:scale>
        <p:origin x="-2016" y="-5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01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BC73CF-95CD-4C23-8D34-AEF608BEDAFC}" type="datetimeFigureOut">
              <a:rPr lang="es-ES" smtClean="0"/>
              <a:pPr/>
              <a:t>04/03/2015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F7D5F8-606D-4995-B754-D76A6D76C2B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741283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7D5F8-606D-4995-B754-D76A6D76C2BB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7D5F8-606D-4995-B754-D76A6D76C2BB}" type="slidenum">
              <a:rPr lang="es-ES" smtClean="0"/>
              <a:pPr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131193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E7F21-2023-4EA6-A603-C06B1C23935F}" type="datetimeFigureOut">
              <a:rPr lang="es-ES" smtClean="0"/>
              <a:pPr/>
              <a:t>04/03/2015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92341-88C2-47EA-BF58-1D148202FB5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430373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E7F21-2023-4EA6-A603-C06B1C23935F}" type="datetimeFigureOut">
              <a:rPr lang="es-ES" smtClean="0"/>
              <a:pPr/>
              <a:t>04/03/2015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92341-88C2-47EA-BF58-1D148202FB5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671670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E7F21-2023-4EA6-A603-C06B1C23935F}" type="datetimeFigureOut">
              <a:rPr lang="es-ES" smtClean="0"/>
              <a:pPr/>
              <a:t>04/03/2015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92341-88C2-47EA-BF58-1D148202FB5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201434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E7F21-2023-4EA6-A603-C06B1C23935F}" type="datetimeFigureOut">
              <a:rPr lang="es-ES" smtClean="0"/>
              <a:pPr/>
              <a:t>04/03/2015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92341-88C2-47EA-BF58-1D148202FB5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895939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E7F21-2023-4EA6-A603-C06B1C23935F}" type="datetimeFigureOut">
              <a:rPr lang="es-ES" smtClean="0"/>
              <a:pPr/>
              <a:t>04/03/2015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92341-88C2-47EA-BF58-1D148202FB5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844887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E7F21-2023-4EA6-A603-C06B1C23935F}" type="datetimeFigureOut">
              <a:rPr lang="es-ES" smtClean="0"/>
              <a:pPr/>
              <a:t>04/03/2015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92341-88C2-47EA-BF58-1D148202FB5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122556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E7F21-2023-4EA6-A603-C06B1C23935F}" type="datetimeFigureOut">
              <a:rPr lang="es-ES" smtClean="0"/>
              <a:pPr/>
              <a:t>04/03/2015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92341-88C2-47EA-BF58-1D148202FB5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374685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E7F21-2023-4EA6-A603-C06B1C23935F}" type="datetimeFigureOut">
              <a:rPr lang="es-ES" smtClean="0"/>
              <a:pPr/>
              <a:t>04/03/2015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92341-88C2-47EA-BF58-1D148202FB5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779716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E7F21-2023-4EA6-A603-C06B1C23935F}" type="datetimeFigureOut">
              <a:rPr lang="es-ES" smtClean="0"/>
              <a:pPr/>
              <a:t>04/03/2015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92341-88C2-47EA-BF58-1D148202FB5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569634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E7F21-2023-4EA6-A603-C06B1C23935F}" type="datetimeFigureOut">
              <a:rPr lang="es-ES" smtClean="0"/>
              <a:pPr/>
              <a:t>04/03/2015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92341-88C2-47EA-BF58-1D148202FB5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38443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E7F21-2023-4EA6-A603-C06B1C23935F}" type="datetimeFigureOut">
              <a:rPr lang="es-ES" smtClean="0"/>
              <a:pPr/>
              <a:t>04/03/2015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92341-88C2-47EA-BF58-1D148202FB5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623015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E7F21-2023-4EA6-A603-C06B1C23935F}" type="datetimeFigureOut">
              <a:rPr lang="es-ES" smtClean="0"/>
              <a:pPr/>
              <a:t>04/03/2015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92341-88C2-47EA-BF58-1D148202FB5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75335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la.ve/medicina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quire.com/cm/esquire/images/cheating-md-97297921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901167" y="1974463"/>
            <a:ext cx="7281160" cy="325473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pPr algn="ctr"/>
            <a:endParaRPr lang="es-ES" sz="1050" dirty="0" smtClean="0">
              <a:latin typeface="Comic Sans MS" pitchFamily="66" charset="0"/>
              <a:cs typeface="Arial" pitchFamily="34" charset="0"/>
            </a:endParaRPr>
          </a:p>
          <a:p>
            <a:pPr algn="ctr"/>
            <a:endParaRPr lang="es-ES" sz="1100" dirty="0" smtClean="0">
              <a:latin typeface="Comic Sans MS" pitchFamily="66" charset="0"/>
              <a:cs typeface="Arial" pitchFamily="34" charset="0"/>
            </a:endParaRPr>
          </a:p>
          <a:p>
            <a:pPr algn="ctr"/>
            <a:r>
              <a:rPr lang="es-ES" sz="5400" dirty="0" smtClean="0">
                <a:latin typeface="Comic Sans MS" pitchFamily="66" charset="0"/>
                <a:cs typeface="Arial" pitchFamily="34" charset="0"/>
              </a:rPr>
              <a:t>La Conducta </a:t>
            </a:r>
          </a:p>
          <a:p>
            <a:pPr algn="ctr"/>
            <a:r>
              <a:rPr lang="es-ES" sz="4400" dirty="0" smtClean="0">
                <a:latin typeface="Comic Sans MS" pitchFamily="66" charset="0"/>
                <a:cs typeface="Arial" pitchFamily="34" charset="0"/>
              </a:rPr>
              <a:t>del</a:t>
            </a:r>
            <a:r>
              <a:rPr lang="es-ES" sz="5400" dirty="0" smtClean="0">
                <a:latin typeface="Comic Sans MS" pitchFamily="66" charset="0"/>
                <a:cs typeface="Arial" pitchFamily="34" charset="0"/>
              </a:rPr>
              <a:t> </a:t>
            </a:r>
          </a:p>
          <a:p>
            <a:pPr algn="ctr"/>
            <a:r>
              <a:rPr lang="es-ES" sz="5400" dirty="0" smtClean="0">
                <a:latin typeface="Comic Sans MS" pitchFamily="66" charset="0"/>
                <a:cs typeface="Arial" pitchFamily="34" charset="0"/>
              </a:rPr>
              <a:t> </a:t>
            </a:r>
            <a:r>
              <a:rPr lang="es-ES" sz="4800" dirty="0" smtClean="0">
                <a:latin typeface="Comic Sans MS" pitchFamily="66" charset="0"/>
                <a:cs typeface="Arial" pitchFamily="34" charset="0"/>
              </a:rPr>
              <a:t>Estudiante de Medicina </a:t>
            </a:r>
          </a:p>
          <a:p>
            <a:pPr algn="ctr"/>
            <a:endParaRPr lang="es-ES" sz="1100" dirty="0" smtClean="0">
              <a:latin typeface="Comic Sans MS" pitchFamily="66" charset="0"/>
              <a:cs typeface="Arial" pitchFamily="34" charset="0"/>
            </a:endParaRPr>
          </a:p>
          <a:p>
            <a:pPr algn="ctr"/>
            <a:r>
              <a:rPr lang="es-ES" sz="1100" dirty="0" smtClean="0">
                <a:latin typeface="Comic Sans MS" pitchFamily="66" charset="0"/>
                <a:cs typeface="Arial" pitchFamily="34" charset="0"/>
              </a:rPr>
              <a:t> </a:t>
            </a:r>
            <a:endParaRPr lang="es-ES" sz="1100" dirty="0"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563277" y="5399638"/>
            <a:ext cx="40174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23 de febrero de 2015</a:t>
            </a:r>
            <a:endParaRPr lang="es-E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042972" y="5782270"/>
            <a:ext cx="29486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Ximena Páez</a:t>
            </a:r>
          </a:p>
          <a:p>
            <a:pPr algn="r"/>
            <a:r>
              <a:rPr lang="es-E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</a:t>
            </a:r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Fisiología de la Conducta</a:t>
            </a:r>
          </a:p>
          <a:p>
            <a:pPr algn="r"/>
            <a:r>
              <a:rPr lang="es-E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Facultad Medicina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271912" y="404664"/>
            <a:ext cx="25396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Universidad de los Andes</a:t>
            </a:r>
          </a:p>
          <a:p>
            <a:pPr algn="ctr"/>
            <a:r>
              <a:rPr lang="es-V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Facultad de Medicina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2113474" y="1236620"/>
            <a:ext cx="49455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Batang" pitchFamily="18" charset="-127"/>
              </a:rPr>
              <a:t>Ingreso a la Escuela de Medicina </a:t>
            </a:r>
            <a:endParaRPr lang="es-V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3052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339658" y="2314727"/>
            <a:ext cx="4464684" cy="1569660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9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Valores</a:t>
            </a:r>
            <a:endParaRPr lang="es-ES" sz="9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402149" y="6477000"/>
            <a:ext cx="2573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100" dirty="0"/>
              <a:t>X</a:t>
            </a:r>
            <a:r>
              <a:rPr lang="es-ES" sz="1100" dirty="0" smtClean="0"/>
              <a:t>imena Páez Facultad Medicina ULA 2015</a:t>
            </a:r>
            <a:endParaRPr lang="es-E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516583" y="1340768"/>
            <a:ext cx="6175088" cy="1323439"/>
          </a:xfrm>
          <a:prstGeom prst="rect">
            <a:avLst/>
          </a:prstGeom>
          <a:solidFill>
            <a:schemeClr val="bg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8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Competencia</a:t>
            </a:r>
            <a:endParaRPr lang="es-ES" sz="8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750158" y="3933056"/>
            <a:ext cx="570220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4800" dirty="0" smtClean="0">
                <a:latin typeface="Comic Sans MS" pitchFamily="66" charset="0"/>
              </a:rPr>
              <a:t>Indispensable </a:t>
            </a:r>
          </a:p>
          <a:p>
            <a:pPr algn="ctr"/>
            <a:r>
              <a:rPr lang="es-ES" sz="4800" dirty="0" smtClean="0">
                <a:latin typeface="Comic Sans MS" pitchFamily="66" charset="0"/>
              </a:rPr>
              <a:t>pero NO suficiente</a:t>
            </a:r>
            <a:endParaRPr lang="es-ES" sz="4800" dirty="0"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402149" y="6501618"/>
            <a:ext cx="2573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100" dirty="0"/>
              <a:t>X</a:t>
            </a:r>
            <a:r>
              <a:rPr lang="es-ES" sz="1100" dirty="0" smtClean="0"/>
              <a:t>imena Páez Facultad Medicina ULA 2015</a:t>
            </a:r>
            <a:endParaRPr lang="es-ES" sz="11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821887" y="2848580"/>
            <a:ext cx="55002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Conocimientos y habilidades</a:t>
            </a:r>
            <a:endParaRPr lang="es-VE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7192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2220952" y="694027"/>
            <a:ext cx="4661854" cy="1107996"/>
          </a:xfrm>
          <a:prstGeom prst="rect">
            <a:avLst/>
          </a:prstGeom>
          <a:solidFill>
            <a:schemeClr val="bg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6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Honestidad</a:t>
            </a:r>
            <a:endParaRPr lang="es-ES" sz="6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283867" y="4895671"/>
            <a:ext cx="6412333" cy="1107996"/>
          </a:xfrm>
          <a:prstGeom prst="rect">
            <a:avLst/>
          </a:prstGeom>
          <a:solidFill>
            <a:schemeClr val="bg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6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Responsabilidad</a:t>
            </a:r>
            <a:endParaRPr lang="es-ES" sz="6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402149" y="6477000"/>
            <a:ext cx="2573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100" dirty="0"/>
              <a:t>X</a:t>
            </a:r>
            <a:r>
              <a:rPr lang="es-ES" sz="1100" dirty="0" smtClean="0"/>
              <a:t>imena Páez Facultad Medicina ULA 2015</a:t>
            </a:r>
            <a:endParaRPr lang="es-ES" sz="1100" dirty="0"/>
          </a:p>
        </p:txBody>
      </p:sp>
      <p:sp>
        <p:nvSpPr>
          <p:cNvPr id="8" name="7 CuadroTexto"/>
          <p:cNvSpPr txBox="1"/>
          <p:nvPr/>
        </p:nvSpPr>
        <p:spPr>
          <a:xfrm>
            <a:off x="2895600" y="3540204"/>
            <a:ext cx="3340979" cy="1107996"/>
          </a:xfrm>
          <a:prstGeom prst="rect">
            <a:avLst/>
          </a:prstGeom>
          <a:solidFill>
            <a:schemeClr val="bg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6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Justicia</a:t>
            </a:r>
            <a:endParaRPr lang="es-ES" sz="6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2895600" y="2092404"/>
            <a:ext cx="3352200" cy="1107996"/>
          </a:xfrm>
          <a:prstGeom prst="rect">
            <a:avLst/>
          </a:prstGeom>
          <a:solidFill>
            <a:schemeClr val="bg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6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Respeto</a:t>
            </a:r>
            <a:endParaRPr lang="es-ES" sz="6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7192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91644" y="697454"/>
            <a:ext cx="7699544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3600" dirty="0" smtClean="0">
                <a:latin typeface="Comic Sans MS" pitchFamily="66" charset="0"/>
              </a:rPr>
              <a:t>«Código de Integridad </a:t>
            </a:r>
            <a:r>
              <a:rPr lang="es-ES" sz="3600" dirty="0">
                <a:latin typeface="Comic Sans MS" pitchFamily="66" charset="0"/>
              </a:rPr>
              <a:t>A</a:t>
            </a:r>
            <a:r>
              <a:rPr lang="es-ES" sz="3600" dirty="0" smtClean="0">
                <a:latin typeface="Comic Sans MS" pitchFamily="66" charset="0"/>
              </a:rPr>
              <a:t>cadémica»</a:t>
            </a:r>
            <a:endParaRPr lang="es-ES" sz="3600" dirty="0"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930618" y="1484784"/>
            <a:ext cx="7282763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3600" dirty="0" smtClean="0">
                <a:latin typeface="Comic Sans MS" pitchFamily="66" charset="0"/>
              </a:rPr>
              <a:t>«Código de Ética del Estudiante»</a:t>
            </a:r>
            <a:endParaRPr lang="es-ES" sz="3600" dirty="0"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28904" y="3105834"/>
            <a:ext cx="8334333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3600" dirty="0" smtClean="0">
                <a:latin typeface="Comic Sans MS" pitchFamily="66" charset="0"/>
              </a:rPr>
              <a:t>«Principios de Integridad Académica»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1211169" y="3933056"/>
            <a:ext cx="6769802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600" dirty="0" smtClean="0">
                <a:latin typeface="Comic Sans MS" pitchFamily="66" charset="0"/>
              </a:rPr>
              <a:t>«Una Carta a mis Estudiantes»</a:t>
            </a:r>
            <a:endParaRPr lang="es-VE" sz="3600" dirty="0"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920130" y="5204465"/>
            <a:ext cx="3351880" cy="954107"/>
          </a:xfrm>
          <a:prstGeom prst="rect">
            <a:avLst/>
          </a:prstGeom>
          <a:solidFill>
            <a:schemeClr val="bg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Che" pitchFamily="49" charset="-127"/>
                <a:cs typeface="Times New Roman" pitchFamily="18" charset="0"/>
                <a:hlinkClick r:id="rId2"/>
              </a:rPr>
              <a:t>www.ula.ve/medicina</a:t>
            </a:r>
            <a:endParaRPr lang="es-VE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BatangChe" pitchFamily="49" charset="-127"/>
              <a:cs typeface="Times New Roman" pitchFamily="18" charset="0"/>
            </a:endParaRPr>
          </a:p>
          <a:p>
            <a:pPr algn="ctr"/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BatangChe" pitchFamily="49" charset="-127"/>
                <a:cs typeface="Times New Roman" pitchFamily="18" charset="0"/>
              </a:rPr>
              <a:t>Ética en Medicina</a:t>
            </a:r>
            <a:endParaRPr lang="es-VE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BatangChe" pitchFamily="49" charset="-127"/>
              <a:cs typeface="Times New Roman" pitchFamily="18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6402149" y="6501618"/>
            <a:ext cx="2573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100" dirty="0"/>
              <a:t>X</a:t>
            </a:r>
            <a:r>
              <a:rPr lang="es-ES" sz="1100" dirty="0" smtClean="0"/>
              <a:t>imena Páez Facultad Medicina ULA 2015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xmlns="" val="457192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2" grpId="0" animBg="1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776507" y="2636912"/>
            <a:ext cx="553869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Conductas </a:t>
            </a:r>
          </a:p>
          <a:p>
            <a:pPr algn="ctr"/>
            <a:r>
              <a:rPr lang="es-E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inaceptables</a:t>
            </a:r>
            <a:endParaRPr lang="es-ES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834438" y="1046840"/>
            <a:ext cx="7699544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3600" dirty="0" smtClean="0">
                <a:latin typeface="Comic Sans MS" pitchFamily="66" charset="0"/>
              </a:rPr>
              <a:t>«Código de Integridad </a:t>
            </a:r>
            <a:r>
              <a:rPr lang="es-ES" sz="3600" dirty="0">
                <a:latin typeface="Comic Sans MS" pitchFamily="66" charset="0"/>
              </a:rPr>
              <a:t>A</a:t>
            </a:r>
            <a:r>
              <a:rPr lang="es-ES" sz="3600" dirty="0" smtClean="0">
                <a:latin typeface="Comic Sans MS" pitchFamily="66" charset="0"/>
              </a:rPr>
              <a:t>cadémica»</a:t>
            </a:r>
            <a:endParaRPr lang="es-ES" sz="3600" dirty="0">
              <a:latin typeface="Comic Sans MS" pitchFamily="66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2372561" y="1783849"/>
            <a:ext cx="441880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www.upenn.edu/academicintegrity/ai_codeofacademicintegrity.html </a:t>
            </a:r>
            <a:endParaRPr lang="es-VE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402149" y="6501618"/>
            <a:ext cx="2573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100" dirty="0"/>
              <a:t>X</a:t>
            </a:r>
            <a:r>
              <a:rPr lang="es-ES" sz="1100" dirty="0" smtClean="0"/>
              <a:t>imena Páez Facultad Medicina ULA 2015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xmlns="" val="2050821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422740" y="492406"/>
            <a:ext cx="62985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Conductas inaceptables</a:t>
            </a:r>
            <a:endParaRPr lang="es-E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7" name="Picture 5" descr="cheating-md-972979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7930" y="1405096"/>
            <a:ext cx="6727574" cy="5044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527539" y="6327824"/>
            <a:ext cx="41306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s-ES_tradnl" sz="1000" dirty="0">
                <a:hlinkClick r:id="rId3"/>
              </a:rPr>
              <a:t>http://www.esquire.com/cm/esquire/images/cheating-md-97297921.jpg</a:t>
            </a:r>
            <a:endParaRPr lang="es-ES_tradnl" sz="1000" dirty="0"/>
          </a:p>
        </p:txBody>
      </p:sp>
      <p:sp>
        <p:nvSpPr>
          <p:cNvPr id="2" name="1 CuadroTexto"/>
          <p:cNvSpPr txBox="1"/>
          <p:nvPr/>
        </p:nvSpPr>
        <p:spPr>
          <a:xfrm>
            <a:off x="563518" y="1556792"/>
            <a:ext cx="1335622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Plagiar</a:t>
            </a:r>
            <a:endParaRPr lang="es-E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07504" y="2303336"/>
            <a:ext cx="1814920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Falsificar</a:t>
            </a:r>
            <a:endParaRPr lang="es-E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295817" y="2989361"/>
            <a:ext cx="1645002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Fabricar</a:t>
            </a:r>
            <a:endParaRPr lang="es-E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7253403" y="3696746"/>
            <a:ext cx="1414170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2400" dirty="0" smtClean="0">
                <a:latin typeface="Comic Sans MS" pitchFamily="66" charset="0"/>
              </a:rPr>
              <a:t> Mentira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7236296" y="2996875"/>
            <a:ext cx="1183337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2400" dirty="0" smtClean="0">
                <a:latin typeface="Comic Sans MS" pitchFamily="66" charset="0"/>
              </a:rPr>
              <a:t>Engaño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7236296" y="2303335"/>
            <a:ext cx="97654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2400" dirty="0" smtClean="0">
                <a:latin typeface="Comic Sans MS" pitchFamily="66" charset="0"/>
              </a:rPr>
              <a:t>Robo 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7236296" y="1534750"/>
            <a:ext cx="1186543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2400" dirty="0" smtClean="0">
                <a:latin typeface="Comic Sans MS" pitchFamily="66" charset="0"/>
              </a:rPr>
              <a:t>Fraude</a:t>
            </a:r>
            <a:endParaRPr lang="es-ES" sz="2400" dirty="0">
              <a:latin typeface="Comic Sans MS" pitchFamily="66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541394" y="6491513"/>
            <a:ext cx="2573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100" dirty="0"/>
              <a:t>X</a:t>
            </a:r>
            <a:r>
              <a:rPr lang="es-ES" sz="1100" dirty="0" smtClean="0"/>
              <a:t>imena Páez Facultad Medicina ULA 2015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xmlns="" val="115479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2" grpId="0" animBg="1"/>
      <p:bldP spid="3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637542" y="1268760"/>
            <a:ext cx="58689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Conductas deshonestas</a:t>
            </a:r>
            <a:endParaRPr lang="es-E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044343" y="2492896"/>
            <a:ext cx="695895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Desafortunadamente</a:t>
            </a:r>
          </a:p>
          <a:p>
            <a:pPr algn="ctr"/>
            <a:r>
              <a:rPr lang="es-E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hay</a:t>
            </a:r>
          </a:p>
          <a:p>
            <a:pPr algn="ctr"/>
            <a:r>
              <a:rPr lang="es-E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aceptación social</a:t>
            </a:r>
            <a:endParaRPr lang="es-E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402149" y="6501618"/>
            <a:ext cx="2573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100" dirty="0"/>
              <a:t>X</a:t>
            </a:r>
            <a:r>
              <a:rPr lang="es-ES" sz="1100" dirty="0" smtClean="0"/>
              <a:t>imena Páez Facultad Medicina ULA 2015</a:t>
            </a:r>
            <a:endParaRPr lang="es-ES" sz="1100" dirty="0"/>
          </a:p>
        </p:txBody>
      </p:sp>
      <p:cxnSp>
        <p:nvCxnSpPr>
          <p:cNvPr id="3" name="2 Conector angular"/>
          <p:cNvCxnSpPr/>
          <p:nvPr/>
        </p:nvCxnSpPr>
        <p:spPr>
          <a:xfrm>
            <a:off x="6156176" y="5497426"/>
            <a:ext cx="1986275" cy="294369"/>
          </a:xfrm>
          <a:prstGeom prst="bentConnector3">
            <a:avLst/>
          </a:prstGeom>
          <a:ln w="57150">
            <a:solidFill>
              <a:srgbClr val="C0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14538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vsh0181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10" t="1256" r="4759" b="21703"/>
          <a:stretch>
            <a:fillRect/>
          </a:stretch>
        </p:blipFill>
        <p:spPr bwMode="auto">
          <a:xfrm>
            <a:off x="1802421" y="620210"/>
            <a:ext cx="5505883" cy="4291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105588" y="5101346"/>
            <a:ext cx="4899547" cy="830997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tx1"/>
            </a:outerShdw>
          </a:effectLst>
          <a:ex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es-ES_tradnl" sz="2400" b="1" dirty="0">
                <a:solidFill>
                  <a:srgbClr val="CC0000"/>
                </a:solidFill>
              </a:rPr>
              <a:t>“Por favor baja el volumen. </a:t>
            </a:r>
          </a:p>
          <a:p>
            <a:pPr algn="ctr">
              <a:defRPr/>
            </a:pPr>
            <a:r>
              <a:rPr lang="es-ES_tradnl" sz="2400" b="1" dirty="0">
                <a:solidFill>
                  <a:srgbClr val="CC0000"/>
                </a:solidFill>
              </a:rPr>
              <a:t>Papi está tratando de hacer tu tarea”</a:t>
            </a:r>
            <a:endParaRPr lang="es-ES_tradnl" sz="2400" dirty="0">
              <a:solidFill>
                <a:srgbClr val="CC0000"/>
              </a:solidFill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2815431" y="5992837"/>
            <a:ext cx="351313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000" dirty="0"/>
              <a:t>http://www.cartoonstock.com/directory/C/Cheating.asp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1618487" y="620210"/>
            <a:ext cx="3240360" cy="6407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2" name="11 CuadroTexto"/>
          <p:cNvSpPr txBox="1"/>
          <p:nvPr/>
        </p:nvSpPr>
        <p:spPr>
          <a:xfrm>
            <a:off x="6402149" y="6501618"/>
            <a:ext cx="2573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100" dirty="0"/>
              <a:t>X</a:t>
            </a:r>
            <a:r>
              <a:rPr lang="es-ES" sz="1100" dirty="0" smtClean="0"/>
              <a:t>imena Páez Facultad Medicina ULA 2015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xmlns="" val="717734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65851" y="1981200"/>
            <a:ext cx="5638800" cy="23083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No 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existe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el 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sentido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de </a:t>
            </a:r>
          </a:p>
          <a:p>
            <a:pPr algn="ctr"/>
            <a:r>
              <a:rPr lang="en-US" sz="3600" cap="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vergüenza</a:t>
            </a:r>
            <a:endParaRPr lang="en-US" sz="3600" cap="all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 </a:t>
            </a:r>
          </a:p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DESHONOR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402149" y="6501618"/>
            <a:ext cx="2573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100" dirty="0"/>
              <a:t>X</a:t>
            </a:r>
            <a:r>
              <a:rPr lang="es-ES" sz="1100" dirty="0" smtClean="0"/>
              <a:t>imena Páez Facultad Medicina ULA 2015</a:t>
            </a:r>
            <a:endParaRPr lang="es-ES" sz="1100" dirty="0"/>
          </a:p>
        </p:txBody>
      </p:sp>
      <p:sp>
        <p:nvSpPr>
          <p:cNvPr id="2" name="1 Rectángulo"/>
          <p:cNvSpPr/>
          <p:nvPr/>
        </p:nvSpPr>
        <p:spPr>
          <a:xfrm>
            <a:off x="1987344" y="476071"/>
            <a:ext cx="51958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Al </a:t>
            </a:r>
            <a:r>
              <a:rPr lang="en-US" sz="36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exhibir</a:t>
            </a:r>
            <a:r>
              <a:rPr lang="en-US" sz="36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endParaRPr lang="en-US" sz="36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 algn="ctr"/>
            <a:r>
              <a:rPr lang="en-US" sz="36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conductas</a:t>
            </a:r>
            <a:r>
              <a:rPr lang="en-US" sz="3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36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deshonestas</a:t>
            </a:r>
            <a:endParaRPr lang="en-US" sz="3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472860" y="4648200"/>
            <a:ext cx="6224782" cy="13849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Esto debe cambiarse </a:t>
            </a:r>
          </a:p>
          <a:p>
            <a:pPr algn="ctr"/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y </a:t>
            </a:r>
          </a:p>
          <a:p>
            <a:pPr algn="ctr"/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depende en gran parte de nosotros  </a:t>
            </a:r>
            <a:endParaRPr lang="es-VE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489796" y="4069140"/>
            <a:ext cx="6130204" cy="15696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9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Compasión</a:t>
            </a:r>
            <a:endParaRPr lang="es-ES" sz="9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755910" y="1046212"/>
            <a:ext cx="7575787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s-ES" sz="3200" dirty="0" smtClean="0">
                <a:latin typeface="Comic Sans MS" pitchFamily="66" charset="0"/>
              </a:rPr>
              <a:t>«Código del Estudiante de Medicina »</a:t>
            </a:r>
            <a:endParaRPr lang="es-ES" sz="3200" dirty="0">
              <a:latin typeface="Comic Sans MS" pitchFamily="66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3200400" y="1733266"/>
            <a:ext cx="26701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s-VE" sz="1200" dirty="0">
                <a:latin typeface="Times New Roman" pitchFamily="18" charset="0"/>
                <a:cs typeface="Times New Roman" pitchFamily="18" charset="0"/>
              </a:rPr>
              <a:t>://www.amsa.org/bio/medethics.cfm 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609600" y="3057898"/>
            <a:ext cx="79255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El valor </a:t>
            </a:r>
            <a:r>
              <a:rPr lang="es-VE" sz="3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más</a:t>
            </a:r>
            <a:r>
              <a:rPr lang="es-VE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importante en Medicina</a:t>
            </a:r>
            <a:endParaRPr lang="es-VE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402149" y="6501618"/>
            <a:ext cx="2573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100" dirty="0"/>
              <a:t>X</a:t>
            </a:r>
            <a:r>
              <a:rPr lang="es-ES" sz="1100" dirty="0" smtClean="0"/>
              <a:t>imena Páez Facultad Medicina ULA 2015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xmlns="" val="457192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52634" y="2767280"/>
            <a:ext cx="683873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¡Bienvenidos!</a:t>
            </a:r>
            <a:endParaRPr lang="es-ES" sz="8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463356" y="6501618"/>
            <a:ext cx="2573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100" dirty="0"/>
              <a:t>X</a:t>
            </a:r>
            <a:r>
              <a:rPr lang="es-ES" sz="1100" dirty="0" smtClean="0"/>
              <a:t>imena Páez Facultad Medicina ULA 2015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xmlns="" val="2856480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Mis documentos\EN PROCESO 2012\CARTELERA 2012\large_CompassionBlog6mj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45505" y="82148"/>
            <a:ext cx="4437051" cy="6699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24325" y="6538942"/>
            <a:ext cx="223811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900" dirty="0">
                <a:solidFill>
                  <a:schemeClr val="bg1">
                    <a:lumMod val="95000"/>
                  </a:schemeClr>
                </a:solidFill>
              </a:rPr>
              <a:t>http://</a:t>
            </a:r>
            <a:r>
              <a:rPr lang="es-ES" sz="9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gubervas.livejournal.com/64379.html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-49414" y="836712"/>
            <a:ext cx="23855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600" dirty="0" smtClean="0">
                <a:solidFill>
                  <a:schemeClr val="bg1"/>
                </a:solidFill>
                <a:latin typeface="Comic Sans MS" pitchFamily="66" charset="0"/>
              </a:rPr>
              <a:t>Compasión</a:t>
            </a:r>
            <a:endParaRPr lang="es-VE" sz="3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972984" y="6597352"/>
            <a:ext cx="21355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900" dirty="0">
                <a:solidFill>
                  <a:schemeClr val="bg1"/>
                </a:solidFill>
              </a:rPr>
              <a:t>X</a:t>
            </a:r>
            <a:r>
              <a:rPr lang="es-ES" sz="900" dirty="0" smtClean="0">
                <a:solidFill>
                  <a:schemeClr val="bg1"/>
                </a:solidFill>
              </a:rPr>
              <a:t>imena Páez Facultad Medicina ULA 2015</a:t>
            </a:r>
            <a:endParaRPr lang="es-ES" sz="900" dirty="0">
              <a:solidFill>
                <a:schemeClr val="bg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7275951" y="5322332"/>
            <a:ext cx="152958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2400" i="1" dirty="0" err="1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Paracelso</a:t>
            </a:r>
            <a:endParaRPr lang="es-VE" sz="2400" i="1" dirty="0" smtClean="0">
              <a:solidFill>
                <a:schemeClr val="bg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r>
              <a:rPr lang="es-VE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Siglo XVI</a:t>
            </a:r>
            <a:endParaRPr lang="es-VE" dirty="0">
              <a:solidFill>
                <a:schemeClr val="bg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752743" y="1536680"/>
            <a:ext cx="231505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“Este es mi voto: amar al enfermo, a  todos y cada uno, más que </a:t>
            </a:r>
          </a:p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si mi propio cuerpo</a:t>
            </a:r>
          </a:p>
          <a:p>
            <a:r>
              <a:rPr lang="es-VE" sz="2400" dirty="0" smtClean="0">
                <a:solidFill>
                  <a:schemeClr val="bg1"/>
                </a:solidFill>
                <a:latin typeface="Comic Sans MS" pitchFamily="66" charset="0"/>
              </a:rPr>
              <a:t>estuviese a riesgo”</a:t>
            </a:r>
            <a:endParaRPr lang="es-VE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8364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2122819" y="2072471"/>
            <a:ext cx="4863832" cy="1200329"/>
          </a:xfrm>
          <a:prstGeom prst="rect">
            <a:avLst/>
          </a:prstGeom>
          <a:solidFill>
            <a:srgbClr val="93CDD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Deberes profesores</a:t>
            </a:r>
          </a:p>
          <a:p>
            <a:r>
              <a:rPr lang="es-E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Derechos estudiantes</a:t>
            </a:r>
            <a:endParaRPr lang="es-E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854475" y="945946"/>
            <a:ext cx="7435049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3200" dirty="0" smtClean="0">
                <a:latin typeface="Comic Sans MS" pitchFamily="66" charset="0"/>
              </a:rPr>
              <a:t>«Principios de Integridad Académica»</a:t>
            </a:r>
            <a:endParaRPr lang="es-ES" sz="3200" dirty="0">
              <a:latin typeface="Comic Sans MS" pitchFamily="66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277174" y="1567825"/>
            <a:ext cx="25551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00" dirty="0">
                <a:latin typeface="Times New Roman" pitchFamily="18" charset="0"/>
                <a:cs typeface="Times New Roman" pitchFamily="18" charset="0"/>
              </a:rPr>
              <a:t>http://www.integrityseminar.org/sites. 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6402149" y="6501618"/>
            <a:ext cx="2573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100" dirty="0"/>
              <a:t>X</a:t>
            </a:r>
            <a:r>
              <a:rPr lang="es-ES" sz="1100" dirty="0" smtClean="0"/>
              <a:t>imena Páez Facultad Medicina ULA 2015</a:t>
            </a:r>
            <a:endParaRPr lang="es-ES" sz="1100" dirty="0"/>
          </a:p>
        </p:txBody>
      </p:sp>
      <p:sp>
        <p:nvSpPr>
          <p:cNvPr id="2" name="1 CuadroTexto"/>
          <p:cNvSpPr txBox="1"/>
          <p:nvPr/>
        </p:nvSpPr>
        <p:spPr>
          <a:xfrm>
            <a:off x="2243478" y="3600115"/>
            <a:ext cx="4657044" cy="26776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Ustedes merecen:</a:t>
            </a:r>
          </a:p>
          <a:p>
            <a:endParaRPr lang="es-VE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Buena enseñanza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Buena evaluación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Buena formació</a:t>
            </a: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</a:t>
            </a:r>
          </a:p>
          <a:p>
            <a:endParaRPr lang="es-VE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es-V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realizadas con honestidad</a:t>
            </a:r>
          </a:p>
        </p:txBody>
      </p:sp>
    </p:spTree>
    <p:extLst>
      <p:ext uri="{BB962C8B-B14F-4D97-AF65-F5344CB8AC3E}">
        <p14:creationId xmlns:p14="http://schemas.microsoft.com/office/powerpoint/2010/main" xmlns="" val="1374421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637674" y="1484784"/>
            <a:ext cx="58686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Bill Taylor. </a:t>
            </a:r>
            <a:r>
              <a:rPr lang="es-VE" sz="1200" i="1" dirty="0" smtClean="0">
                <a:latin typeface="Times New Roman" pitchFamily="18" charset="0"/>
                <a:cs typeface="Times New Roman" pitchFamily="18" charset="0"/>
              </a:rPr>
              <a:t>Una carta a mis estudiantes.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Oakton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Comunity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College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, Des Plains </a:t>
            </a:r>
            <a:r>
              <a:rPr lang="es-VE" sz="12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s-VE" sz="1200" dirty="0" err="1" smtClean="0">
                <a:latin typeface="Times New Roman" pitchFamily="18" charset="0"/>
                <a:cs typeface="Times New Roman" pitchFamily="18" charset="0"/>
              </a:rPr>
              <a:t>ll</a:t>
            </a:r>
            <a:r>
              <a:rPr lang="es-VE" sz="1200" dirty="0" smtClean="0">
                <a:latin typeface="Times New Roman" pitchFamily="18" charset="0"/>
                <a:cs typeface="Times New Roman" pitchFamily="18" charset="0"/>
              </a:rPr>
              <a:t>. 1999</a:t>
            </a:r>
            <a:endParaRPr lang="es-VE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548576" y="778855"/>
            <a:ext cx="6046848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VE" sz="3200" dirty="0" smtClean="0">
                <a:latin typeface="Comic Sans MS" pitchFamily="66" charset="0"/>
              </a:rPr>
              <a:t>«Una Carta a mis Estudiantes»</a:t>
            </a:r>
            <a:endParaRPr lang="es-VE" sz="3200" dirty="0"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339129" y="3789040"/>
            <a:ext cx="246573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ctr">
              <a:buFont typeface="Arial" pitchFamily="34" charset="0"/>
              <a:buChar char="•"/>
            </a:pP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Antes clase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Durante clase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Después clase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Exámenes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Tareas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6402149" y="6501618"/>
            <a:ext cx="2573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100" dirty="0"/>
              <a:t>X</a:t>
            </a:r>
            <a:r>
              <a:rPr lang="es-ES" sz="1100" dirty="0" smtClean="0"/>
              <a:t>imena Páez Facultad Medicina ULA 2015</a:t>
            </a:r>
            <a:endParaRPr lang="es-ES" sz="1100" dirty="0"/>
          </a:p>
        </p:txBody>
      </p:sp>
      <p:sp>
        <p:nvSpPr>
          <p:cNvPr id="9" name="8 CuadroTexto"/>
          <p:cNvSpPr txBox="1"/>
          <p:nvPr/>
        </p:nvSpPr>
        <p:spPr>
          <a:xfrm>
            <a:off x="1654373" y="2204864"/>
            <a:ext cx="5835252" cy="1323439"/>
          </a:xfrm>
          <a:prstGeom prst="rect">
            <a:avLst/>
          </a:prstGeom>
          <a:solidFill>
            <a:srgbClr val="93CDD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Deberes </a:t>
            </a:r>
          </a:p>
          <a:p>
            <a:pPr algn="ctr"/>
            <a:r>
              <a:rPr lang="es-VE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</a:t>
            </a:r>
            <a:r>
              <a:rPr lang="es-VE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rofesor y Estudiantes </a:t>
            </a:r>
          </a:p>
        </p:txBody>
      </p:sp>
    </p:spTree>
    <p:extLst>
      <p:ext uri="{BB962C8B-B14F-4D97-AF65-F5344CB8AC3E}">
        <p14:creationId xmlns:p14="http://schemas.microsoft.com/office/powerpoint/2010/main" xmlns="" val="3279163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763104" y="1473041"/>
            <a:ext cx="76177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Modelos en la escuela…</a:t>
            </a:r>
            <a:endParaRPr lang="es-E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363429" y="4699337"/>
            <a:ext cx="6534161" cy="1015663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6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Curriculum</a:t>
            </a:r>
            <a:r>
              <a:rPr lang="es-ES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oculto</a:t>
            </a:r>
            <a:endParaRPr lang="es-ES" sz="6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001910" y="2947888"/>
            <a:ext cx="3140179" cy="132343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E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Aprendizaje </a:t>
            </a:r>
          </a:p>
          <a:p>
            <a:pPr algn="ctr"/>
            <a:r>
              <a:rPr lang="es-E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insensible</a:t>
            </a:r>
            <a:endParaRPr lang="es-E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402149" y="6501618"/>
            <a:ext cx="2573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100" dirty="0"/>
              <a:t>X</a:t>
            </a:r>
            <a:r>
              <a:rPr lang="es-ES" sz="1100" dirty="0" smtClean="0"/>
              <a:t>imena Páez Facultad Medicina ULA 2015</a:t>
            </a:r>
            <a:endParaRPr lang="es-ES" sz="1100" dirty="0"/>
          </a:p>
        </p:txBody>
      </p:sp>
      <p:sp>
        <p:nvSpPr>
          <p:cNvPr id="6" name="5 CuadroTexto"/>
          <p:cNvSpPr txBox="1"/>
          <p:nvPr/>
        </p:nvSpPr>
        <p:spPr>
          <a:xfrm>
            <a:off x="4748319" y="228600"/>
            <a:ext cx="39549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</a:t>
            </a:r>
            <a:r>
              <a:rPr lang="es-VE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 ambiente…</a:t>
            </a:r>
            <a:endParaRPr lang="es-VE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4421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 animBg="1"/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/>
          <p:nvPr/>
        </p:nvSpPr>
        <p:spPr>
          <a:xfrm>
            <a:off x="1066800" y="3429000"/>
            <a:ext cx="3153568" cy="2209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" name="2 CuadroTexto"/>
          <p:cNvSpPr txBox="1"/>
          <p:nvPr/>
        </p:nvSpPr>
        <p:spPr>
          <a:xfrm>
            <a:off x="539552" y="1854116"/>
            <a:ext cx="3887603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5400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Frecuencia </a:t>
            </a:r>
            <a:endParaRPr lang="es-ES" sz="5400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714452" y="4065322"/>
            <a:ext cx="4084773" cy="923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5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Normalidad </a:t>
            </a:r>
            <a:endParaRPr lang="es-ES" sz="5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6" name="5 Conector recto"/>
          <p:cNvCxnSpPr/>
          <p:nvPr/>
        </p:nvCxnSpPr>
        <p:spPr>
          <a:xfrm flipH="1">
            <a:off x="1963160" y="4356435"/>
            <a:ext cx="1456712" cy="0"/>
          </a:xfrm>
          <a:prstGeom prst="line">
            <a:avLst/>
          </a:prstGeom>
          <a:ln w="762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H="1">
            <a:off x="2279003" y="3933056"/>
            <a:ext cx="792089" cy="1224136"/>
          </a:xfrm>
          <a:prstGeom prst="line">
            <a:avLst/>
          </a:prstGeom>
          <a:ln w="762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 flipH="1">
            <a:off x="1963160" y="4652279"/>
            <a:ext cx="1456710" cy="0"/>
          </a:xfrm>
          <a:prstGeom prst="line">
            <a:avLst/>
          </a:prstGeom>
          <a:ln w="762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6402149" y="6501618"/>
            <a:ext cx="2573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100" dirty="0"/>
              <a:t>X</a:t>
            </a:r>
            <a:r>
              <a:rPr lang="es-ES" sz="1100" dirty="0" smtClean="0"/>
              <a:t>imena Páez Facultad Medicina ULA 2015</a:t>
            </a:r>
            <a:endParaRPr lang="es-ES" sz="1100" dirty="0"/>
          </a:p>
        </p:txBody>
      </p:sp>
      <p:sp>
        <p:nvSpPr>
          <p:cNvPr id="2" name="1 CuadroTexto"/>
          <p:cNvSpPr txBox="1"/>
          <p:nvPr/>
        </p:nvSpPr>
        <p:spPr>
          <a:xfrm>
            <a:off x="4782186" y="533400"/>
            <a:ext cx="39549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</a:t>
            </a:r>
            <a:r>
              <a:rPr lang="es-VE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 ambiente…</a:t>
            </a:r>
            <a:endParaRPr lang="es-VE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088466" y="1953104"/>
            <a:ext cx="28985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confusión</a:t>
            </a:r>
            <a:endParaRPr lang="es-VE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9" name="8 Conector recto de flecha"/>
          <p:cNvCxnSpPr>
            <a:endCxn id="3" idx="3"/>
          </p:cNvCxnSpPr>
          <p:nvPr/>
        </p:nvCxnSpPr>
        <p:spPr>
          <a:xfrm flipH="1">
            <a:off x="4427155" y="2315781"/>
            <a:ext cx="644379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>
            <a:stCxn id="11" idx="2"/>
          </p:cNvCxnSpPr>
          <p:nvPr/>
        </p:nvCxnSpPr>
        <p:spPr>
          <a:xfrm>
            <a:off x="6537741" y="2784101"/>
            <a:ext cx="0" cy="1281221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74421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" grpId="0" animBg="1"/>
      <p:bldP spid="4" grpId="0" animBg="1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43341" y="2667000"/>
            <a:ext cx="56573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7200" dirty="0" smtClean="0">
                <a:latin typeface="Comic Sans MS" pitchFamily="66" charset="0"/>
              </a:rPr>
              <a:t>¿Qué hacer?</a:t>
            </a:r>
            <a:endParaRPr lang="es-VE" sz="7200" dirty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402149" y="6501618"/>
            <a:ext cx="2573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100" dirty="0"/>
              <a:t>X</a:t>
            </a:r>
            <a:r>
              <a:rPr lang="es-ES" sz="1100" dirty="0" smtClean="0"/>
              <a:t>imena Páez Facultad Medicina ULA 2015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xmlns="" val="148761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CuadroTexto"/>
          <p:cNvSpPr txBox="1"/>
          <p:nvPr/>
        </p:nvSpPr>
        <p:spPr>
          <a:xfrm>
            <a:off x="1247395" y="1556792"/>
            <a:ext cx="2428870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Educar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1268262" y="2989694"/>
            <a:ext cx="3081293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Reportar</a:t>
            </a:r>
            <a:endParaRPr lang="es-E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259632" y="4293096"/>
            <a:ext cx="2906565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s-E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Corregir</a:t>
            </a:r>
            <a:endParaRPr lang="es-E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4572000" y="2220252"/>
            <a:ext cx="407194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¡Si no se </a:t>
            </a:r>
          </a:p>
          <a:p>
            <a:pPr algn="ctr"/>
            <a:r>
              <a:rPr lang="es-E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quiere</a:t>
            </a:r>
          </a:p>
          <a:p>
            <a:pPr algn="ctr"/>
            <a:r>
              <a:rPr lang="es-E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ser cómplice!</a:t>
            </a:r>
            <a:endParaRPr lang="es-ES" sz="4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402149" y="6501618"/>
            <a:ext cx="2573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100" dirty="0"/>
              <a:t>X</a:t>
            </a:r>
            <a:r>
              <a:rPr lang="es-ES" sz="1100" dirty="0" smtClean="0"/>
              <a:t>imena Páez Facultad Medicina ULA 2015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xmlns="" val="3304878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284728" y="476672"/>
            <a:ext cx="2505814" cy="13234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glow rad="127000">
              <a:schemeClr val="accent1"/>
            </a:glow>
            <a:outerShdw blurRad="1524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E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Estudiar </a:t>
            </a:r>
          </a:p>
          <a:p>
            <a:pPr algn="ctr"/>
            <a:r>
              <a:rPr lang="es-E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SIEMPRE</a:t>
            </a:r>
            <a:endParaRPr lang="es-E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536553" y="2271063"/>
            <a:ext cx="6070893" cy="16619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glow rad="127000">
              <a:srgbClr val="0070C0"/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E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Conducta honesta </a:t>
            </a:r>
          </a:p>
          <a:p>
            <a:pPr algn="ctr"/>
            <a:r>
              <a:rPr lang="es-E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SIEMPRE</a:t>
            </a:r>
            <a:endParaRPr lang="es-E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402149" y="6501618"/>
            <a:ext cx="2573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100" dirty="0"/>
              <a:t>X</a:t>
            </a:r>
            <a:r>
              <a:rPr lang="es-ES" sz="1100" dirty="0" smtClean="0"/>
              <a:t>imena Páez Facultad Medicina ULA 2015</a:t>
            </a:r>
            <a:endParaRPr lang="es-ES" sz="1100" dirty="0"/>
          </a:p>
        </p:txBody>
      </p:sp>
      <p:sp>
        <p:nvSpPr>
          <p:cNvPr id="7" name="6 CuadroTexto"/>
          <p:cNvSpPr txBox="1"/>
          <p:nvPr/>
        </p:nvSpPr>
        <p:spPr>
          <a:xfrm>
            <a:off x="961178" y="4365104"/>
            <a:ext cx="7152920" cy="19389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glow rad="127000">
              <a:srgbClr val="0070C0"/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E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El paciente primero</a:t>
            </a:r>
          </a:p>
          <a:p>
            <a:pPr algn="ctr"/>
            <a:r>
              <a:rPr lang="es-E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SIEMPRE</a:t>
            </a:r>
            <a:endParaRPr lang="es-E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426457" y="6501618"/>
            <a:ext cx="2573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100" dirty="0">
                <a:solidFill>
                  <a:schemeClr val="bg1"/>
                </a:solidFill>
              </a:rPr>
              <a:t>X</a:t>
            </a:r>
            <a:r>
              <a:rPr lang="es-ES" sz="1100" dirty="0" smtClean="0">
                <a:solidFill>
                  <a:schemeClr val="bg1"/>
                </a:solidFill>
              </a:rPr>
              <a:t>imena Páez Facultad Medicina ULA 2015</a:t>
            </a:r>
            <a:endParaRPr lang="es-E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4421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582417" y="1268760"/>
            <a:ext cx="19111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5400" dirty="0" smtClean="0">
                <a:latin typeface="Comic Sans MS" pitchFamily="66" charset="0"/>
              </a:rPr>
              <a:t>Éxito</a:t>
            </a:r>
            <a:endParaRPr lang="es-ES" sz="5400" dirty="0"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687235" y="4077072"/>
            <a:ext cx="57695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3600" dirty="0" smtClean="0">
                <a:latin typeface="Comic Sans MS" pitchFamily="66" charset="0"/>
              </a:rPr>
              <a:t>Esfuerzo y perseverancia </a:t>
            </a:r>
          </a:p>
          <a:p>
            <a:pPr algn="ctr"/>
            <a:r>
              <a:rPr lang="es-ES" sz="3600" dirty="0" smtClean="0">
                <a:latin typeface="Comic Sans MS" pitchFamily="66" charset="0"/>
              </a:rPr>
              <a:t>de cada uno</a:t>
            </a:r>
            <a:endParaRPr lang="es-ES" sz="3600" dirty="0"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070880" y="2420888"/>
            <a:ext cx="7002238" cy="132343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ES" sz="8000" dirty="0" smtClean="0">
                <a:latin typeface="Comic Sans MS" pitchFamily="66" charset="0"/>
              </a:rPr>
              <a:t>Éxito Honesto</a:t>
            </a:r>
            <a:endParaRPr lang="es-ES" sz="8000" dirty="0"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402149" y="6501618"/>
            <a:ext cx="2573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100" dirty="0"/>
              <a:t>X</a:t>
            </a:r>
            <a:r>
              <a:rPr lang="es-ES" sz="1100" dirty="0" smtClean="0"/>
              <a:t>imena Páez Facultad Medicina ULA 2015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xmlns="" val="1374421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2302789" y="2286000"/>
            <a:ext cx="453842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¡Bienvenidos</a:t>
            </a:r>
          </a:p>
          <a:p>
            <a:pPr algn="ctr"/>
            <a:r>
              <a:rPr lang="es-E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a  la </a:t>
            </a:r>
          </a:p>
          <a:p>
            <a:pPr algn="ctr"/>
            <a:r>
              <a:rPr lang="es-E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Medicina !</a:t>
            </a:r>
            <a:endParaRPr lang="es-E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402149" y="6501618"/>
            <a:ext cx="2573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100" dirty="0"/>
              <a:t>X</a:t>
            </a:r>
            <a:r>
              <a:rPr lang="es-ES" sz="1100" dirty="0" smtClean="0"/>
              <a:t>imena Páez Facultad Medicina ULA 2015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xmlns="" val="2886602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997416" y="1687062"/>
            <a:ext cx="514916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8800" dirty="0" smtClean="0">
                <a:latin typeface="Comic Sans MS" pitchFamily="66" charset="0"/>
                <a:cs typeface="Arial" pitchFamily="34" charset="0"/>
              </a:rPr>
              <a:t>Profesión</a:t>
            </a:r>
            <a:endParaRPr lang="es-ES" sz="8800" dirty="0"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007620" y="3439217"/>
            <a:ext cx="5081840" cy="1631216"/>
          </a:xfrm>
          <a:prstGeom prst="rect">
            <a:avLst/>
          </a:prstGeom>
          <a:solidFill>
            <a:schemeClr val="bg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ES" sz="10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Servicio</a:t>
            </a:r>
            <a:endParaRPr lang="es-ES" sz="10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535364" y="6501618"/>
            <a:ext cx="2573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100" dirty="0"/>
              <a:t>X</a:t>
            </a:r>
            <a:r>
              <a:rPr lang="es-ES" sz="1100" dirty="0" smtClean="0"/>
              <a:t>imena Páez Facultad Medicina ULA 2015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xmlns="" val="2856480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Mis Documentos\EN PROCESO 2013-2014\DIA ETICA EN MEDICINA 2014\The-Doctor-for-the-Poor-xx-J-Leonar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1" y="268424"/>
            <a:ext cx="8797555" cy="5968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6426457" y="6501618"/>
            <a:ext cx="2573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100" dirty="0">
                <a:solidFill>
                  <a:schemeClr val="bg1"/>
                </a:solidFill>
              </a:rPr>
              <a:t>X</a:t>
            </a:r>
            <a:r>
              <a:rPr lang="es-ES" sz="1100" dirty="0" smtClean="0">
                <a:solidFill>
                  <a:schemeClr val="bg1"/>
                </a:solidFill>
              </a:rPr>
              <a:t>imena Páez Facultad Medicina ULA 2015</a:t>
            </a:r>
            <a:endParaRPr lang="es-ES" sz="1100" dirty="0">
              <a:solidFill>
                <a:schemeClr val="bg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555776" y="518249"/>
            <a:ext cx="23198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Gracias</a:t>
            </a:r>
            <a:endParaRPr lang="es-VE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344794" y="1196752"/>
            <a:ext cx="26997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smtClean="0">
                <a:latin typeface="Comic Sans MS" pitchFamily="66" charset="0"/>
              </a:rPr>
              <a:t>pacap@ula.ve</a:t>
            </a:r>
            <a:endParaRPr lang="es-VE" sz="3200" dirty="0">
              <a:latin typeface="Comic Sans MS" pitchFamily="66" charset="0"/>
            </a:endParaRPr>
          </a:p>
        </p:txBody>
      </p:sp>
      <p:sp>
        <p:nvSpPr>
          <p:cNvPr id="8" name="9 CuadroTexto"/>
          <p:cNvSpPr txBox="1"/>
          <p:nvPr/>
        </p:nvSpPr>
        <p:spPr>
          <a:xfrm>
            <a:off x="107504" y="5861298"/>
            <a:ext cx="23742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_trad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defRPr>
            </a:lvl9pPr>
          </a:lstStyle>
          <a:p>
            <a:r>
              <a:rPr lang="es-VE" i="1" dirty="0">
                <a:solidFill>
                  <a:schemeClr val="bg1"/>
                </a:solidFill>
                <a:latin typeface="+mn-lt"/>
              </a:rPr>
              <a:t>El </a:t>
            </a:r>
            <a:r>
              <a:rPr lang="es-VE" i="1" dirty="0" smtClean="0">
                <a:solidFill>
                  <a:schemeClr val="bg1"/>
                </a:solidFill>
                <a:latin typeface="+mn-lt"/>
              </a:rPr>
              <a:t>Médico </a:t>
            </a:r>
            <a:r>
              <a:rPr lang="es-VE" i="1" dirty="0">
                <a:solidFill>
                  <a:schemeClr val="bg1"/>
                </a:solidFill>
                <a:latin typeface="+mn-lt"/>
              </a:rPr>
              <a:t>de los </a:t>
            </a:r>
            <a:r>
              <a:rPr lang="es-VE" i="1" dirty="0" smtClean="0">
                <a:solidFill>
                  <a:schemeClr val="bg1"/>
                </a:solidFill>
                <a:latin typeface="+mn-lt"/>
              </a:rPr>
              <a:t>Pobres</a:t>
            </a:r>
            <a:endParaRPr lang="es-VE" i="1" dirty="0">
              <a:solidFill>
                <a:schemeClr val="bg1"/>
              </a:solidFill>
              <a:latin typeface="+mn-lt"/>
            </a:endParaRPr>
          </a:p>
          <a:p>
            <a:r>
              <a:rPr lang="es-VE" dirty="0" smtClean="0">
                <a:solidFill>
                  <a:schemeClr val="bg1"/>
                </a:solidFill>
                <a:latin typeface="+mn-lt"/>
              </a:rPr>
              <a:t>J. Leonard 1827-1897 </a:t>
            </a:r>
            <a:endParaRPr lang="es-VE" i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662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104900" y="1443841"/>
            <a:ext cx="6934200" cy="37010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i="1" dirty="0" smtClean="0">
                <a:latin typeface="Comic Sans MS" pitchFamily="66" charset="0"/>
              </a:rPr>
              <a:t>“Al  profesor o al alumno que le quede alta la vara que renuncie.</a:t>
            </a:r>
          </a:p>
          <a:p>
            <a:endParaRPr lang="es-VE" sz="1050" i="1" dirty="0" smtClean="0">
              <a:latin typeface="Comic Sans MS" pitchFamily="66" charset="0"/>
            </a:endParaRPr>
          </a:p>
          <a:p>
            <a:r>
              <a:rPr lang="es-VE" sz="2800" i="1" dirty="0" smtClean="0">
                <a:latin typeface="Comic Sans MS" pitchFamily="66" charset="0"/>
              </a:rPr>
              <a:t>Es tan deshonesto y corrupto el profesor que imparte una clase sin interés o motivación porque tiene que comer, como el alumno que asiste a la escuela </a:t>
            </a:r>
            <a:r>
              <a:rPr lang="es-VE" sz="2800" i="1" dirty="0">
                <a:latin typeface="Comic Sans MS" pitchFamily="66" charset="0"/>
              </a:rPr>
              <a:t>p</a:t>
            </a:r>
            <a:r>
              <a:rPr lang="es-VE" sz="2800" i="1" dirty="0" smtClean="0">
                <a:latin typeface="Comic Sans MS" pitchFamily="66" charset="0"/>
              </a:rPr>
              <a:t>or obligación social o paterna</a:t>
            </a:r>
          </a:p>
          <a:p>
            <a:r>
              <a:rPr lang="es-VE" sz="2800" i="1" dirty="0" smtClean="0">
                <a:latin typeface="Comic Sans MS" pitchFamily="66" charset="0"/>
              </a:rPr>
              <a:t>y no por propia convicción.”</a:t>
            </a:r>
            <a:endParaRPr lang="es-VE" sz="2800" i="1" dirty="0">
              <a:latin typeface="Comic Sans MS" pitchFamily="66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543300" y="5459171"/>
            <a:ext cx="449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VE" sz="1400" dirty="0" smtClean="0"/>
              <a:t>Deshonestidad Académica.  Crítica Social  </a:t>
            </a:r>
          </a:p>
          <a:p>
            <a:pPr algn="r"/>
            <a:r>
              <a:rPr lang="es-VE" sz="1100" dirty="0"/>
              <a:t>http://www.der-ketzer.com/blog/2008/09/12/deshonestidad-academica</a:t>
            </a:r>
            <a:r>
              <a:rPr lang="es-VE" sz="1400" dirty="0"/>
              <a:t>/</a:t>
            </a:r>
            <a:endParaRPr lang="es-VE" sz="1400" dirty="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6426457" y="6501618"/>
            <a:ext cx="2573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100" dirty="0">
                <a:solidFill>
                  <a:schemeClr val="bg1">
                    <a:lumMod val="50000"/>
                  </a:schemeClr>
                </a:solidFill>
              </a:rPr>
              <a:t>X</a:t>
            </a:r>
            <a:r>
              <a:rPr lang="es-ES" sz="1100" dirty="0" smtClean="0">
                <a:solidFill>
                  <a:schemeClr val="bg1">
                    <a:lumMod val="50000"/>
                  </a:schemeClr>
                </a:solidFill>
              </a:rPr>
              <a:t>imena Páez Facultad Medicina ULA 2015</a:t>
            </a:r>
            <a:endParaRPr lang="es-ES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api.ning.com/files/Su0aau9W6lA5VSTLdMd2Qz1xNsUltvhs548oqvJ9YsNNT-m81ZdmRrUG*DsQnSnh410lBbge9pohGZjTcqjr5iFEhhSyTGj*/CienciayCaridad.Picass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" contras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002" y="117873"/>
            <a:ext cx="7855995" cy="64998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1 CuadroTexto"/>
          <p:cNvSpPr txBox="1"/>
          <p:nvPr/>
        </p:nvSpPr>
        <p:spPr>
          <a:xfrm>
            <a:off x="827584" y="5877272"/>
            <a:ext cx="30479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Ciencia y Caridad</a:t>
            </a:r>
          </a:p>
          <a:p>
            <a:r>
              <a:rPr lang="es-ES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Pablo Picasso, Barcelona 1897</a:t>
            </a:r>
            <a:endParaRPr lang="es-ES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607372" y="6623774"/>
            <a:ext cx="2573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100" dirty="0"/>
              <a:t>X</a:t>
            </a:r>
            <a:r>
              <a:rPr lang="es-ES" sz="1100" dirty="0" smtClean="0"/>
              <a:t>imena Páez Facultad Medicina ULA 2015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xmlns="" val="255132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656093" y="1556792"/>
            <a:ext cx="58318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dirty="0" smtClean="0">
                <a:latin typeface="Comic Sans MS" pitchFamily="66" charset="0"/>
              </a:rPr>
              <a:t>Bienvenidos al servicio </a:t>
            </a:r>
          </a:p>
          <a:p>
            <a:pPr algn="ctr"/>
            <a:r>
              <a:rPr lang="es-ES" sz="4000" dirty="0" smtClean="0">
                <a:latin typeface="Comic Sans MS" pitchFamily="66" charset="0"/>
              </a:rPr>
              <a:t>de nuestro prójimo:</a:t>
            </a:r>
            <a:endParaRPr lang="es-ES" sz="4000" dirty="0"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628264" y="3433458"/>
            <a:ext cx="5833648" cy="2308324"/>
          </a:xfrm>
          <a:prstGeom prst="rect">
            <a:avLst/>
          </a:prstGeom>
          <a:solidFill>
            <a:schemeClr val="bg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ES" sz="7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¡</a:t>
            </a:r>
            <a:r>
              <a:rPr lang="es-ES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LOS </a:t>
            </a:r>
          </a:p>
          <a:p>
            <a:pPr algn="ctr"/>
            <a:r>
              <a:rPr lang="es-ES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PACIENTES!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6402149" y="6501618"/>
            <a:ext cx="2573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100" dirty="0"/>
              <a:t>X</a:t>
            </a:r>
            <a:r>
              <a:rPr lang="es-ES" sz="1100" dirty="0" smtClean="0"/>
              <a:t>imena Páez Facultad Medicina ULA 2015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xmlns="" val="2856480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epdlp.com/fotos/michelena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3000" contras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85" y="171609"/>
            <a:ext cx="6912630" cy="6514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1166766" y="5949280"/>
            <a:ext cx="3225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Niño Enfermo</a:t>
            </a:r>
          </a:p>
          <a:p>
            <a:r>
              <a:rPr lang="es-ES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Arturo Michelena, Caracas 1887</a:t>
            </a:r>
            <a:endParaRPr lang="es-ES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607372" y="6623774"/>
            <a:ext cx="2573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100" dirty="0"/>
              <a:t>X</a:t>
            </a:r>
            <a:r>
              <a:rPr lang="es-ES" sz="1100" dirty="0" smtClean="0"/>
              <a:t>imena Páez Facultad Medicina ULA 2015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xmlns="" val="1906650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3506" y="6501618"/>
            <a:ext cx="2573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100" dirty="0"/>
              <a:t>X</a:t>
            </a:r>
            <a:r>
              <a:rPr lang="es-ES" sz="1100" dirty="0" smtClean="0"/>
              <a:t>imena Páez Facultad Medicina ULA 2015</a:t>
            </a:r>
            <a:endParaRPr lang="es-ES" sz="1100" dirty="0"/>
          </a:p>
        </p:txBody>
      </p:sp>
      <p:sp>
        <p:nvSpPr>
          <p:cNvPr id="5" name="4 CuadroTexto"/>
          <p:cNvSpPr txBox="1"/>
          <p:nvPr/>
        </p:nvSpPr>
        <p:spPr>
          <a:xfrm>
            <a:off x="381000" y="364067"/>
            <a:ext cx="512031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El </a:t>
            </a:r>
            <a:r>
              <a:rPr lang="es-ES" sz="4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más</a:t>
            </a:r>
            <a:r>
              <a:rPr lang="es-E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importante </a:t>
            </a:r>
          </a:p>
          <a:p>
            <a:r>
              <a:rPr lang="es-E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del equipo de salud</a:t>
            </a:r>
            <a:endParaRPr lang="es-E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" name="Picture 11" descr="cartel_1_participe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6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655" t="37653" r="22519" b="47966"/>
          <a:stretch>
            <a:fillRect/>
          </a:stretch>
        </p:blipFill>
        <p:spPr bwMode="auto">
          <a:xfrm>
            <a:off x="2514600" y="3124200"/>
            <a:ext cx="5116689" cy="28194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8575">
                <a:solidFill>
                  <a:srgbClr val="00FF99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2216693" y="1940004"/>
            <a:ext cx="8210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 smtClean="0">
                <a:latin typeface="Comic Sans MS" pitchFamily="66" charset="0"/>
              </a:rPr>
              <a:t>es</a:t>
            </a:r>
            <a:endParaRPr lang="es-VE" sz="4800" dirty="0">
              <a:latin typeface="Comic Sans MS" pitchFamily="66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200400" y="1952472"/>
            <a:ext cx="38747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El Paciente</a:t>
            </a:r>
            <a:endParaRPr lang="es-VE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4156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74976" y="1166842"/>
            <a:ext cx="5194050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9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Primero </a:t>
            </a:r>
          </a:p>
          <a:p>
            <a:pPr algn="ctr"/>
            <a:r>
              <a:rPr lang="es-ES" sz="9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el </a:t>
            </a:r>
          </a:p>
          <a:p>
            <a:pPr algn="ctr"/>
            <a:r>
              <a:rPr lang="es-ES" sz="9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Paciente</a:t>
            </a:r>
            <a:endParaRPr lang="es-ES" sz="9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516216" y="6551766"/>
            <a:ext cx="2573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100" dirty="0"/>
              <a:t>X</a:t>
            </a:r>
            <a:r>
              <a:rPr lang="es-ES" sz="1100" dirty="0" smtClean="0"/>
              <a:t>imena Páez Facultad Medicina ULA 2015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xmlns="" val="3374534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82249" y="1253226"/>
            <a:ext cx="55795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Para servir al paciente se necesita:</a:t>
            </a:r>
          </a:p>
          <a:p>
            <a:pPr algn="ctr"/>
            <a:r>
              <a:rPr lang="es-E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Educación Integral</a:t>
            </a:r>
            <a:endParaRPr lang="es-E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402149" y="6501618"/>
            <a:ext cx="2573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100" dirty="0"/>
              <a:t>X</a:t>
            </a:r>
            <a:r>
              <a:rPr lang="es-ES" sz="1100" dirty="0" smtClean="0"/>
              <a:t>imena Páez Facultad Medicina ULA 2015</a:t>
            </a:r>
            <a:endParaRPr lang="es-ES" sz="1100" dirty="0"/>
          </a:p>
        </p:txBody>
      </p:sp>
      <p:sp>
        <p:nvSpPr>
          <p:cNvPr id="5" name="4 CuadroTexto"/>
          <p:cNvSpPr txBox="1"/>
          <p:nvPr/>
        </p:nvSpPr>
        <p:spPr>
          <a:xfrm>
            <a:off x="2245881" y="3846506"/>
            <a:ext cx="4652236" cy="132343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Instrucción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excelente</a:t>
            </a:r>
            <a:endPara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Formación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con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valores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4534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</TotalTime>
  <Words>642</Words>
  <Application>Microsoft Office PowerPoint</Application>
  <PresentationFormat>Presentación en pantalla (4:3)</PresentationFormat>
  <Paragraphs>184</Paragraphs>
  <Slides>31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saber</cp:lastModifiedBy>
  <cp:revision>73</cp:revision>
  <dcterms:created xsi:type="dcterms:W3CDTF">2013-09-22T14:27:45Z</dcterms:created>
  <dcterms:modified xsi:type="dcterms:W3CDTF">2015-03-04T15:41:20Z</dcterms:modified>
</cp:coreProperties>
</file>