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452" r:id="rId3"/>
    <p:sldId id="431" r:id="rId4"/>
    <p:sldId id="444" r:id="rId5"/>
    <p:sldId id="445" r:id="rId6"/>
    <p:sldId id="451" r:id="rId7"/>
    <p:sldId id="433" r:id="rId8"/>
    <p:sldId id="443" r:id="rId9"/>
    <p:sldId id="446" r:id="rId10"/>
    <p:sldId id="448" r:id="rId11"/>
    <p:sldId id="282" r:id="rId12"/>
    <p:sldId id="407" r:id="rId13"/>
    <p:sldId id="422" r:id="rId14"/>
    <p:sldId id="424" r:id="rId15"/>
    <p:sldId id="425" r:id="rId16"/>
    <p:sldId id="426" r:id="rId17"/>
    <p:sldId id="427" r:id="rId18"/>
    <p:sldId id="429" r:id="rId19"/>
    <p:sldId id="435" r:id="rId20"/>
    <p:sldId id="449" r:id="rId21"/>
    <p:sldId id="450" r:id="rId22"/>
    <p:sldId id="455" r:id="rId23"/>
    <p:sldId id="457" r:id="rId24"/>
    <p:sldId id="458" r:id="rId25"/>
    <p:sldId id="459" r:id="rId26"/>
    <p:sldId id="462" r:id="rId27"/>
    <p:sldId id="460" r:id="rId28"/>
    <p:sldId id="464" r:id="rId29"/>
    <p:sldId id="465" r:id="rId30"/>
    <p:sldId id="469" r:id="rId31"/>
    <p:sldId id="470" r:id="rId32"/>
    <p:sldId id="471" r:id="rId33"/>
    <p:sldId id="472" r:id="rId34"/>
    <p:sldId id="376" r:id="rId35"/>
    <p:sldId id="385" r:id="rId36"/>
    <p:sldId id="432" r:id="rId37"/>
    <p:sldId id="406" r:id="rId38"/>
    <p:sldId id="405" r:id="rId39"/>
    <p:sldId id="430" r:id="rId40"/>
    <p:sldId id="408" r:id="rId41"/>
    <p:sldId id="410" r:id="rId42"/>
    <p:sldId id="412" r:id="rId43"/>
    <p:sldId id="414" r:id="rId44"/>
    <p:sldId id="416" r:id="rId45"/>
    <p:sldId id="418" r:id="rId46"/>
    <p:sldId id="420" r:id="rId47"/>
    <p:sldId id="343" r:id="rId48"/>
    <p:sldId id="305" r:id="rId49"/>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8" autoAdjust="0"/>
    <p:restoredTop sz="91887" autoAdjust="0"/>
  </p:normalViewPr>
  <p:slideViewPr>
    <p:cSldViewPr>
      <p:cViewPr>
        <p:scale>
          <a:sx n="100" d="100"/>
          <a:sy n="100" d="100"/>
        </p:scale>
        <p:origin x="-29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17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72AD9F-3B3D-486C-AC47-8A5658D08BC2}"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ES"/>
        </a:p>
      </dgm:t>
    </dgm:pt>
    <dgm:pt modelId="{EC1D20D7-3547-4308-AF18-10E60D565219}">
      <dgm:prSet phldrT="[Texto]" custT="1"/>
      <dgm:spPr>
        <a:solidFill>
          <a:schemeClr val="bg1"/>
        </a:solidFill>
        <a:ln>
          <a:solidFill>
            <a:schemeClr val="accent4">
              <a:lumMod val="75000"/>
            </a:schemeClr>
          </a:solidFill>
        </a:ln>
      </dgm:spPr>
      <dgm:t>
        <a:bodyPr/>
        <a:lstStyle/>
        <a:p>
          <a:r>
            <a:rPr lang="es-ES" sz="1800" b="1" dirty="0" smtClean="0">
              <a:solidFill>
                <a:schemeClr val="accent4">
                  <a:lumMod val="75000"/>
                </a:schemeClr>
              </a:solidFill>
            </a:rPr>
            <a:t>EVALUACIÒN</a:t>
          </a:r>
          <a:r>
            <a:rPr lang="es-ES" sz="1800" b="1" baseline="0" dirty="0" smtClean="0">
              <a:solidFill>
                <a:schemeClr val="accent4">
                  <a:lumMod val="75000"/>
                </a:schemeClr>
              </a:solidFill>
            </a:rPr>
            <a:t> </a:t>
          </a:r>
        </a:p>
        <a:p>
          <a:r>
            <a:rPr lang="es-ES" sz="1800" b="1" dirty="0" smtClean="0">
              <a:solidFill>
                <a:schemeClr val="accent4">
                  <a:lumMod val="75000"/>
                </a:schemeClr>
              </a:solidFill>
            </a:rPr>
            <a:t>DEL  PACIENTE</a:t>
          </a:r>
        </a:p>
      </dgm:t>
    </dgm:pt>
    <dgm:pt modelId="{DB8662B7-2B9A-4490-98B3-0A5287EDC050}" type="parTrans" cxnId="{F00F0DF5-2532-45A1-9263-A430B573B22E}">
      <dgm:prSet/>
      <dgm:spPr/>
      <dgm:t>
        <a:bodyPr/>
        <a:lstStyle/>
        <a:p>
          <a:endParaRPr lang="es-ES"/>
        </a:p>
      </dgm:t>
    </dgm:pt>
    <dgm:pt modelId="{8FC8459D-918E-4547-BB9F-74AF56AB0503}" type="sibTrans" cxnId="{F00F0DF5-2532-45A1-9263-A430B573B22E}">
      <dgm:prSet/>
      <dgm:spPr/>
      <dgm:t>
        <a:bodyPr/>
        <a:lstStyle/>
        <a:p>
          <a:endParaRPr lang="es-ES"/>
        </a:p>
      </dgm:t>
    </dgm:pt>
    <dgm:pt modelId="{65D652D8-01C3-42B4-A978-371BEDD21D8C}">
      <dgm:prSet phldrT="[Texto]" custT="1"/>
      <dgm:spPr>
        <a:solidFill>
          <a:schemeClr val="bg1"/>
        </a:solidFill>
      </dgm:spPr>
      <dgm:t>
        <a:bodyPr/>
        <a:lstStyle/>
        <a:p>
          <a:r>
            <a:rPr lang="es-ES" sz="2000" b="1" dirty="0" smtClean="0">
              <a:solidFill>
                <a:schemeClr val="accent4">
                  <a:lumMod val="75000"/>
                </a:schemeClr>
              </a:solidFill>
            </a:rPr>
            <a:t>TRATAMIENTO</a:t>
          </a:r>
        </a:p>
        <a:p>
          <a:r>
            <a:rPr lang="es-ES" sz="2000" b="1" dirty="0" smtClean="0">
              <a:solidFill>
                <a:schemeClr val="accent4">
                  <a:lumMod val="75000"/>
                </a:schemeClr>
              </a:solidFill>
            </a:rPr>
            <a:t>QUIRÙRGICO</a:t>
          </a:r>
        </a:p>
      </dgm:t>
    </dgm:pt>
    <dgm:pt modelId="{A3D9DABF-6275-4CF8-910B-AE946EC276DE}" type="parTrans" cxnId="{8E20209E-30EA-4E51-9538-F534F5D318E9}">
      <dgm:prSet/>
      <dgm:spPr/>
      <dgm:t>
        <a:bodyPr/>
        <a:lstStyle/>
        <a:p>
          <a:endParaRPr lang="es-ES"/>
        </a:p>
      </dgm:t>
    </dgm:pt>
    <dgm:pt modelId="{C893078B-5313-4D11-AAD8-85CABC7002DC}" type="sibTrans" cxnId="{8E20209E-30EA-4E51-9538-F534F5D318E9}">
      <dgm:prSet/>
      <dgm:spPr/>
      <dgm:t>
        <a:bodyPr/>
        <a:lstStyle/>
        <a:p>
          <a:endParaRPr lang="es-ES"/>
        </a:p>
      </dgm:t>
    </dgm:pt>
    <dgm:pt modelId="{C33B832F-5360-4E30-915A-8E114E46A888}">
      <dgm:prSet phldrT="[Texto]" custT="1"/>
      <dgm:spPr>
        <a:solidFill>
          <a:schemeClr val="bg1"/>
        </a:solidFill>
      </dgm:spPr>
      <dgm:t>
        <a:bodyPr/>
        <a:lstStyle/>
        <a:p>
          <a:r>
            <a:rPr lang="es-ES" sz="1800" b="1" dirty="0" smtClean="0">
              <a:solidFill>
                <a:schemeClr val="accent4">
                  <a:lumMod val="50000"/>
                </a:schemeClr>
              </a:solidFill>
            </a:rPr>
            <a:t>TRATAMIENTO</a:t>
          </a:r>
        </a:p>
        <a:p>
          <a:r>
            <a:rPr lang="es-ES" sz="1800" b="1" dirty="0" smtClean="0">
              <a:solidFill>
                <a:schemeClr val="accent4">
                  <a:lumMod val="50000"/>
                </a:schemeClr>
              </a:solidFill>
            </a:rPr>
            <a:t>FARMACOLÒGICO</a:t>
          </a:r>
        </a:p>
      </dgm:t>
    </dgm:pt>
    <dgm:pt modelId="{74E66AD8-6CD7-45D6-BBEB-036793C2495C}" type="sibTrans" cxnId="{73DAF0A5-C570-4F8A-8117-1F5B453E3C9F}">
      <dgm:prSet/>
      <dgm:spPr/>
      <dgm:t>
        <a:bodyPr/>
        <a:lstStyle/>
        <a:p>
          <a:endParaRPr lang="es-ES"/>
        </a:p>
      </dgm:t>
    </dgm:pt>
    <dgm:pt modelId="{E787C00F-488F-45BC-95F2-CD90A3F05074}" type="parTrans" cxnId="{73DAF0A5-C570-4F8A-8117-1F5B453E3C9F}">
      <dgm:prSet/>
      <dgm:spPr/>
      <dgm:t>
        <a:bodyPr/>
        <a:lstStyle/>
        <a:p>
          <a:endParaRPr lang="es-ES"/>
        </a:p>
      </dgm:t>
    </dgm:pt>
    <dgm:pt modelId="{5DB93DE0-6DE0-4254-89FC-62A71A3190F0}" type="pres">
      <dgm:prSet presAssocID="{7972AD9F-3B3D-486C-AC47-8A5658D08BC2}" presName="Name0" presStyleCnt="0">
        <dgm:presLayoutVars>
          <dgm:dir/>
          <dgm:resizeHandles val="exact"/>
        </dgm:presLayoutVars>
      </dgm:prSet>
      <dgm:spPr/>
      <dgm:t>
        <a:bodyPr/>
        <a:lstStyle/>
        <a:p>
          <a:endParaRPr lang="es-ES"/>
        </a:p>
      </dgm:t>
    </dgm:pt>
    <dgm:pt modelId="{89D0E83D-212D-4158-AD4F-E2756994757D}" type="pres">
      <dgm:prSet presAssocID="{EC1D20D7-3547-4308-AF18-10E60D565219}" presName="node" presStyleLbl="node1" presStyleIdx="0" presStyleCnt="3" custScaleX="75852" custLinFactX="-27001" custLinFactNeighborX="-100000" custLinFactNeighborY="4297">
        <dgm:presLayoutVars>
          <dgm:bulletEnabled val="1"/>
        </dgm:presLayoutVars>
      </dgm:prSet>
      <dgm:spPr/>
      <dgm:t>
        <a:bodyPr/>
        <a:lstStyle/>
        <a:p>
          <a:endParaRPr lang="es-ES"/>
        </a:p>
      </dgm:t>
    </dgm:pt>
    <dgm:pt modelId="{93B05068-F757-46B8-8D1A-1C90D91C6240}" type="pres">
      <dgm:prSet presAssocID="{8FC8459D-918E-4547-BB9F-74AF56AB0503}" presName="sibTrans" presStyleCnt="0"/>
      <dgm:spPr/>
    </dgm:pt>
    <dgm:pt modelId="{FA5546DF-4B30-495E-9610-F116DF230BE5}" type="pres">
      <dgm:prSet presAssocID="{C33B832F-5360-4E30-915A-8E114E46A888}" presName="node" presStyleLbl="node1" presStyleIdx="1" presStyleCnt="3" custLinFactNeighborX="-71800" custLinFactNeighborY="781">
        <dgm:presLayoutVars>
          <dgm:bulletEnabled val="1"/>
        </dgm:presLayoutVars>
      </dgm:prSet>
      <dgm:spPr/>
      <dgm:t>
        <a:bodyPr/>
        <a:lstStyle/>
        <a:p>
          <a:endParaRPr lang="es-ES"/>
        </a:p>
      </dgm:t>
    </dgm:pt>
    <dgm:pt modelId="{E285D5A5-66E4-475F-8558-B40CC25A8E52}" type="pres">
      <dgm:prSet presAssocID="{74E66AD8-6CD7-45D6-BBEB-036793C2495C}" presName="sibTrans" presStyleCnt="0"/>
      <dgm:spPr/>
    </dgm:pt>
    <dgm:pt modelId="{9DA1DA77-CAA5-415E-B1AD-F73E06EFFA4D}" type="pres">
      <dgm:prSet presAssocID="{65D652D8-01C3-42B4-A978-371BEDD21D8C}" presName="node" presStyleLbl="node1" presStyleIdx="2" presStyleCnt="3" custLinFactNeighborX="21032" custLinFactNeighborY="-4493">
        <dgm:presLayoutVars>
          <dgm:bulletEnabled val="1"/>
        </dgm:presLayoutVars>
      </dgm:prSet>
      <dgm:spPr/>
      <dgm:t>
        <a:bodyPr/>
        <a:lstStyle/>
        <a:p>
          <a:endParaRPr lang="es-ES"/>
        </a:p>
      </dgm:t>
    </dgm:pt>
  </dgm:ptLst>
  <dgm:cxnLst>
    <dgm:cxn modelId="{8E20209E-30EA-4E51-9538-F534F5D318E9}" srcId="{7972AD9F-3B3D-486C-AC47-8A5658D08BC2}" destId="{65D652D8-01C3-42B4-A978-371BEDD21D8C}" srcOrd="2" destOrd="0" parTransId="{A3D9DABF-6275-4CF8-910B-AE946EC276DE}" sibTransId="{C893078B-5313-4D11-AAD8-85CABC7002DC}"/>
    <dgm:cxn modelId="{1C8CDC2F-E381-4D28-863A-EB2F32579D2A}" type="presOf" srcId="{7972AD9F-3B3D-486C-AC47-8A5658D08BC2}" destId="{5DB93DE0-6DE0-4254-89FC-62A71A3190F0}" srcOrd="0" destOrd="0" presId="urn:microsoft.com/office/officeart/2005/8/layout/hList6"/>
    <dgm:cxn modelId="{C4C190A5-F48C-4433-B69D-CA87F7D81E68}" type="presOf" srcId="{EC1D20D7-3547-4308-AF18-10E60D565219}" destId="{89D0E83D-212D-4158-AD4F-E2756994757D}" srcOrd="0" destOrd="0" presId="urn:microsoft.com/office/officeart/2005/8/layout/hList6"/>
    <dgm:cxn modelId="{6ADEDC99-8B78-43A9-97E8-5019C975CB82}" type="presOf" srcId="{C33B832F-5360-4E30-915A-8E114E46A888}" destId="{FA5546DF-4B30-495E-9610-F116DF230BE5}" srcOrd="0" destOrd="0" presId="urn:microsoft.com/office/officeart/2005/8/layout/hList6"/>
    <dgm:cxn modelId="{8B567DDD-ED89-4BC3-86C5-CAEB2D092739}" type="presOf" srcId="{65D652D8-01C3-42B4-A978-371BEDD21D8C}" destId="{9DA1DA77-CAA5-415E-B1AD-F73E06EFFA4D}" srcOrd="0" destOrd="0" presId="urn:microsoft.com/office/officeart/2005/8/layout/hList6"/>
    <dgm:cxn modelId="{73DAF0A5-C570-4F8A-8117-1F5B453E3C9F}" srcId="{7972AD9F-3B3D-486C-AC47-8A5658D08BC2}" destId="{C33B832F-5360-4E30-915A-8E114E46A888}" srcOrd="1" destOrd="0" parTransId="{E787C00F-488F-45BC-95F2-CD90A3F05074}" sibTransId="{74E66AD8-6CD7-45D6-BBEB-036793C2495C}"/>
    <dgm:cxn modelId="{F00F0DF5-2532-45A1-9263-A430B573B22E}" srcId="{7972AD9F-3B3D-486C-AC47-8A5658D08BC2}" destId="{EC1D20D7-3547-4308-AF18-10E60D565219}" srcOrd="0" destOrd="0" parTransId="{DB8662B7-2B9A-4490-98B3-0A5287EDC050}" sibTransId="{8FC8459D-918E-4547-BB9F-74AF56AB0503}"/>
    <dgm:cxn modelId="{06A7D5C3-A706-4BE1-B0EE-84E7DF2FBBDB}" type="presParOf" srcId="{5DB93DE0-6DE0-4254-89FC-62A71A3190F0}" destId="{89D0E83D-212D-4158-AD4F-E2756994757D}" srcOrd="0" destOrd="0" presId="urn:microsoft.com/office/officeart/2005/8/layout/hList6"/>
    <dgm:cxn modelId="{9FFACEAB-11D5-41ED-B314-E9E4FFE49E77}" type="presParOf" srcId="{5DB93DE0-6DE0-4254-89FC-62A71A3190F0}" destId="{93B05068-F757-46B8-8D1A-1C90D91C6240}" srcOrd="1" destOrd="0" presId="urn:microsoft.com/office/officeart/2005/8/layout/hList6"/>
    <dgm:cxn modelId="{448C82C9-3BC4-44F6-8D3E-9981530456AE}" type="presParOf" srcId="{5DB93DE0-6DE0-4254-89FC-62A71A3190F0}" destId="{FA5546DF-4B30-495E-9610-F116DF230BE5}" srcOrd="2" destOrd="0" presId="urn:microsoft.com/office/officeart/2005/8/layout/hList6"/>
    <dgm:cxn modelId="{4D6CCE84-2E6A-482A-A263-D41A9D12EF4B}" type="presParOf" srcId="{5DB93DE0-6DE0-4254-89FC-62A71A3190F0}" destId="{E285D5A5-66E4-475F-8558-B40CC25A8E52}" srcOrd="3" destOrd="0" presId="urn:microsoft.com/office/officeart/2005/8/layout/hList6"/>
    <dgm:cxn modelId="{A4999909-E87E-4C53-9FB4-DE7B5E39D505}" type="presParOf" srcId="{5DB93DE0-6DE0-4254-89FC-62A71A3190F0}" destId="{9DA1DA77-CAA5-415E-B1AD-F73E06EFFA4D}"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88C9F5-9B57-4075-860F-53A48373256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6A3697F3-549A-400B-9428-85D18A6E09C9}">
      <dgm:prSet phldrT="[Texto]"/>
      <dgm:spPr/>
      <dgm:t>
        <a:bodyPr/>
        <a:lstStyle/>
        <a:p>
          <a:r>
            <a:rPr lang="es-ES" dirty="0" smtClean="0"/>
            <a:t>EMBARAZO</a:t>
          </a:r>
          <a:endParaRPr lang="es-ES" dirty="0"/>
        </a:p>
      </dgm:t>
    </dgm:pt>
    <dgm:pt modelId="{C1F9493A-C41B-4FA8-AC8B-30071D191C5D}" type="parTrans" cxnId="{A532B15A-0CFF-47B5-B698-77811E0B1FF7}">
      <dgm:prSet/>
      <dgm:spPr/>
      <dgm:t>
        <a:bodyPr/>
        <a:lstStyle/>
        <a:p>
          <a:endParaRPr lang="es-ES"/>
        </a:p>
      </dgm:t>
    </dgm:pt>
    <dgm:pt modelId="{402B5A15-81B2-4B3C-BA16-73C74C2800D7}" type="sibTrans" cxnId="{A532B15A-0CFF-47B5-B698-77811E0B1FF7}">
      <dgm:prSet/>
      <dgm:spPr/>
      <dgm:t>
        <a:bodyPr/>
        <a:lstStyle/>
        <a:p>
          <a:endParaRPr lang="es-ES"/>
        </a:p>
      </dgm:t>
    </dgm:pt>
    <dgm:pt modelId="{C976ADF4-FEB3-4ED2-B868-B236F1C29E3A}">
      <dgm:prSet phldrT="[Texto]"/>
      <dgm:spPr/>
      <dgm:t>
        <a:bodyPr/>
        <a:lstStyle/>
        <a:p>
          <a:r>
            <a:rPr lang="es-ES" dirty="0" smtClean="0"/>
            <a:t>LACTANCIA  MATERNA</a:t>
          </a:r>
          <a:endParaRPr lang="es-ES" dirty="0"/>
        </a:p>
      </dgm:t>
    </dgm:pt>
    <dgm:pt modelId="{66CEAE2C-F427-45DF-B1D3-9F7B0961F993}" type="parTrans" cxnId="{685B76BD-DA4A-44AF-94FC-BED951585895}">
      <dgm:prSet/>
      <dgm:spPr/>
      <dgm:t>
        <a:bodyPr/>
        <a:lstStyle/>
        <a:p>
          <a:endParaRPr lang="es-ES"/>
        </a:p>
      </dgm:t>
    </dgm:pt>
    <dgm:pt modelId="{AB65C3BF-B749-4329-A3CA-3D4A35C9A4D6}" type="sibTrans" cxnId="{685B76BD-DA4A-44AF-94FC-BED951585895}">
      <dgm:prSet/>
      <dgm:spPr/>
      <dgm:t>
        <a:bodyPr/>
        <a:lstStyle/>
        <a:p>
          <a:endParaRPr lang="es-ES"/>
        </a:p>
      </dgm:t>
    </dgm:pt>
    <dgm:pt modelId="{844B044F-4CA0-41A1-B7C3-C4C112BA593F}">
      <dgm:prSet phldrT="[Texto]"/>
      <dgm:spPr/>
      <dgm:t>
        <a:bodyPr/>
        <a:lstStyle/>
        <a:p>
          <a:r>
            <a:rPr lang="es-ES" dirty="0" smtClean="0"/>
            <a:t>INSUF</a:t>
          </a:r>
        </a:p>
        <a:p>
          <a:r>
            <a:rPr lang="es-ES" dirty="0" smtClean="0"/>
            <a:t>RENAL</a:t>
          </a:r>
          <a:endParaRPr lang="es-ES" dirty="0"/>
        </a:p>
      </dgm:t>
    </dgm:pt>
    <dgm:pt modelId="{591E375F-53BB-4CED-AE07-FE75C0050B36}" type="parTrans" cxnId="{5EA66F26-8F7D-4FAB-9434-90358CB748FE}">
      <dgm:prSet/>
      <dgm:spPr/>
      <dgm:t>
        <a:bodyPr/>
        <a:lstStyle/>
        <a:p>
          <a:endParaRPr lang="es-ES"/>
        </a:p>
      </dgm:t>
    </dgm:pt>
    <dgm:pt modelId="{9CB7F994-AA5B-41C7-B75F-BE570A9897DA}" type="sibTrans" cxnId="{5EA66F26-8F7D-4FAB-9434-90358CB748FE}">
      <dgm:prSet/>
      <dgm:spPr/>
      <dgm:t>
        <a:bodyPr/>
        <a:lstStyle/>
        <a:p>
          <a:endParaRPr lang="es-ES"/>
        </a:p>
      </dgm:t>
    </dgm:pt>
    <dgm:pt modelId="{6F9A986F-4624-4C1B-BABE-6874CAD5FFE6}">
      <dgm:prSet phldrT="[Texto]"/>
      <dgm:spPr/>
      <dgm:t>
        <a:bodyPr/>
        <a:lstStyle/>
        <a:p>
          <a:r>
            <a:rPr lang="es-ES" dirty="0" smtClean="0"/>
            <a:t>ANCIANOS</a:t>
          </a:r>
          <a:endParaRPr lang="es-ES" dirty="0"/>
        </a:p>
      </dgm:t>
    </dgm:pt>
    <dgm:pt modelId="{60FF3990-B332-4ADC-94C7-98979275B9D9}" type="parTrans" cxnId="{234E1CF3-52C6-4A47-8EED-F945C2457D6C}">
      <dgm:prSet/>
      <dgm:spPr/>
      <dgm:t>
        <a:bodyPr/>
        <a:lstStyle/>
        <a:p>
          <a:endParaRPr lang="es-ES"/>
        </a:p>
      </dgm:t>
    </dgm:pt>
    <dgm:pt modelId="{14320FF9-F67B-44D0-A1F8-4D29652BED91}" type="sibTrans" cxnId="{234E1CF3-52C6-4A47-8EED-F945C2457D6C}">
      <dgm:prSet/>
      <dgm:spPr/>
      <dgm:t>
        <a:bodyPr/>
        <a:lstStyle/>
        <a:p>
          <a:endParaRPr lang="es-ES"/>
        </a:p>
      </dgm:t>
    </dgm:pt>
    <dgm:pt modelId="{00577F88-FC2B-4BF8-8E51-2F7CE95772D8}">
      <dgm:prSet phldrT="[Texto]"/>
      <dgm:spPr/>
      <dgm:t>
        <a:bodyPr/>
        <a:lstStyle/>
        <a:p>
          <a:r>
            <a:rPr lang="es-ES" dirty="0" smtClean="0"/>
            <a:t>DIABÈTICOS</a:t>
          </a:r>
          <a:endParaRPr lang="es-ES" dirty="0"/>
        </a:p>
      </dgm:t>
    </dgm:pt>
    <dgm:pt modelId="{ED220470-7BEF-4520-ACB5-B3A12DC02013}" type="parTrans" cxnId="{0423A401-729D-4275-A6A6-EF7EAFD62DCE}">
      <dgm:prSet/>
      <dgm:spPr/>
      <dgm:t>
        <a:bodyPr/>
        <a:lstStyle/>
        <a:p>
          <a:endParaRPr lang="es-ES"/>
        </a:p>
      </dgm:t>
    </dgm:pt>
    <dgm:pt modelId="{CFE4FA5C-94A1-420F-B5AA-FEC8FC654AEE}" type="sibTrans" cxnId="{0423A401-729D-4275-A6A6-EF7EAFD62DCE}">
      <dgm:prSet/>
      <dgm:spPr/>
      <dgm:t>
        <a:bodyPr/>
        <a:lstStyle/>
        <a:p>
          <a:endParaRPr lang="es-ES"/>
        </a:p>
      </dgm:t>
    </dgm:pt>
    <dgm:pt modelId="{F67E3AB2-D4A8-4EC9-8E91-8A4F244C54AF}">
      <dgm:prSet phldrT="[Texto]"/>
      <dgm:spPr/>
      <dgm:t>
        <a:bodyPr/>
        <a:lstStyle/>
        <a:p>
          <a:r>
            <a:rPr lang="es-ES" dirty="0" smtClean="0"/>
            <a:t>INGESTA </a:t>
          </a:r>
        </a:p>
        <a:p>
          <a:r>
            <a:rPr lang="es-ES" dirty="0" smtClean="0"/>
            <a:t>ALCOHOL</a:t>
          </a:r>
        </a:p>
      </dgm:t>
    </dgm:pt>
    <dgm:pt modelId="{7AF3F62E-938A-4D5D-BC99-5C2BE2150BF2}" type="sibTrans" cxnId="{D01292E0-756C-4477-BFD6-9C7CB04E6E8D}">
      <dgm:prSet/>
      <dgm:spPr/>
      <dgm:t>
        <a:bodyPr/>
        <a:lstStyle/>
        <a:p>
          <a:endParaRPr lang="es-ES"/>
        </a:p>
      </dgm:t>
    </dgm:pt>
    <dgm:pt modelId="{1808F7C8-8BA4-490B-A026-07E9026188AD}" type="parTrans" cxnId="{D01292E0-756C-4477-BFD6-9C7CB04E6E8D}">
      <dgm:prSet/>
      <dgm:spPr/>
      <dgm:t>
        <a:bodyPr/>
        <a:lstStyle/>
        <a:p>
          <a:endParaRPr lang="es-ES"/>
        </a:p>
      </dgm:t>
    </dgm:pt>
    <dgm:pt modelId="{E8AF6D30-DD66-4B4F-B526-6539B02D5A4A}" type="pres">
      <dgm:prSet presAssocID="{F788C9F5-9B57-4075-860F-53A483732562}" presName="hierChild1" presStyleCnt="0">
        <dgm:presLayoutVars>
          <dgm:chPref val="1"/>
          <dgm:dir/>
          <dgm:animOne val="branch"/>
          <dgm:animLvl val="lvl"/>
          <dgm:resizeHandles/>
        </dgm:presLayoutVars>
      </dgm:prSet>
      <dgm:spPr/>
      <dgm:t>
        <a:bodyPr/>
        <a:lstStyle/>
        <a:p>
          <a:endParaRPr lang="es-ES"/>
        </a:p>
      </dgm:t>
    </dgm:pt>
    <dgm:pt modelId="{B9EA9194-C55F-4F99-9F42-660D90F76F30}" type="pres">
      <dgm:prSet presAssocID="{F67E3AB2-D4A8-4EC9-8E91-8A4F244C54AF}" presName="hierRoot1" presStyleCnt="0"/>
      <dgm:spPr/>
    </dgm:pt>
    <dgm:pt modelId="{627AD1FD-1CEC-466F-9DF0-C083A26D1AB7}" type="pres">
      <dgm:prSet presAssocID="{F67E3AB2-D4A8-4EC9-8E91-8A4F244C54AF}" presName="composite" presStyleCnt="0"/>
      <dgm:spPr/>
    </dgm:pt>
    <dgm:pt modelId="{A15EAC9B-F75C-479C-8116-22C46AEE9A74}" type="pres">
      <dgm:prSet presAssocID="{F67E3AB2-D4A8-4EC9-8E91-8A4F244C54AF}" presName="background" presStyleLbl="node0" presStyleIdx="0" presStyleCnt="1"/>
      <dgm:spPr>
        <a:solidFill>
          <a:schemeClr val="accent6"/>
        </a:solidFill>
      </dgm:spPr>
    </dgm:pt>
    <dgm:pt modelId="{C1B046D3-C8F4-4B3E-A54E-7F6FD71CC338}" type="pres">
      <dgm:prSet presAssocID="{F67E3AB2-D4A8-4EC9-8E91-8A4F244C54AF}" presName="text" presStyleLbl="fgAcc0" presStyleIdx="0" presStyleCnt="1">
        <dgm:presLayoutVars>
          <dgm:chPref val="3"/>
        </dgm:presLayoutVars>
      </dgm:prSet>
      <dgm:spPr/>
      <dgm:t>
        <a:bodyPr/>
        <a:lstStyle/>
        <a:p>
          <a:endParaRPr lang="es-ES"/>
        </a:p>
      </dgm:t>
    </dgm:pt>
    <dgm:pt modelId="{FA8D8F42-3AFB-4AED-992E-2404EE97B3A1}" type="pres">
      <dgm:prSet presAssocID="{F67E3AB2-D4A8-4EC9-8E91-8A4F244C54AF}" presName="hierChild2" presStyleCnt="0"/>
      <dgm:spPr/>
    </dgm:pt>
    <dgm:pt modelId="{978C3DA6-1065-438B-8E43-26A51DE03003}" type="pres">
      <dgm:prSet presAssocID="{C1F9493A-C41B-4FA8-AC8B-30071D191C5D}" presName="Name10" presStyleLbl="parChTrans1D2" presStyleIdx="0" presStyleCnt="2"/>
      <dgm:spPr/>
      <dgm:t>
        <a:bodyPr/>
        <a:lstStyle/>
        <a:p>
          <a:endParaRPr lang="es-ES"/>
        </a:p>
      </dgm:t>
    </dgm:pt>
    <dgm:pt modelId="{A53B3621-D7C5-43FF-8E49-BADEAE6D1EC7}" type="pres">
      <dgm:prSet presAssocID="{6A3697F3-549A-400B-9428-85D18A6E09C9}" presName="hierRoot2" presStyleCnt="0"/>
      <dgm:spPr/>
    </dgm:pt>
    <dgm:pt modelId="{21358A04-73B4-49FE-A4BA-A75B2C544335}" type="pres">
      <dgm:prSet presAssocID="{6A3697F3-549A-400B-9428-85D18A6E09C9}" presName="composite2" presStyleCnt="0"/>
      <dgm:spPr/>
    </dgm:pt>
    <dgm:pt modelId="{80B1D99E-F61A-4CE6-9943-00922E6F898E}" type="pres">
      <dgm:prSet presAssocID="{6A3697F3-549A-400B-9428-85D18A6E09C9}" presName="background2" presStyleLbl="node2" presStyleIdx="0" presStyleCnt="2"/>
      <dgm:spPr>
        <a:solidFill>
          <a:schemeClr val="accent6"/>
        </a:solidFill>
      </dgm:spPr>
    </dgm:pt>
    <dgm:pt modelId="{B8E95A20-57E8-40FA-954C-BE3DBA8ADA1D}" type="pres">
      <dgm:prSet presAssocID="{6A3697F3-549A-400B-9428-85D18A6E09C9}" presName="text2" presStyleLbl="fgAcc2" presStyleIdx="0" presStyleCnt="2">
        <dgm:presLayoutVars>
          <dgm:chPref val="3"/>
        </dgm:presLayoutVars>
      </dgm:prSet>
      <dgm:spPr/>
      <dgm:t>
        <a:bodyPr/>
        <a:lstStyle/>
        <a:p>
          <a:endParaRPr lang="es-ES"/>
        </a:p>
      </dgm:t>
    </dgm:pt>
    <dgm:pt modelId="{E17963EB-E444-4708-A69F-2F6886BB9883}" type="pres">
      <dgm:prSet presAssocID="{6A3697F3-549A-400B-9428-85D18A6E09C9}" presName="hierChild3" presStyleCnt="0"/>
      <dgm:spPr/>
    </dgm:pt>
    <dgm:pt modelId="{45B96A5B-CC29-4DE1-B385-240C8092CB19}" type="pres">
      <dgm:prSet presAssocID="{66CEAE2C-F427-45DF-B1D3-9F7B0961F993}" presName="Name17" presStyleLbl="parChTrans1D3" presStyleIdx="0" presStyleCnt="3"/>
      <dgm:spPr/>
      <dgm:t>
        <a:bodyPr/>
        <a:lstStyle/>
        <a:p>
          <a:endParaRPr lang="es-ES"/>
        </a:p>
      </dgm:t>
    </dgm:pt>
    <dgm:pt modelId="{EF44FFAB-6900-4F50-ABA1-D62E47A10085}" type="pres">
      <dgm:prSet presAssocID="{C976ADF4-FEB3-4ED2-B868-B236F1C29E3A}" presName="hierRoot3" presStyleCnt="0"/>
      <dgm:spPr/>
    </dgm:pt>
    <dgm:pt modelId="{7EFC7E12-B0EF-4A08-BE17-BA10A6DB60C7}" type="pres">
      <dgm:prSet presAssocID="{C976ADF4-FEB3-4ED2-B868-B236F1C29E3A}" presName="composite3" presStyleCnt="0"/>
      <dgm:spPr/>
    </dgm:pt>
    <dgm:pt modelId="{487A2699-CFC7-4573-9E55-BAB1B570E1AE}" type="pres">
      <dgm:prSet presAssocID="{C976ADF4-FEB3-4ED2-B868-B236F1C29E3A}" presName="background3" presStyleLbl="node3" presStyleIdx="0" presStyleCnt="3"/>
      <dgm:spPr>
        <a:solidFill>
          <a:schemeClr val="accent6"/>
        </a:solidFill>
      </dgm:spPr>
    </dgm:pt>
    <dgm:pt modelId="{AF22F7CA-0690-4B63-876D-5478881BB14D}" type="pres">
      <dgm:prSet presAssocID="{C976ADF4-FEB3-4ED2-B868-B236F1C29E3A}" presName="text3" presStyleLbl="fgAcc3" presStyleIdx="0" presStyleCnt="3">
        <dgm:presLayoutVars>
          <dgm:chPref val="3"/>
        </dgm:presLayoutVars>
      </dgm:prSet>
      <dgm:spPr/>
      <dgm:t>
        <a:bodyPr/>
        <a:lstStyle/>
        <a:p>
          <a:endParaRPr lang="es-ES"/>
        </a:p>
      </dgm:t>
    </dgm:pt>
    <dgm:pt modelId="{6742D793-C9FB-432D-8EEE-779F00DC6657}" type="pres">
      <dgm:prSet presAssocID="{C976ADF4-FEB3-4ED2-B868-B236F1C29E3A}" presName="hierChild4" presStyleCnt="0"/>
      <dgm:spPr/>
    </dgm:pt>
    <dgm:pt modelId="{4FB5D5B3-0DDF-4070-BC6F-72FAD1097CC6}" type="pres">
      <dgm:prSet presAssocID="{591E375F-53BB-4CED-AE07-FE75C0050B36}" presName="Name17" presStyleLbl="parChTrans1D3" presStyleIdx="1" presStyleCnt="3"/>
      <dgm:spPr/>
      <dgm:t>
        <a:bodyPr/>
        <a:lstStyle/>
        <a:p>
          <a:endParaRPr lang="es-ES"/>
        </a:p>
      </dgm:t>
    </dgm:pt>
    <dgm:pt modelId="{7B32ACCD-BAAC-48B5-879F-5B658A8897FB}" type="pres">
      <dgm:prSet presAssocID="{844B044F-4CA0-41A1-B7C3-C4C112BA593F}" presName="hierRoot3" presStyleCnt="0"/>
      <dgm:spPr/>
    </dgm:pt>
    <dgm:pt modelId="{079689AA-61EA-47E9-88AF-91F09D2A17D8}" type="pres">
      <dgm:prSet presAssocID="{844B044F-4CA0-41A1-B7C3-C4C112BA593F}" presName="composite3" presStyleCnt="0"/>
      <dgm:spPr/>
    </dgm:pt>
    <dgm:pt modelId="{30F5EC0F-1923-42FE-8AA3-E87EA198E8A6}" type="pres">
      <dgm:prSet presAssocID="{844B044F-4CA0-41A1-B7C3-C4C112BA593F}" presName="background3" presStyleLbl="node3" presStyleIdx="1" presStyleCnt="3"/>
      <dgm:spPr>
        <a:solidFill>
          <a:schemeClr val="accent6"/>
        </a:solidFill>
      </dgm:spPr>
    </dgm:pt>
    <dgm:pt modelId="{49513ACA-5096-403D-878B-F200981195FB}" type="pres">
      <dgm:prSet presAssocID="{844B044F-4CA0-41A1-B7C3-C4C112BA593F}" presName="text3" presStyleLbl="fgAcc3" presStyleIdx="1" presStyleCnt="3">
        <dgm:presLayoutVars>
          <dgm:chPref val="3"/>
        </dgm:presLayoutVars>
      </dgm:prSet>
      <dgm:spPr/>
      <dgm:t>
        <a:bodyPr/>
        <a:lstStyle/>
        <a:p>
          <a:endParaRPr lang="es-ES"/>
        </a:p>
      </dgm:t>
    </dgm:pt>
    <dgm:pt modelId="{A8E0CB8B-D33C-404D-B123-AF73EE77FD9E}" type="pres">
      <dgm:prSet presAssocID="{844B044F-4CA0-41A1-B7C3-C4C112BA593F}" presName="hierChild4" presStyleCnt="0"/>
      <dgm:spPr/>
    </dgm:pt>
    <dgm:pt modelId="{17CF1386-0290-4D55-9B9A-52FD276F4B12}" type="pres">
      <dgm:prSet presAssocID="{60FF3990-B332-4ADC-94C7-98979275B9D9}" presName="Name10" presStyleLbl="parChTrans1D2" presStyleIdx="1" presStyleCnt="2"/>
      <dgm:spPr/>
      <dgm:t>
        <a:bodyPr/>
        <a:lstStyle/>
        <a:p>
          <a:endParaRPr lang="es-ES"/>
        </a:p>
      </dgm:t>
    </dgm:pt>
    <dgm:pt modelId="{18872757-54C6-4DF1-8515-B7ECA5E30D45}" type="pres">
      <dgm:prSet presAssocID="{6F9A986F-4624-4C1B-BABE-6874CAD5FFE6}" presName="hierRoot2" presStyleCnt="0"/>
      <dgm:spPr/>
    </dgm:pt>
    <dgm:pt modelId="{D3AEA628-55AA-45FD-A249-33B5BF4E6104}" type="pres">
      <dgm:prSet presAssocID="{6F9A986F-4624-4C1B-BABE-6874CAD5FFE6}" presName="composite2" presStyleCnt="0"/>
      <dgm:spPr/>
    </dgm:pt>
    <dgm:pt modelId="{018BE8C7-5EE9-4501-8F12-1EEE5F6B0546}" type="pres">
      <dgm:prSet presAssocID="{6F9A986F-4624-4C1B-BABE-6874CAD5FFE6}" presName="background2" presStyleLbl="node2" presStyleIdx="1" presStyleCnt="2"/>
      <dgm:spPr>
        <a:solidFill>
          <a:schemeClr val="accent6"/>
        </a:solidFill>
      </dgm:spPr>
    </dgm:pt>
    <dgm:pt modelId="{3901F08C-9FAF-4D66-BE42-209E1B2F87DA}" type="pres">
      <dgm:prSet presAssocID="{6F9A986F-4624-4C1B-BABE-6874CAD5FFE6}" presName="text2" presStyleLbl="fgAcc2" presStyleIdx="1" presStyleCnt="2">
        <dgm:presLayoutVars>
          <dgm:chPref val="3"/>
        </dgm:presLayoutVars>
      </dgm:prSet>
      <dgm:spPr/>
      <dgm:t>
        <a:bodyPr/>
        <a:lstStyle/>
        <a:p>
          <a:endParaRPr lang="es-ES"/>
        </a:p>
      </dgm:t>
    </dgm:pt>
    <dgm:pt modelId="{55A69121-3B03-4C5F-A5C0-9C08882AF631}" type="pres">
      <dgm:prSet presAssocID="{6F9A986F-4624-4C1B-BABE-6874CAD5FFE6}" presName="hierChild3" presStyleCnt="0"/>
      <dgm:spPr/>
    </dgm:pt>
    <dgm:pt modelId="{0E924E3C-6CEE-49DA-B5EA-D45CDC1AD94E}" type="pres">
      <dgm:prSet presAssocID="{ED220470-7BEF-4520-ACB5-B3A12DC02013}" presName="Name17" presStyleLbl="parChTrans1D3" presStyleIdx="2" presStyleCnt="3"/>
      <dgm:spPr/>
      <dgm:t>
        <a:bodyPr/>
        <a:lstStyle/>
        <a:p>
          <a:endParaRPr lang="es-ES"/>
        </a:p>
      </dgm:t>
    </dgm:pt>
    <dgm:pt modelId="{AF4D1C4E-62C6-4D3F-BF5C-57D7D0EC89C2}" type="pres">
      <dgm:prSet presAssocID="{00577F88-FC2B-4BF8-8E51-2F7CE95772D8}" presName="hierRoot3" presStyleCnt="0"/>
      <dgm:spPr/>
    </dgm:pt>
    <dgm:pt modelId="{23E28403-48C0-45B9-AE2B-53669191F6E6}" type="pres">
      <dgm:prSet presAssocID="{00577F88-FC2B-4BF8-8E51-2F7CE95772D8}" presName="composite3" presStyleCnt="0"/>
      <dgm:spPr/>
    </dgm:pt>
    <dgm:pt modelId="{488727F9-652C-4E0C-857E-51975A2A5930}" type="pres">
      <dgm:prSet presAssocID="{00577F88-FC2B-4BF8-8E51-2F7CE95772D8}" presName="background3" presStyleLbl="node3" presStyleIdx="2" presStyleCnt="3"/>
      <dgm:spPr>
        <a:solidFill>
          <a:schemeClr val="accent6"/>
        </a:solidFill>
      </dgm:spPr>
    </dgm:pt>
    <dgm:pt modelId="{0B36887D-778F-4EDF-A0AB-284A4E12742D}" type="pres">
      <dgm:prSet presAssocID="{00577F88-FC2B-4BF8-8E51-2F7CE95772D8}" presName="text3" presStyleLbl="fgAcc3" presStyleIdx="2" presStyleCnt="3">
        <dgm:presLayoutVars>
          <dgm:chPref val="3"/>
        </dgm:presLayoutVars>
      </dgm:prSet>
      <dgm:spPr/>
      <dgm:t>
        <a:bodyPr/>
        <a:lstStyle/>
        <a:p>
          <a:endParaRPr lang="es-ES"/>
        </a:p>
      </dgm:t>
    </dgm:pt>
    <dgm:pt modelId="{8B9F12EF-323F-4794-BD9E-42E1E710D6BC}" type="pres">
      <dgm:prSet presAssocID="{00577F88-FC2B-4BF8-8E51-2F7CE95772D8}" presName="hierChild4" presStyleCnt="0"/>
      <dgm:spPr/>
    </dgm:pt>
  </dgm:ptLst>
  <dgm:cxnLst>
    <dgm:cxn modelId="{234E1CF3-52C6-4A47-8EED-F945C2457D6C}" srcId="{F67E3AB2-D4A8-4EC9-8E91-8A4F244C54AF}" destId="{6F9A986F-4624-4C1B-BABE-6874CAD5FFE6}" srcOrd="1" destOrd="0" parTransId="{60FF3990-B332-4ADC-94C7-98979275B9D9}" sibTransId="{14320FF9-F67B-44D0-A1F8-4D29652BED91}"/>
    <dgm:cxn modelId="{0423A401-729D-4275-A6A6-EF7EAFD62DCE}" srcId="{6F9A986F-4624-4C1B-BABE-6874CAD5FFE6}" destId="{00577F88-FC2B-4BF8-8E51-2F7CE95772D8}" srcOrd="0" destOrd="0" parTransId="{ED220470-7BEF-4520-ACB5-B3A12DC02013}" sibTransId="{CFE4FA5C-94A1-420F-B5AA-FEC8FC654AEE}"/>
    <dgm:cxn modelId="{AF52BBBF-162F-4B18-9B20-5B1DFE5F1BF0}" type="presOf" srcId="{F67E3AB2-D4A8-4EC9-8E91-8A4F244C54AF}" destId="{C1B046D3-C8F4-4B3E-A54E-7F6FD71CC338}" srcOrd="0" destOrd="0" presId="urn:microsoft.com/office/officeart/2005/8/layout/hierarchy1"/>
    <dgm:cxn modelId="{A532B15A-0CFF-47B5-B698-77811E0B1FF7}" srcId="{F67E3AB2-D4A8-4EC9-8E91-8A4F244C54AF}" destId="{6A3697F3-549A-400B-9428-85D18A6E09C9}" srcOrd="0" destOrd="0" parTransId="{C1F9493A-C41B-4FA8-AC8B-30071D191C5D}" sibTransId="{402B5A15-81B2-4B3C-BA16-73C74C2800D7}"/>
    <dgm:cxn modelId="{5EA66F26-8F7D-4FAB-9434-90358CB748FE}" srcId="{6A3697F3-549A-400B-9428-85D18A6E09C9}" destId="{844B044F-4CA0-41A1-B7C3-C4C112BA593F}" srcOrd="1" destOrd="0" parTransId="{591E375F-53BB-4CED-AE07-FE75C0050B36}" sibTransId="{9CB7F994-AA5B-41C7-B75F-BE570A9897DA}"/>
    <dgm:cxn modelId="{63306CDE-987E-44C4-9407-74037ABA6C6C}" type="presOf" srcId="{6A3697F3-549A-400B-9428-85D18A6E09C9}" destId="{B8E95A20-57E8-40FA-954C-BE3DBA8ADA1D}" srcOrd="0" destOrd="0" presId="urn:microsoft.com/office/officeart/2005/8/layout/hierarchy1"/>
    <dgm:cxn modelId="{39A8E491-8B25-4907-81EB-52FCFA5F0339}" type="presOf" srcId="{844B044F-4CA0-41A1-B7C3-C4C112BA593F}" destId="{49513ACA-5096-403D-878B-F200981195FB}" srcOrd="0" destOrd="0" presId="urn:microsoft.com/office/officeart/2005/8/layout/hierarchy1"/>
    <dgm:cxn modelId="{21DCBDC8-DC3D-4161-B84C-6D7A40C51F37}" type="presOf" srcId="{591E375F-53BB-4CED-AE07-FE75C0050B36}" destId="{4FB5D5B3-0DDF-4070-BC6F-72FAD1097CC6}" srcOrd="0" destOrd="0" presId="urn:microsoft.com/office/officeart/2005/8/layout/hierarchy1"/>
    <dgm:cxn modelId="{32CCBCF4-D629-457D-AD6E-FC2861241DBF}" type="presOf" srcId="{60FF3990-B332-4ADC-94C7-98979275B9D9}" destId="{17CF1386-0290-4D55-9B9A-52FD276F4B12}" srcOrd="0" destOrd="0" presId="urn:microsoft.com/office/officeart/2005/8/layout/hierarchy1"/>
    <dgm:cxn modelId="{BEE20E73-555B-4ADA-A37E-F83D7E9FACD2}" type="presOf" srcId="{00577F88-FC2B-4BF8-8E51-2F7CE95772D8}" destId="{0B36887D-778F-4EDF-A0AB-284A4E12742D}" srcOrd="0" destOrd="0" presId="urn:microsoft.com/office/officeart/2005/8/layout/hierarchy1"/>
    <dgm:cxn modelId="{5B38434C-BBD4-4500-BF01-779AA78D8CF6}" type="presOf" srcId="{F788C9F5-9B57-4075-860F-53A483732562}" destId="{E8AF6D30-DD66-4B4F-B526-6539B02D5A4A}" srcOrd="0" destOrd="0" presId="urn:microsoft.com/office/officeart/2005/8/layout/hierarchy1"/>
    <dgm:cxn modelId="{3B4A9B18-0A08-4A25-82B6-AAF577567157}" type="presOf" srcId="{ED220470-7BEF-4520-ACB5-B3A12DC02013}" destId="{0E924E3C-6CEE-49DA-B5EA-D45CDC1AD94E}" srcOrd="0" destOrd="0" presId="urn:microsoft.com/office/officeart/2005/8/layout/hierarchy1"/>
    <dgm:cxn modelId="{D01292E0-756C-4477-BFD6-9C7CB04E6E8D}" srcId="{F788C9F5-9B57-4075-860F-53A483732562}" destId="{F67E3AB2-D4A8-4EC9-8E91-8A4F244C54AF}" srcOrd="0" destOrd="0" parTransId="{1808F7C8-8BA4-490B-A026-07E9026188AD}" sibTransId="{7AF3F62E-938A-4D5D-BC99-5C2BE2150BF2}"/>
    <dgm:cxn modelId="{5A8FF409-E913-4B70-885E-14EAE8BFBF6E}" type="presOf" srcId="{C1F9493A-C41B-4FA8-AC8B-30071D191C5D}" destId="{978C3DA6-1065-438B-8E43-26A51DE03003}" srcOrd="0" destOrd="0" presId="urn:microsoft.com/office/officeart/2005/8/layout/hierarchy1"/>
    <dgm:cxn modelId="{9301BE54-D857-4786-A1F1-D1B46A3958E2}" type="presOf" srcId="{C976ADF4-FEB3-4ED2-B868-B236F1C29E3A}" destId="{AF22F7CA-0690-4B63-876D-5478881BB14D}" srcOrd="0" destOrd="0" presId="urn:microsoft.com/office/officeart/2005/8/layout/hierarchy1"/>
    <dgm:cxn modelId="{522D904D-4D6C-4939-B696-8F2E7EE14624}" type="presOf" srcId="{66CEAE2C-F427-45DF-B1D3-9F7B0961F993}" destId="{45B96A5B-CC29-4DE1-B385-240C8092CB19}" srcOrd="0" destOrd="0" presId="urn:microsoft.com/office/officeart/2005/8/layout/hierarchy1"/>
    <dgm:cxn modelId="{685B76BD-DA4A-44AF-94FC-BED951585895}" srcId="{6A3697F3-549A-400B-9428-85D18A6E09C9}" destId="{C976ADF4-FEB3-4ED2-B868-B236F1C29E3A}" srcOrd="0" destOrd="0" parTransId="{66CEAE2C-F427-45DF-B1D3-9F7B0961F993}" sibTransId="{AB65C3BF-B749-4329-A3CA-3D4A35C9A4D6}"/>
    <dgm:cxn modelId="{DBB6B43D-7B05-4497-B630-00AEF4302C56}" type="presOf" srcId="{6F9A986F-4624-4C1B-BABE-6874CAD5FFE6}" destId="{3901F08C-9FAF-4D66-BE42-209E1B2F87DA}" srcOrd="0" destOrd="0" presId="urn:microsoft.com/office/officeart/2005/8/layout/hierarchy1"/>
    <dgm:cxn modelId="{6FA5FCB2-BD4C-4F8C-BEC1-F7AD2775CD5A}" type="presParOf" srcId="{E8AF6D30-DD66-4B4F-B526-6539B02D5A4A}" destId="{B9EA9194-C55F-4F99-9F42-660D90F76F30}" srcOrd="0" destOrd="0" presId="urn:microsoft.com/office/officeart/2005/8/layout/hierarchy1"/>
    <dgm:cxn modelId="{4823AC2A-5A94-4271-B5E7-562ADA980EBC}" type="presParOf" srcId="{B9EA9194-C55F-4F99-9F42-660D90F76F30}" destId="{627AD1FD-1CEC-466F-9DF0-C083A26D1AB7}" srcOrd="0" destOrd="0" presId="urn:microsoft.com/office/officeart/2005/8/layout/hierarchy1"/>
    <dgm:cxn modelId="{DA21A756-0883-425C-9DA3-BB07D4819ACF}" type="presParOf" srcId="{627AD1FD-1CEC-466F-9DF0-C083A26D1AB7}" destId="{A15EAC9B-F75C-479C-8116-22C46AEE9A74}" srcOrd="0" destOrd="0" presId="urn:microsoft.com/office/officeart/2005/8/layout/hierarchy1"/>
    <dgm:cxn modelId="{C7BA1C72-8E4A-487B-AD73-DC89D0210749}" type="presParOf" srcId="{627AD1FD-1CEC-466F-9DF0-C083A26D1AB7}" destId="{C1B046D3-C8F4-4B3E-A54E-7F6FD71CC338}" srcOrd="1" destOrd="0" presId="urn:microsoft.com/office/officeart/2005/8/layout/hierarchy1"/>
    <dgm:cxn modelId="{53A57FD2-C9E8-4273-90E4-EE417881B446}" type="presParOf" srcId="{B9EA9194-C55F-4F99-9F42-660D90F76F30}" destId="{FA8D8F42-3AFB-4AED-992E-2404EE97B3A1}" srcOrd="1" destOrd="0" presId="urn:microsoft.com/office/officeart/2005/8/layout/hierarchy1"/>
    <dgm:cxn modelId="{D552CB0C-A3D0-4494-BE73-868765DA5642}" type="presParOf" srcId="{FA8D8F42-3AFB-4AED-992E-2404EE97B3A1}" destId="{978C3DA6-1065-438B-8E43-26A51DE03003}" srcOrd="0" destOrd="0" presId="urn:microsoft.com/office/officeart/2005/8/layout/hierarchy1"/>
    <dgm:cxn modelId="{84D5ADDA-A5CE-4887-BF07-15646BF41CFF}" type="presParOf" srcId="{FA8D8F42-3AFB-4AED-992E-2404EE97B3A1}" destId="{A53B3621-D7C5-43FF-8E49-BADEAE6D1EC7}" srcOrd="1" destOrd="0" presId="urn:microsoft.com/office/officeart/2005/8/layout/hierarchy1"/>
    <dgm:cxn modelId="{E68491C1-3240-4F37-A9A7-517DFB422760}" type="presParOf" srcId="{A53B3621-D7C5-43FF-8E49-BADEAE6D1EC7}" destId="{21358A04-73B4-49FE-A4BA-A75B2C544335}" srcOrd="0" destOrd="0" presId="urn:microsoft.com/office/officeart/2005/8/layout/hierarchy1"/>
    <dgm:cxn modelId="{B694136F-890A-4B2A-81C6-C213CAE671AA}" type="presParOf" srcId="{21358A04-73B4-49FE-A4BA-A75B2C544335}" destId="{80B1D99E-F61A-4CE6-9943-00922E6F898E}" srcOrd="0" destOrd="0" presId="urn:microsoft.com/office/officeart/2005/8/layout/hierarchy1"/>
    <dgm:cxn modelId="{B0511963-DF9B-4A42-89DE-9F81610E0F44}" type="presParOf" srcId="{21358A04-73B4-49FE-A4BA-A75B2C544335}" destId="{B8E95A20-57E8-40FA-954C-BE3DBA8ADA1D}" srcOrd="1" destOrd="0" presId="urn:microsoft.com/office/officeart/2005/8/layout/hierarchy1"/>
    <dgm:cxn modelId="{BE1F2E07-B8BC-4C20-A73F-A2AA1104F3FC}" type="presParOf" srcId="{A53B3621-D7C5-43FF-8E49-BADEAE6D1EC7}" destId="{E17963EB-E444-4708-A69F-2F6886BB9883}" srcOrd="1" destOrd="0" presId="urn:microsoft.com/office/officeart/2005/8/layout/hierarchy1"/>
    <dgm:cxn modelId="{E92048E7-BBD6-4A26-BDC6-B3A7C214452F}" type="presParOf" srcId="{E17963EB-E444-4708-A69F-2F6886BB9883}" destId="{45B96A5B-CC29-4DE1-B385-240C8092CB19}" srcOrd="0" destOrd="0" presId="urn:microsoft.com/office/officeart/2005/8/layout/hierarchy1"/>
    <dgm:cxn modelId="{D0BABB73-0016-420F-9D46-13C9F509AA52}" type="presParOf" srcId="{E17963EB-E444-4708-A69F-2F6886BB9883}" destId="{EF44FFAB-6900-4F50-ABA1-D62E47A10085}" srcOrd="1" destOrd="0" presId="urn:microsoft.com/office/officeart/2005/8/layout/hierarchy1"/>
    <dgm:cxn modelId="{C37CD9F6-6288-4322-AE95-1D4F4224A2D8}" type="presParOf" srcId="{EF44FFAB-6900-4F50-ABA1-D62E47A10085}" destId="{7EFC7E12-B0EF-4A08-BE17-BA10A6DB60C7}" srcOrd="0" destOrd="0" presId="urn:microsoft.com/office/officeart/2005/8/layout/hierarchy1"/>
    <dgm:cxn modelId="{E7B941D7-B2DB-4E52-8A7E-CFA4179D087B}" type="presParOf" srcId="{7EFC7E12-B0EF-4A08-BE17-BA10A6DB60C7}" destId="{487A2699-CFC7-4573-9E55-BAB1B570E1AE}" srcOrd="0" destOrd="0" presId="urn:microsoft.com/office/officeart/2005/8/layout/hierarchy1"/>
    <dgm:cxn modelId="{00594E4B-5D03-4775-9049-5E5E090F057C}" type="presParOf" srcId="{7EFC7E12-B0EF-4A08-BE17-BA10A6DB60C7}" destId="{AF22F7CA-0690-4B63-876D-5478881BB14D}" srcOrd="1" destOrd="0" presId="urn:microsoft.com/office/officeart/2005/8/layout/hierarchy1"/>
    <dgm:cxn modelId="{47569781-55B5-4AD4-960B-29C1B883F789}" type="presParOf" srcId="{EF44FFAB-6900-4F50-ABA1-D62E47A10085}" destId="{6742D793-C9FB-432D-8EEE-779F00DC6657}" srcOrd="1" destOrd="0" presId="urn:microsoft.com/office/officeart/2005/8/layout/hierarchy1"/>
    <dgm:cxn modelId="{FAA874AA-0FFF-466B-ADAC-1BAAE8BC56D6}" type="presParOf" srcId="{E17963EB-E444-4708-A69F-2F6886BB9883}" destId="{4FB5D5B3-0DDF-4070-BC6F-72FAD1097CC6}" srcOrd="2" destOrd="0" presId="urn:microsoft.com/office/officeart/2005/8/layout/hierarchy1"/>
    <dgm:cxn modelId="{268192CE-0A85-4402-9E84-8A9CFE42A7C1}" type="presParOf" srcId="{E17963EB-E444-4708-A69F-2F6886BB9883}" destId="{7B32ACCD-BAAC-48B5-879F-5B658A8897FB}" srcOrd="3" destOrd="0" presId="urn:microsoft.com/office/officeart/2005/8/layout/hierarchy1"/>
    <dgm:cxn modelId="{AD7F47E9-ACEC-4102-B06A-16CADFBEF67B}" type="presParOf" srcId="{7B32ACCD-BAAC-48B5-879F-5B658A8897FB}" destId="{079689AA-61EA-47E9-88AF-91F09D2A17D8}" srcOrd="0" destOrd="0" presId="urn:microsoft.com/office/officeart/2005/8/layout/hierarchy1"/>
    <dgm:cxn modelId="{8DFE04DD-09B8-4EB9-9E2A-C47BA5F2D07E}" type="presParOf" srcId="{079689AA-61EA-47E9-88AF-91F09D2A17D8}" destId="{30F5EC0F-1923-42FE-8AA3-E87EA198E8A6}" srcOrd="0" destOrd="0" presId="urn:microsoft.com/office/officeart/2005/8/layout/hierarchy1"/>
    <dgm:cxn modelId="{2A1CF845-B627-47D8-A13C-E9939E5D45B2}" type="presParOf" srcId="{079689AA-61EA-47E9-88AF-91F09D2A17D8}" destId="{49513ACA-5096-403D-878B-F200981195FB}" srcOrd="1" destOrd="0" presId="urn:microsoft.com/office/officeart/2005/8/layout/hierarchy1"/>
    <dgm:cxn modelId="{9939A4A4-6562-4910-902A-5601DAF8385B}" type="presParOf" srcId="{7B32ACCD-BAAC-48B5-879F-5B658A8897FB}" destId="{A8E0CB8B-D33C-404D-B123-AF73EE77FD9E}" srcOrd="1" destOrd="0" presId="urn:microsoft.com/office/officeart/2005/8/layout/hierarchy1"/>
    <dgm:cxn modelId="{C72CF5A1-92FC-4CB6-8AF5-6C0441E4B2D4}" type="presParOf" srcId="{FA8D8F42-3AFB-4AED-992E-2404EE97B3A1}" destId="{17CF1386-0290-4D55-9B9A-52FD276F4B12}" srcOrd="2" destOrd="0" presId="urn:microsoft.com/office/officeart/2005/8/layout/hierarchy1"/>
    <dgm:cxn modelId="{3783F467-8257-4637-A197-FEB14DCD0073}" type="presParOf" srcId="{FA8D8F42-3AFB-4AED-992E-2404EE97B3A1}" destId="{18872757-54C6-4DF1-8515-B7ECA5E30D45}" srcOrd="3" destOrd="0" presId="urn:microsoft.com/office/officeart/2005/8/layout/hierarchy1"/>
    <dgm:cxn modelId="{6655EF47-46DD-4676-8C73-EC054E5ED0E9}" type="presParOf" srcId="{18872757-54C6-4DF1-8515-B7ECA5E30D45}" destId="{D3AEA628-55AA-45FD-A249-33B5BF4E6104}" srcOrd="0" destOrd="0" presId="urn:microsoft.com/office/officeart/2005/8/layout/hierarchy1"/>
    <dgm:cxn modelId="{7B29375C-850B-4229-B766-4DC4FF74C546}" type="presParOf" srcId="{D3AEA628-55AA-45FD-A249-33B5BF4E6104}" destId="{018BE8C7-5EE9-4501-8F12-1EEE5F6B0546}" srcOrd="0" destOrd="0" presId="urn:microsoft.com/office/officeart/2005/8/layout/hierarchy1"/>
    <dgm:cxn modelId="{27FBA5AE-5F4B-46AF-A6B4-D4523147CBFC}" type="presParOf" srcId="{D3AEA628-55AA-45FD-A249-33B5BF4E6104}" destId="{3901F08C-9FAF-4D66-BE42-209E1B2F87DA}" srcOrd="1" destOrd="0" presId="urn:microsoft.com/office/officeart/2005/8/layout/hierarchy1"/>
    <dgm:cxn modelId="{F0CF2723-E727-4A9D-85EC-99997BF88018}" type="presParOf" srcId="{18872757-54C6-4DF1-8515-B7ECA5E30D45}" destId="{55A69121-3B03-4C5F-A5C0-9C08882AF631}" srcOrd="1" destOrd="0" presId="urn:microsoft.com/office/officeart/2005/8/layout/hierarchy1"/>
    <dgm:cxn modelId="{BD9CBED9-D2B3-45C3-A01E-FF3E28399456}" type="presParOf" srcId="{55A69121-3B03-4C5F-A5C0-9C08882AF631}" destId="{0E924E3C-6CEE-49DA-B5EA-D45CDC1AD94E}" srcOrd="0" destOrd="0" presId="urn:microsoft.com/office/officeart/2005/8/layout/hierarchy1"/>
    <dgm:cxn modelId="{6E45BFFF-C0FD-430C-90D5-4396E7446F98}" type="presParOf" srcId="{55A69121-3B03-4C5F-A5C0-9C08882AF631}" destId="{AF4D1C4E-62C6-4D3F-BF5C-57D7D0EC89C2}" srcOrd="1" destOrd="0" presId="urn:microsoft.com/office/officeart/2005/8/layout/hierarchy1"/>
    <dgm:cxn modelId="{FB1A7E42-2898-46EE-899D-CFD74FFC88DD}" type="presParOf" srcId="{AF4D1C4E-62C6-4D3F-BF5C-57D7D0EC89C2}" destId="{23E28403-48C0-45B9-AE2B-53669191F6E6}" srcOrd="0" destOrd="0" presId="urn:microsoft.com/office/officeart/2005/8/layout/hierarchy1"/>
    <dgm:cxn modelId="{1B648568-B5FA-4583-AE8E-DB80FACDC752}" type="presParOf" srcId="{23E28403-48C0-45B9-AE2B-53669191F6E6}" destId="{488727F9-652C-4E0C-857E-51975A2A5930}" srcOrd="0" destOrd="0" presId="urn:microsoft.com/office/officeart/2005/8/layout/hierarchy1"/>
    <dgm:cxn modelId="{E1FC9420-EA4D-4AE9-BE64-2F33471B4B0A}" type="presParOf" srcId="{23E28403-48C0-45B9-AE2B-53669191F6E6}" destId="{0B36887D-778F-4EDF-A0AB-284A4E12742D}" srcOrd="1" destOrd="0" presId="urn:microsoft.com/office/officeart/2005/8/layout/hierarchy1"/>
    <dgm:cxn modelId="{73A412BE-1030-4B6D-9CBC-E5D5D5222CA8}" type="presParOf" srcId="{AF4D1C4E-62C6-4D3F-BF5C-57D7D0EC89C2}" destId="{8B9F12EF-323F-4794-BD9E-42E1E710D6BC}"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84FD5D-7E02-4965-B940-EFF0B0387D2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2BB254D9-5A53-476C-ADC5-D7FCD4A8F511}">
      <dgm:prSet phldrT="[Texto]"/>
      <dgm:spPr/>
      <dgm:t>
        <a:bodyPr/>
        <a:lstStyle/>
        <a:p>
          <a:r>
            <a:rPr lang="es-ES" dirty="0" smtClean="0"/>
            <a:t>ALUCINACIONES</a:t>
          </a:r>
          <a:endParaRPr lang="es-ES" dirty="0"/>
        </a:p>
      </dgm:t>
    </dgm:pt>
    <dgm:pt modelId="{8176DD44-62A5-472D-ACEC-4347AD74FE52}" type="parTrans" cxnId="{EC885C6D-9A23-421B-AC41-024FF27597C2}">
      <dgm:prSet/>
      <dgm:spPr/>
      <dgm:t>
        <a:bodyPr/>
        <a:lstStyle/>
        <a:p>
          <a:endParaRPr lang="es-ES"/>
        </a:p>
      </dgm:t>
    </dgm:pt>
    <dgm:pt modelId="{DF5A5DF0-05D2-44CF-B752-0371C518DD2E}" type="sibTrans" cxnId="{EC885C6D-9A23-421B-AC41-024FF27597C2}">
      <dgm:prSet/>
      <dgm:spPr/>
      <dgm:t>
        <a:bodyPr/>
        <a:lstStyle/>
        <a:p>
          <a:endParaRPr lang="es-ES"/>
        </a:p>
      </dgm:t>
    </dgm:pt>
    <dgm:pt modelId="{4C9A55B8-CC92-49D6-803F-4B03979DC872}">
      <dgm:prSet phldrT="[Texto]"/>
      <dgm:spPr>
        <a:solidFill>
          <a:schemeClr val="bg1">
            <a:alpha val="90000"/>
          </a:schemeClr>
        </a:solidFill>
      </dgm:spPr>
      <dgm:t>
        <a:bodyPr/>
        <a:lstStyle/>
        <a:p>
          <a:r>
            <a:rPr lang="es-ES" dirty="0" smtClean="0"/>
            <a:t>AGITACIÒN</a:t>
          </a:r>
          <a:endParaRPr lang="es-ES" dirty="0"/>
        </a:p>
      </dgm:t>
    </dgm:pt>
    <dgm:pt modelId="{C36AE40E-DABD-4CA1-9DEC-B5E38FE61410}" type="parTrans" cxnId="{50A8DC0D-675A-46CA-988B-856F1CB89C37}">
      <dgm:prSet/>
      <dgm:spPr/>
      <dgm:t>
        <a:bodyPr/>
        <a:lstStyle/>
        <a:p>
          <a:endParaRPr lang="es-ES"/>
        </a:p>
      </dgm:t>
    </dgm:pt>
    <dgm:pt modelId="{E0C61EA3-4432-4E89-8192-824EAF3357B6}" type="sibTrans" cxnId="{50A8DC0D-675A-46CA-988B-856F1CB89C37}">
      <dgm:prSet/>
      <dgm:spPr/>
      <dgm:t>
        <a:bodyPr/>
        <a:lstStyle/>
        <a:p>
          <a:endParaRPr lang="es-ES"/>
        </a:p>
      </dgm:t>
    </dgm:pt>
    <dgm:pt modelId="{D9B49AA5-93D5-4E5F-95C2-80341A05D889}">
      <dgm:prSet phldrT="[Texto]"/>
      <dgm:spPr/>
      <dgm:t>
        <a:bodyPr/>
        <a:lstStyle/>
        <a:p>
          <a:r>
            <a:rPr lang="es-ES" dirty="0" smtClean="0"/>
            <a:t>DELIRIO</a:t>
          </a:r>
          <a:endParaRPr lang="es-ES" dirty="0"/>
        </a:p>
      </dgm:t>
    </dgm:pt>
    <dgm:pt modelId="{FA7F18C3-1535-44DC-9B15-E8FEA45CD560}" type="parTrans" cxnId="{D2409518-D855-4A2A-AD7B-59BC69863AB4}">
      <dgm:prSet/>
      <dgm:spPr/>
      <dgm:t>
        <a:bodyPr/>
        <a:lstStyle/>
        <a:p>
          <a:endParaRPr lang="es-ES"/>
        </a:p>
      </dgm:t>
    </dgm:pt>
    <dgm:pt modelId="{434DADC7-AF7B-47E2-8D5B-4F8DEC371BC1}" type="sibTrans" cxnId="{D2409518-D855-4A2A-AD7B-59BC69863AB4}">
      <dgm:prSet/>
      <dgm:spPr/>
      <dgm:t>
        <a:bodyPr/>
        <a:lstStyle/>
        <a:p>
          <a:endParaRPr lang="es-ES"/>
        </a:p>
      </dgm:t>
    </dgm:pt>
    <dgm:pt modelId="{BE1FDB33-9410-4DD0-942B-3C63D3C4A7C5}">
      <dgm:prSet phldrT="[Texto]"/>
      <dgm:spPr/>
      <dgm:t>
        <a:bodyPr/>
        <a:lstStyle/>
        <a:p>
          <a:r>
            <a:rPr lang="es-ES" dirty="0" smtClean="0"/>
            <a:t>CONFUSIÒN</a:t>
          </a:r>
          <a:endParaRPr lang="es-ES" dirty="0"/>
        </a:p>
      </dgm:t>
    </dgm:pt>
    <dgm:pt modelId="{7D7B58C3-7B48-4466-AD97-D50BD476B77D}" type="parTrans" cxnId="{46CBBA04-DA2C-4B5F-AD9E-D0E7CCB50EDE}">
      <dgm:prSet/>
      <dgm:spPr/>
      <dgm:t>
        <a:bodyPr/>
        <a:lstStyle/>
        <a:p>
          <a:endParaRPr lang="es-ES"/>
        </a:p>
      </dgm:t>
    </dgm:pt>
    <dgm:pt modelId="{EE1980F9-6D22-4F57-AE02-80551FB9599C}" type="sibTrans" cxnId="{46CBBA04-DA2C-4B5F-AD9E-D0E7CCB50EDE}">
      <dgm:prSet/>
      <dgm:spPr/>
      <dgm:t>
        <a:bodyPr/>
        <a:lstStyle/>
        <a:p>
          <a:endParaRPr lang="es-ES"/>
        </a:p>
      </dgm:t>
    </dgm:pt>
    <dgm:pt modelId="{553CA8A2-1B8F-4183-B989-28A90742E3B5}">
      <dgm:prSet phldrT="[Texto]"/>
      <dgm:spPr/>
      <dgm:t>
        <a:bodyPr/>
        <a:lstStyle/>
        <a:p>
          <a:r>
            <a:rPr lang="es-ES" dirty="0" smtClean="0"/>
            <a:t>PARANOIA</a:t>
          </a:r>
          <a:endParaRPr lang="es-ES" dirty="0"/>
        </a:p>
      </dgm:t>
    </dgm:pt>
    <dgm:pt modelId="{D81C4BEC-0AF6-4FD6-AF9D-72553493F440}" type="parTrans" cxnId="{26D92F9B-D95F-4D0B-83D1-F586DF8BC7DA}">
      <dgm:prSet/>
      <dgm:spPr/>
      <dgm:t>
        <a:bodyPr/>
        <a:lstStyle/>
        <a:p>
          <a:endParaRPr lang="es-ES"/>
        </a:p>
      </dgm:t>
    </dgm:pt>
    <dgm:pt modelId="{2FB10C35-03F0-4796-A208-128924B2D7CB}" type="sibTrans" cxnId="{26D92F9B-D95F-4D0B-83D1-F586DF8BC7DA}">
      <dgm:prSet/>
      <dgm:spPr/>
      <dgm:t>
        <a:bodyPr/>
        <a:lstStyle/>
        <a:p>
          <a:endParaRPr lang="es-ES"/>
        </a:p>
      </dgm:t>
    </dgm:pt>
    <dgm:pt modelId="{3133C22A-9290-4FD3-B648-9D51D1CBB42B}">
      <dgm:prSet phldrT="[Texto]"/>
      <dgm:spPr/>
      <dgm:t>
        <a:bodyPr/>
        <a:lstStyle/>
        <a:p>
          <a:r>
            <a:rPr lang="es-ES" dirty="0" smtClean="0"/>
            <a:t>PSICOSIS</a:t>
          </a:r>
          <a:endParaRPr lang="es-ES" dirty="0"/>
        </a:p>
      </dgm:t>
    </dgm:pt>
    <dgm:pt modelId="{90B7CA17-78D1-4B65-91C4-85A7C75370B8}" type="parTrans" cxnId="{35532408-B801-475A-B447-3F628883B6E8}">
      <dgm:prSet/>
      <dgm:spPr/>
      <dgm:t>
        <a:bodyPr/>
        <a:lstStyle/>
        <a:p>
          <a:endParaRPr lang="es-ES"/>
        </a:p>
      </dgm:t>
    </dgm:pt>
    <dgm:pt modelId="{AB440A93-4904-459F-A13B-9E907F57D362}" type="sibTrans" cxnId="{35532408-B801-475A-B447-3F628883B6E8}">
      <dgm:prSet/>
      <dgm:spPr/>
      <dgm:t>
        <a:bodyPr/>
        <a:lstStyle/>
        <a:p>
          <a:endParaRPr lang="es-ES"/>
        </a:p>
      </dgm:t>
    </dgm:pt>
    <dgm:pt modelId="{2DC6FCA9-BD4A-4808-AD97-895632C7AB92}" type="pres">
      <dgm:prSet presAssocID="{E684FD5D-7E02-4965-B940-EFF0B0387D27}" presName="hierChild1" presStyleCnt="0">
        <dgm:presLayoutVars>
          <dgm:chPref val="1"/>
          <dgm:dir/>
          <dgm:animOne val="branch"/>
          <dgm:animLvl val="lvl"/>
          <dgm:resizeHandles/>
        </dgm:presLayoutVars>
      </dgm:prSet>
      <dgm:spPr/>
      <dgm:t>
        <a:bodyPr/>
        <a:lstStyle/>
        <a:p>
          <a:endParaRPr lang="es-ES"/>
        </a:p>
      </dgm:t>
    </dgm:pt>
    <dgm:pt modelId="{25606416-DCA1-4CE3-BBD1-CB58ABD323FE}" type="pres">
      <dgm:prSet presAssocID="{2BB254D9-5A53-476C-ADC5-D7FCD4A8F511}" presName="hierRoot1" presStyleCnt="0"/>
      <dgm:spPr/>
    </dgm:pt>
    <dgm:pt modelId="{3D99112F-A70F-4F04-9A72-E88DC9659111}" type="pres">
      <dgm:prSet presAssocID="{2BB254D9-5A53-476C-ADC5-D7FCD4A8F511}" presName="composite" presStyleCnt="0"/>
      <dgm:spPr/>
    </dgm:pt>
    <dgm:pt modelId="{9B22C925-FCC4-407F-B4F9-EC7F4EA82F6B}" type="pres">
      <dgm:prSet presAssocID="{2BB254D9-5A53-476C-ADC5-D7FCD4A8F511}" presName="background" presStyleLbl="node0" presStyleIdx="0" presStyleCnt="1"/>
      <dgm:spPr>
        <a:solidFill>
          <a:schemeClr val="accent6"/>
        </a:solidFill>
      </dgm:spPr>
    </dgm:pt>
    <dgm:pt modelId="{7556C56C-F81B-4AB0-BD4B-C5F6692D7E02}" type="pres">
      <dgm:prSet presAssocID="{2BB254D9-5A53-476C-ADC5-D7FCD4A8F511}" presName="text" presStyleLbl="fgAcc0" presStyleIdx="0" presStyleCnt="1">
        <dgm:presLayoutVars>
          <dgm:chPref val="3"/>
        </dgm:presLayoutVars>
      </dgm:prSet>
      <dgm:spPr/>
      <dgm:t>
        <a:bodyPr/>
        <a:lstStyle/>
        <a:p>
          <a:endParaRPr lang="es-ES"/>
        </a:p>
      </dgm:t>
    </dgm:pt>
    <dgm:pt modelId="{08C4E0D9-FEEA-469B-8B99-883954773B43}" type="pres">
      <dgm:prSet presAssocID="{2BB254D9-5A53-476C-ADC5-D7FCD4A8F511}" presName="hierChild2" presStyleCnt="0"/>
      <dgm:spPr/>
    </dgm:pt>
    <dgm:pt modelId="{362A2CF5-F74E-4883-A54C-9AA75274C511}" type="pres">
      <dgm:prSet presAssocID="{C36AE40E-DABD-4CA1-9DEC-B5E38FE61410}" presName="Name10" presStyleLbl="parChTrans1D2" presStyleIdx="0" presStyleCnt="2"/>
      <dgm:spPr/>
      <dgm:t>
        <a:bodyPr/>
        <a:lstStyle/>
        <a:p>
          <a:endParaRPr lang="es-ES"/>
        </a:p>
      </dgm:t>
    </dgm:pt>
    <dgm:pt modelId="{BBF99DDB-B21F-4B9E-A727-E79221C3E146}" type="pres">
      <dgm:prSet presAssocID="{4C9A55B8-CC92-49D6-803F-4B03979DC872}" presName="hierRoot2" presStyleCnt="0"/>
      <dgm:spPr/>
    </dgm:pt>
    <dgm:pt modelId="{213D9517-45DF-4215-BC22-64592490A792}" type="pres">
      <dgm:prSet presAssocID="{4C9A55B8-CC92-49D6-803F-4B03979DC872}" presName="composite2" presStyleCnt="0"/>
      <dgm:spPr/>
    </dgm:pt>
    <dgm:pt modelId="{E6923274-F313-44AE-88EE-7E6048B2331D}" type="pres">
      <dgm:prSet presAssocID="{4C9A55B8-CC92-49D6-803F-4B03979DC872}" presName="background2" presStyleLbl="node2" presStyleIdx="0" presStyleCnt="2"/>
      <dgm:spPr>
        <a:solidFill>
          <a:schemeClr val="accent6"/>
        </a:solidFill>
      </dgm:spPr>
    </dgm:pt>
    <dgm:pt modelId="{ECC2319E-449F-4FFF-8F23-2493157097F7}" type="pres">
      <dgm:prSet presAssocID="{4C9A55B8-CC92-49D6-803F-4B03979DC872}" presName="text2" presStyleLbl="fgAcc2" presStyleIdx="0" presStyleCnt="2">
        <dgm:presLayoutVars>
          <dgm:chPref val="3"/>
        </dgm:presLayoutVars>
      </dgm:prSet>
      <dgm:spPr/>
      <dgm:t>
        <a:bodyPr/>
        <a:lstStyle/>
        <a:p>
          <a:endParaRPr lang="es-ES"/>
        </a:p>
      </dgm:t>
    </dgm:pt>
    <dgm:pt modelId="{DF97ABB7-2DF9-4B24-B7B5-99B7029203CA}" type="pres">
      <dgm:prSet presAssocID="{4C9A55B8-CC92-49D6-803F-4B03979DC872}" presName="hierChild3" presStyleCnt="0"/>
      <dgm:spPr/>
    </dgm:pt>
    <dgm:pt modelId="{B9A2CE6F-5924-468D-B042-EFD51D607863}" type="pres">
      <dgm:prSet presAssocID="{FA7F18C3-1535-44DC-9B15-E8FEA45CD560}" presName="Name17" presStyleLbl="parChTrans1D3" presStyleIdx="0" presStyleCnt="3"/>
      <dgm:spPr/>
      <dgm:t>
        <a:bodyPr/>
        <a:lstStyle/>
        <a:p>
          <a:endParaRPr lang="es-ES"/>
        </a:p>
      </dgm:t>
    </dgm:pt>
    <dgm:pt modelId="{80366B49-013B-4DA6-A430-6A2F0948F210}" type="pres">
      <dgm:prSet presAssocID="{D9B49AA5-93D5-4E5F-95C2-80341A05D889}" presName="hierRoot3" presStyleCnt="0"/>
      <dgm:spPr/>
    </dgm:pt>
    <dgm:pt modelId="{F3BF0F30-BE5A-4BF5-B056-5AEC2FF1FCB8}" type="pres">
      <dgm:prSet presAssocID="{D9B49AA5-93D5-4E5F-95C2-80341A05D889}" presName="composite3" presStyleCnt="0"/>
      <dgm:spPr/>
    </dgm:pt>
    <dgm:pt modelId="{C65408C0-F093-414E-BC92-182FF16EE103}" type="pres">
      <dgm:prSet presAssocID="{D9B49AA5-93D5-4E5F-95C2-80341A05D889}" presName="background3" presStyleLbl="node3" presStyleIdx="0" presStyleCnt="3"/>
      <dgm:spPr>
        <a:solidFill>
          <a:schemeClr val="accent6"/>
        </a:solidFill>
      </dgm:spPr>
    </dgm:pt>
    <dgm:pt modelId="{D2F57197-25E0-41AC-BA7A-E87185E7E8C2}" type="pres">
      <dgm:prSet presAssocID="{D9B49AA5-93D5-4E5F-95C2-80341A05D889}" presName="text3" presStyleLbl="fgAcc3" presStyleIdx="0" presStyleCnt="3">
        <dgm:presLayoutVars>
          <dgm:chPref val="3"/>
        </dgm:presLayoutVars>
      </dgm:prSet>
      <dgm:spPr/>
      <dgm:t>
        <a:bodyPr/>
        <a:lstStyle/>
        <a:p>
          <a:endParaRPr lang="es-ES"/>
        </a:p>
      </dgm:t>
    </dgm:pt>
    <dgm:pt modelId="{1F5E17E0-8053-41F7-A418-A286D7A51679}" type="pres">
      <dgm:prSet presAssocID="{D9B49AA5-93D5-4E5F-95C2-80341A05D889}" presName="hierChild4" presStyleCnt="0"/>
      <dgm:spPr/>
    </dgm:pt>
    <dgm:pt modelId="{9830B732-1117-46CA-BAC0-6943E77FFE8A}" type="pres">
      <dgm:prSet presAssocID="{7D7B58C3-7B48-4466-AD97-D50BD476B77D}" presName="Name17" presStyleLbl="parChTrans1D3" presStyleIdx="1" presStyleCnt="3"/>
      <dgm:spPr/>
      <dgm:t>
        <a:bodyPr/>
        <a:lstStyle/>
        <a:p>
          <a:endParaRPr lang="es-ES"/>
        </a:p>
      </dgm:t>
    </dgm:pt>
    <dgm:pt modelId="{73743A75-3BD2-4725-9CD6-9E5199E38BB0}" type="pres">
      <dgm:prSet presAssocID="{BE1FDB33-9410-4DD0-942B-3C63D3C4A7C5}" presName="hierRoot3" presStyleCnt="0"/>
      <dgm:spPr/>
    </dgm:pt>
    <dgm:pt modelId="{B547591D-DE98-486B-8DC4-650327B8D75B}" type="pres">
      <dgm:prSet presAssocID="{BE1FDB33-9410-4DD0-942B-3C63D3C4A7C5}" presName="composite3" presStyleCnt="0"/>
      <dgm:spPr/>
    </dgm:pt>
    <dgm:pt modelId="{DA7AD6B4-67B4-4891-9DD1-483AE791F134}" type="pres">
      <dgm:prSet presAssocID="{BE1FDB33-9410-4DD0-942B-3C63D3C4A7C5}" presName="background3" presStyleLbl="node3" presStyleIdx="1" presStyleCnt="3"/>
      <dgm:spPr>
        <a:solidFill>
          <a:schemeClr val="accent6"/>
        </a:solidFill>
      </dgm:spPr>
    </dgm:pt>
    <dgm:pt modelId="{5436531E-9E77-4F9F-B1F5-A28F376FBF85}" type="pres">
      <dgm:prSet presAssocID="{BE1FDB33-9410-4DD0-942B-3C63D3C4A7C5}" presName="text3" presStyleLbl="fgAcc3" presStyleIdx="1" presStyleCnt="3">
        <dgm:presLayoutVars>
          <dgm:chPref val="3"/>
        </dgm:presLayoutVars>
      </dgm:prSet>
      <dgm:spPr/>
      <dgm:t>
        <a:bodyPr/>
        <a:lstStyle/>
        <a:p>
          <a:endParaRPr lang="es-ES"/>
        </a:p>
      </dgm:t>
    </dgm:pt>
    <dgm:pt modelId="{BCF713AC-21AD-4AD1-9C1A-794A7EB9869D}" type="pres">
      <dgm:prSet presAssocID="{BE1FDB33-9410-4DD0-942B-3C63D3C4A7C5}" presName="hierChild4" presStyleCnt="0"/>
      <dgm:spPr/>
    </dgm:pt>
    <dgm:pt modelId="{F40B383D-51F7-4367-9A07-F3FDF1DE221B}" type="pres">
      <dgm:prSet presAssocID="{D81C4BEC-0AF6-4FD6-AF9D-72553493F440}" presName="Name10" presStyleLbl="parChTrans1D2" presStyleIdx="1" presStyleCnt="2"/>
      <dgm:spPr/>
      <dgm:t>
        <a:bodyPr/>
        <a:lstStyle/>
        <a:p>
          <a:endParaRPr lang="es-ES"/>
        </a:p>
      </dgm:t>
    </dgm:pt>
    <dgm:pt modelId="{231AF564-D0B6-4836-ACCD-DE633EE36EAF}" type="pres">
      <dgm:prSet presAssocID="{553CA8A2-1B8F-4183-B989-28A90742E3B5}" presName="hierRoot2" presStyleCnt="0"/>
      <dgm:spPr/>
    </dgm:pt>
    <dgm:pt modelId="{2F03C772-32CF-453F-8A95-98232FE78CF6}" type="pres">
      <dgm:prSet presAssocID="{553CA8A2-1B8F-4183-B989-28A90742E3B5}" presName="composite2" presStyleCnt="0"/>
      <dgm:spPr/>
    </dgm:pt>
    <dgm:pt modelId="{489852AE-350B-48DB-9DB2-F06C2BB2E4B2}" type="pres">
      <dgm:prSet presAssocID="{553CA8A2-1B8F-4183-B989-28A90742E3B5}" presName="background2" presStyleLbl="node2" presStyleIdx="1" presStyleCnt="2"/>
      <dgm:spPr>
        <a:solidFill>
          <a:schemeClr val="accent6"/>
        </a:solidFill>
      </dgm:spPr>
    </dgm:pt>
    <dgm:pt modelId="{34E0BF7A-ED81-4920-B07F-1F9C86BC6931}" type="pres">
      <dgm:prSet presAssocID="{553CA8A2-1B8F-4183-B989-28A90742E3B5}" presName="text2" presStyleLbl="fgAcc2" presStyleIdx="1" presStyleCnt="2">
        <dgm:presLayoutVars>
          <dgm:chPref val="3"/>
        </dgm:presLayoutVars>
      </dgm:prSet>
      <dgm:spPr/>
      <dgm:t>
        <a:bodyPr/>
        <a:lstStyle/>
        <a:p>
          <a:endParaRPr lang="es-ES"/>
        </a:p>
      </dgm:t>
    </dgm:pt>
    <dgm:pt modelId="{35EA7B85-C01A-4A05-92E9-2EABB93ED897}" type="pres">
      <dgm:prSet presAssocID="{553CA8A2-1B8F-4183-B989-28A90742E3B5}" presName="hierChild3" presStyleCnt="0"/>
      <dgm:spPr/>
    </dgm:pt>
    <dgm:pt modelId="{F66E935C-6D9F-47CE-8CE2-3F11AF44ED22}" type="pres">
      <dgm:prSet presAssocID="{90B7CA17-78D1-4B65-91C4-85A7C75370B8}" presName="Name17" presStyleLbl="parChTrans1D3" presStyleIdx="2" presStyleCnt="3"/>
      <dgm:spPr/>
      <dgm:t>
        <a:bodyPr/>
        <a:lstStyle/>
        <a:p>
          <a:endParaRPr lang="es-ES"/>
        </a:p>
      </dgm:t>
    </dgm:pt>
    <dgm:pt modelId="{E1BADE22-3957-4CFD-98D2-CF18983A1768}" type="pres">
      <dgm:prSet presAssocID="{3133C22A-9290-4FD3-B648-9D51D1CBB42B}" presName="hierRoot3" presStyleCnt="0"/>
      <dgm:spPr/>
    </dgm:pt>
    <dgm:pt modelId="{A8471E4E-E62D-4C02-9345-E8061A2CF28B}" type="pres">
      <dgm:prSet presAssocID="{3133C22A-9290-4FD3-B648-9D51D1CBB42B}" presName="composite3" presStyleCnt="0"/>
      <dgm:spPr/>
    </dgm:pt>
    <dgm:pt modelId="{3486A69A-03C3-44B3-8EFE-95CEB899CA23}" type="pres">
      <dgm:prSet presAssocID="{3133C22A-9290-4FD3-B648-9D51D1CBB42B}" presName="background3" presStyleLbl="node3" presStyleIdx="2" presStyleCnt="3"/>
      <dgm:spPr>
        <a:solidFill>
          <a:schemeClr val="accent6"/>
        </a:solidFill>
      </dgm:spPr>
    </dgm:pt>
    <dgm:pt modelId="{B0DF31E1-C1CC-444E-8FF0-3486E08DEA89}" type="pres">
      <dgm:prSet presAssocID="{3133C22A-9290-4FD3-B648-9D51D1CBB42B}" presName="text3" presStyleLbl="fgAcc3" presStyleIdx="2" presStyleCnt="3">
        <dgm:presLayoutVars>
          <dgm:chPref val="3"/>
        </dgm:presLayoutVars>
      </dgm:prSet>
      <dgm:spPr/>
      <dgm:t>
        <a:bodyPr/>
        <a:lstStyle/>
        <a:p>
          <a:endParaRPr lang="es-ES"/>
        </a:p>
      </dgm:t>
    </dgm:pt>
    <dgm:pt modelId="{F5575A29-5F40-4420-B076-30DCA2E2CD92}" type="pres">
      <dgm:prSet presAssocID="{3133C22A-9290-4FD3-B648-9D51D1CBB42B}" presName="hierChild4" presStyleCnt="0"/>
      <dgm:spPr/>
    </dgm:pt>
  </dgm:ptLst>
  <dgm:cxnLst>
    <dgm:cxn modelId="{B35A0A13-769F-46C4-8117-0B559224DF42}" type="presOf" srcId="{7D7B58C3-7B48-4466-AD97-D50BD476B77D}" destId="{9830B732-1117-46CA-BAC0-6943E77FFE8A}" srcOrd="0" destOrd="0" presId="urn:microsoft.com/office/officeart/2005/8/layout/hierarchy1"/>
    <dgm:cxn modelId="{EC885C6D-9A23-421B-AC41-024FF27597C2}" srcId="{E684FD5D-7E02-4965-B940-EFF0B0387D27}" destId="{2BB254D9-5A53-476C-ADC5-D7FCD4A8F511}" srcOrd="0" destOrd="0" parTransId="{8176DD44-62A5-472D-ACEC-4347AD74FE52}" sibTransId="{DF5A5DF0-05D2-44CF-B752-0371C518DD2E}"/>
    <dgm:cxn modelId="{EC08B16C-BDA2-4D3F-A162-748C49CEB318}" type="presOf" srcId="{D81C4BEC-0AF6-4FD6-AF9D-72553493F440}" destId="{F40B383D-51F7-4367-9A07-F3FDF1DE221B}" srcOrd="0" destOrd="0" presId="urn:microsoft.com/office/officeart/2005/8/layout/hierarchy1"/>
    <dgm:cxn modelId="{BA7ACDFA-839D-4D0E-A7B9-D5710F79ED66}" type="presOf" srcId="{FA7F18C3-1535-44DC-9B15-E8FEA45CD560}" destId="{B9A2CE6F-5924-468D-B042-EFD51D607863}" srcOrd="0" destOrd="0" presId="urn:microsoft.com/office/officeart/2005/8/layout/hierarchy1"/>
    <dgm:cxn modelId="{50A8DC0D-675A-46CA-988B-856F1CB89C37}" srcId="{2BB254D9-5A53-476C-ADC5-D7FCD4A8F511}" destId="{4C9A55B8-CC92-49D6-803F-4B03979DC872}" srcOrd="0" destOrd="0" parTransId="{C36AE40E-DABD-4CA1-9DEC-B5E38FE61410}" sibTransId="{E0C61EA3-4432-4E89-8192-824EAF3357B6}"/>
    <dgm:cxn modelId="{26D92F9B-D95F-4D0B-83D1-F586DF8BC7DA}" srcId="{2BB254D9-5A53-476C-ADC5-D7FCD4A8F511}" destId="{553CA8A2-1B8F-4183-B989-28A90742E3B5}" srcOrd="1" destOrd="0" parTransId="{D81C4BEC-0AF6-4FD6-AF9D-72553493F440}" sibTransId="{2FB10C35-03F0-4796-A208-128924B2D7CB}"/>
    <dgm:cxn modelId="{C2361A14-505F-404C-AD4E-010AADC984CD}" type="presOf" srcId="{D9B49AA5-93D5-4E5F-95C2-80341A05D889}" destId="{D2F57197-25E0-41AC-BA7A-E87185E7E8C2}" srcOrd="0" destOrd="0" presId="urn:microsoft.com/office/officeart/2005/8/layout/hierarchy1"/>
    <dgm:cxn modelId="{34C0AEA7-C8DA-4F2D-8EBC-1B10A3A81910}" type="presOf" srcId="{E684FD5D-7E02-4965-B940-EFF0B0387D27}" destId="{2DC6FCA9-BD4A-4808-AD97-895632C7AB92}" srcOrd="0" destOrd="0" presId="urn:microsoft.com/office/officeart/2005/8/layout/hierarchy1"/>
    <dgm:cxn modelId="{D2409518-D855-4A2A-AD7B-59BC69863AB4}" srcId="{4C9A55B8-CC92-49D6-803F-4B03979DC872}" destId="{D9B49AA5-93D5-4E5F-95C2-80341A05D889}" srcOrd="0" destOrd="0" parTransId="{FA7F18C3-1535-44DC-9B15-E8FEA45CD560}" sibTransId="{434DADC7-AF7B-47E2-8D5B-4F8DEC371BC1}"/>
    <dgm:cxn modelId="{35532408-B801-475A-B447-3F628883B6E8}" srcId="{553CA8A2-1B8F-4183-B989-28A90742E3B5}" destId="{3133C22A-9290-4FD3-B648-9D51D1CBB42B}" srcOrd="0" destOrd="0" parTransId="{90B7CA17-78D1-4B65-91C4-85A7C75370B8}" sibTransId="{AB440A93-4904-459F-A13B-9E907F57D362}"/>
    <dgm:cxn modelId="{05FFFA3E-7D38-4F82-AC82-14C0971F7840}" type="presOf" srcId="{C36AE40E-DABD-4CA1-9DEC-B5E38FE61410}" destId="{362A2CF5-F74E-4883-A54C-9AA75274C511}" srcOrd="0" destOrd="0" presId="urn:microsoft.com/office/officeart/2005/8/layout/hierarchy1"/>
    <dgm:cxn modelId="{9E8DDA7F-1CA0-4272-9F3C-3CB33A3ED395}" type="presOf" srcId="{4C9A55B8-CC92-49D6-803F-4B03979DC872}" destId="{ECC2319E-449F-4FFF-8F23-2493157097F7}" srcOrd="0" destOrd="0" presId="urn:microsoft.com/office/officeart/2005/8/layout/hierarchy1"/>
    <dgm:cxn modelId="{86338BC7-8650-4196-96DD-33F9E7D9BEDE}" type="presOf" srcId="{BE1FDB33-9410-4DD0-942B-3C63D3C4A7C5}" destId="{5436531E-9E77-4F9F-B1F5-A28F376FBF85}" srcOrd="0" destOrd="0" presId="urn:microsoft.com/office/officeart/2005/8/layout/hierarchy1"/>
    <dgm:cxn modelId="{A623809D-F210-471E-B58F-465A14FDDA56}" type="presOf" srcId="{3133C22A-9290-4FD3-B648-9D51D1CBB42B}" destId="{B0DF31E1-C1CC-444E-8FF0-3486E08DEA89}" srcOrd="0" destOrd="0" presId="urn:microsoft.com/office/officeart/2005/8/layout/hierarchy1"/>
    <dgm:cxn modelId="{BEC826FF-6591-47BD-BB65-A98A9A4143E5}" type="presOf" srcId="{90B7CA17-78D1-4B65-91C4-85A7C75370B8}" destId="{F66E935C-6D9F-47CE-8CE2-3F11AF44ED22}" srcOrd="0" destOrd="0" presId="urn:microsoft.com/office/officeart/2005/8/layout/hierarchy1"/>
    <dgm:cxn modelId="{B04E7876-23CC-40AC-B3C4-2FA12A61DE3B}" type="presOf" srcId="{2BB254D9-5A53-476C-ADC5-D7FCD4A8F511}" destId="{7556C56C-F81B-4AB0-BD4B-C5F6692D7E02}" srcOrd="0" destOrd="0" presId="urn:microsoft.com/office/officeart/2005/8/layout/hierarchy1"/>
    <dgm:cxn modelId="{46CBBA04-DA2C-4B5F-AD9E-D0E7CCB50EDE}" srcId="{4C9A55B8-CC92-49D6-803F-4B03979DC872}" destId="{BE1FDB33-9410-4DD0-942B-3C63D3C4A7C5}" srcOrd="1" destOrd="0" parTransId="{7D7B58C3-7B48-4466-AD97-D50BD476B77D}" sibTransId="{EE1980F9-6D22-4F57-AE02-80551FB9599C}"/>
    <dgm:cxn modelId="{BCDDA71D-6E57-4E43-BA44-7134EC138C27}" type="presOf" srcId="{553CA8A2-1B8F-4183-B989-28A90742E3B5}" destId="{34E0BF7A-ED81-4920-B07F-1F9C86BC6931}" srcOrd="0" destOrd="0" presId="urn:microsoft.com/office/officeart/2005/8/layout/hierarchy1"/>
    <dgm:cxn modelId="{21C4F01D-5BA5-4739-A904-A2A9844980B0}" type="presParOf" srcId="{2DC6FCA9-BD4A-4808-AD97-895632C7AB92}" destId="{25606416-DCA1-4CE3-BBD1-CB58ABD323FE}" srcOrd="0" destOrd="0" presId="urn:microsoft.com/office/officeart/2005/8/layout/hierarchy1"/>
    <dgm:cxn modelId="{7CEE4D11-36FA-4B43-BEB4-7CB55977F509}" type="presParOf" srcId="{25606416-DCA1-4CE3-BBD1-CB58ABD323FE}" destId="{3D99112F-A70F-4F04-9A72-E88DC9659111}" srcOrd="0" destOrd="0" presId="urn:microsoft.com/office/officeart/2005/8/layout/hierarchy1"/>
    <dgm:cxn modelId="{3D6A3C58-3C96-4D51-AC27-4599CB3C471C}" type="presParOf" srcId="{3D99112F-A70F-4F04-9A72-E88DC9659111}" destId="{9B22C925-FCC4-407F-B4F9-EC7F4EA82F6B}" srcOrd="0" destOrd="0" presId="urn:microsoft.com/office/officeart/2005/8/layout/hierarchy1"/>
    <dgm:cxn modelId="{B071F4F3-037B-4CAF-B1E4-CBF0EA2777CE}" type="presParOf" srcId="{3D99112F-A70F-4F04-9A72-E88DC9659111}" destId="{7556C56C-F81B-4AB0-BD4B-C5F6692D7E02}" srcOrd="1" destOrd="0" presId="urn:microsoft.com/office/officeart/2005/8/layout/hierarchy1"/>
    <dgm:cxn modelId="{D0F865DD-5DB7-4F75-B005-9D42D4CA1C21}" type="presParOf" srcId="{25606416-DCA1-4CE3-BBD1-CB58ABD323FE}" destId="{08C4E0D9-FEEA-469B-8B99-883954773B43}" srcOrd="1" destOrd="0" presId="urn:microsoft.com/office/officeart/2005/8/layout/hierarchy1"/>
    <dgm:cxn modelId="{0D62091B-68AB-44D5-945C-AB2FA12E05B4}" type="presParOf" srcId="{08C4E0D9-FEEA-469B-8B99-883954773B43}" destId="{362A2CF5-F74E-4883-A54C-9AA75274C511}" srcOrd="0" destOrd="0" presId="urn:microsoft.com/office/officeart/2005/8/layout/hierarchy1"/>
    <dgm:cxn modelId="{422CF386-BA9E-4992-B8FB-CF2AA356D0D8}" type="presParOf" srcId="{08C4E0D9-FEEA-469B-8B99-883954773B43}" destId="{BBF99DDB-B21F-4B9E-A727-E79221C3E146}" srcOrd="1" destOrd="0" presId="urn:microsoft.com/office/officeart/2005/8/layout/hierarchy1"/>
    <dgm:cxn modelId="{DB1E6CD8-C1A6-4BA2-840F-5715B16B07A7}" type="presParOf" srcId="{BBF99DDB-B21F-4B9E-A727-E79221C3E146}" destId="{213D9517-45DF-4215-BC22-64592490A792}" srcOrd="0" destOrd="0" presId="urn:microsoft.com/office/officeart/2005/8/layout/hierarchy1"/>
    <dgm:cxn modelId="{34B3512D-FD21-4841-8C44-60077E8CF620}" type="presParOf" srcId="{213D9517-45DF-4215-BC22-64592490A792}" destId="{E6923274-F313-44AE-88EE-7E6048B2331D}" srcOrd="0" destOrd="0" presId="urn:microsoft.com/office/officeart/2005/8/layout/hierarchy1"/>
    <dgm:cxn modelId="{09CF4157-B0B2-45BE-A3E7-D11D02AEB967}" type="presParOf" srcId="{213D9517-45DF-4215-BC22-64592490A792}" destId="{ECC2319E-449F-4FFF-8F23-2493157097F7}" srcOrd="1" destOrd="0" presId="urn:microsoft.com/office/officeart/2005/8/layout/hierarchy1"/>
    <dgm:cxn modelId="{B34E0711-8D46-40EA-B887-9B0AD05AC9BC}" type="presParOf" srcId="{BBF99DDB-B21F-4B9E-A727-E79221C3E146}" destId="{DF97ABB7-2DF9-4B24-B7B5-99B7029203CA}" srcOrd="1" destOrd="0" presId="urn:microsoft.com/office/officeart/2005/8/layout/hierarchy1"/>
    <dgm:cxn modelId="{4CF7AB1E-4880-4495-AC0B-8FB7A414FFE6}" type="presParOf" srcId="{DF97ABB7-2DF9-4B24-B7B5-99B7029203CA}" destId="{B9A2CE6F-5924-468D-B042-EFD51D607863}" srcOrd="0" destOrd="0" presId="urn:microsoft.com/office/officeart/2005/8/layout/hierarchy1"/>
    <dgm:cxn modelId="{DAF522AB-16DD-4A3A-A44E-2D28A52D0E77}" type="presParOf" srcId="{DF97ABB7-2DF9-4B24-B7B5-99B7029203CA}" destId="{80366B49-013B-4DA6-A430-6A2F0948F210}" srcOrd="1" destOrd="0" presId="urn:microsoft.com/office/officeart/2005/8/layout/hierarchy1"/>
    <dgm:cxn modelId="{43FB61F5-5013-46E9-A45C-153168F4D2BA}" type="presParOf" srcId="{80366B49-013B-4DA6-A430-6A2F0948F210}" destId="{F3BF0F30-BE5A-4BF5-B056-5AEC2FF1FCB8}" srcOrd="0" destOrd="0" presId="urn:microsoft.com/office/officeart/2005/8/layout/hierarchy1"/>
    <dgm:cxn modelId="{04E11505-01EA-4D4E-BC76-5C3CCB75D307}" type="presParOf" srcId="{F3BF0F30-BE5A-4BF5-B056-5AEC2FF1FCB8}" destId="{C65408C0-F093-414E-BC92-182FF16EE103}" srcOrd="0" destOrd="0" presId="urn:microsoft.com/office/officeart/2005/8/layout/hierarchy1"/>
    <dgm:cxn modelId="{CC44C787-3EE9-49C2-8252-A1FC4DE5019C}" type="presParOf" srcId="{F3BF0F30-BE5A-4BF5-B056-5AEC2FF1FCB8}" destId="{D2F57197-25E0-41AC-BA7A-E87185E7E8C2}" srcOrd="1" destOrd="0" presId="urn:microsoft.com/office/officeart/2005/8/layout/hierarchy1"/>
    <dgm:cxn modelId="{DB0478E0-193A-4430-A978-DEE7A9A53F0D}" type="presParOf" srcId="{80366B49-013B-4DA6-A430-6A2F0948F210}" destId="{1F5E17E0-8053-41F7-A418-A286D7A51679}" srcOrd="1" destOrd="0" presId="urn:microsoft.com/office/officeart/2005/8/layout/hierarchy1"/>
    <dgm:cxn modelId="{3624E403-4449-4B4D-A410-1ADE42AA3C3F}" type="presParOf" srcId="{DF97ABB7-2DF9-4B24-B7B5-99B7029203CA}" destId="{9830B732-1117-46CA-BAC0-6943E77FFE8A}" srcOrd="2" destOrd="0" presId="urn:microsoft.com/office/officeart/2005/8/layout/hierarchy1"/>
    <dgm:cxn modelId="{597CD5FD-F85B-4540-A00E-88958193F61F}" type="presParOf" srcId="{DF97ABB7-2DF9-4B24-B7B5-99B7029203CA}" destId="{73743A75-3BD2-4725-9CD6-9E5199E38BB0}" srcOrd="3" destOrd="0" presId="urn:microsoft.com/office/officeart/2005/8/layout/hierarchy1"/>
    <dgm:cxn modelId="{2E49EB26-69BB-4D63-B29B-ED12474C20A7}" type="presParOf" srcId="{73743A75-3BD2-4725-9CD6-9E5199E38BB0}" destId="{B547591D-DE98-486B-8DC4-650327B8D75B}" srcOrd="0" destOrd="0" presId="urn:microsoft.com/office/officeart/2005/8/layout/hierarchy1"/>
    <dgm:cxn modelId="{6BF69CDE-C774-47C3-9689-8DF3D4234C04}" type="presParOf" srcId="{B547591D-DE98-486B-8DC4-650327B8D75B}" destId="{DA7AD6B4-67B4-4891-9DD1-483AE791F134}" srcOrd="0" destOrd="0" presId="urn:microsoft.com/office/officeart/2005/8/layout/hierarchy1"/>
    <dgm:cxn modelId="{AADD6DF2-D7D8-4F46-B881-05FF085E00E5}" type="presParOf" srcId="{B547591D-DE98-486B-8DC4-650327B8D75B}" destId="{5436531E-9E77-4F9F-B1F5-A28F376FBF85}" srcOrd="1" destOrd="0" presId="urn:microsoft.com/office/officeart/2005/8/layout/hierarchy1"/>
    <dgm:cxn modelId="{73BFBA69-DF30-4DE5-89DD-B55EFCDDFBEB}" type="presParOf" srcId="{73743A75-3BD2-4725-9CD6-9E5199E38BB0}" destId="{BCF713AC-21AD-4AD1-9C1A-794A7EB9869D}" srcOrd="1" destOrd="0" presId="urn:microsoft.com/office/officeart/2005/8/layout/hierarchy1"/>
    <dgm:cxn modelId="{D3A6A74A-E8DD-421E-8C95-3C766ED4DC9E}" type="presParOf" srcId="{08C4E0D9-FEEA-469B-8B99-883954773B43}" destId="{F40B383D-51F7-4367-9A07-F3FDF1DE221B}" srcOrd="2" destOrd="0" presId="urn:microsoft.com/office/officeart/2005/8/layout/hierarchy1"/>
    <dgm:cxn modelId="{4E782E92-DAAC-49C6-B074-04E8800F9F20}" type="presParOf" srcId="{08C4E0D9-FEEA-469B-8B99-883954773B43}" destId="{231AF564-D0B6-4836-ACCD-DE633EE36EAF}" srcOrd="3" destOrd="0" presId="urn:microsoft.com/office/officeart/2005/8/layout/hierarchy1"/>
    <dgm:cxn modelId="{60A6350F-3270-4516-A0BD-B170B4CA7779}" type="presParOf" srcId="{231AF564-D0B6-4836-ACCD-DE633EE36EAF}" destId="{2F03C772-32CF-453F-8A95-98232FE78CF6}" srcOrd="0" destOrd="0" presId="urn:microsoft.com/office/officeart/2005/8/layout/hierarchy1"/>
    <dgm:cxn modelId="{D689CBAF-A8B7-49FE-849F-7492E1D06FA0}" type="presParOf" srcId="{2F03C772-32CF-453F-8A95-98232FE78CF6}" destId="{489852AE-350B-48DB-9DB2-F06C2BB2E4B2}" srcOrd="0" destOrd="0" presId="urn:microsoft.com/office/officeart/2005/8/layout/hierarchy1"/>
    <dgm:cxn modelId="{0EED8933-90A3-41EC-B9D9-5F12998EFA0C}" type="presParOf" srcId="{2F03C772-32CF-453F-8A95-98232FE78CF6}" destId="{34E0BF7A-ED81-4920-B07F-1F9C86BC6931}" srcOrd="1" destOrd="0" presId="urn:microsoft.com/office/officeart/2005/8/layout/hierarchy1"/>
    <dgm:cxn modelId="{56255C88-1112-466B-B0A7-3E65F30C9F13}" type="presParOf" srcId="{231AF564-D0B6-4836-ACCD-DE633EE36EAF}" destId="{35EA7B85-C01A-4A05-92E9-2EABB93ED897}" srcOrd="1" destOrd="0" presId="urn:microsoft.com/office/officeart/2005/8/layout/hierarchy1"/>
    <dgm:cxn modelId="{A456C545-252C-42AC-8100-842123F6E57D}" type="presParOf" srcId="{35EA7B85-C01A-4A05-92E9-2EABB93ED897}" destId="{F66E935C-6D9F-47CE-8CE2-3F11AF44ED22}" srcOrd="0" destOrd="0" presId="urn:microsoft.com/office/officeart/2005/8/layout/hierarchy1"/>
    <dgm:cxn modelId="{8B516522-3872-41F6-923F-8AE902F949B4}" type="presParOf" srcId="{35EA7B85-C01A-4A05-92E9-2EABB93ED897}" destId="{E1BADE22-3957-4CFD-98D2-CF18983A1768}" srcOrd="1" destOrd="0" presId="urn:microsoft.com/office/officeart/2005/8/layout/hierarchy1"/>
    <dgm:cxn modelId="{B171A6FA-7458-4699-8DCD-058CD907EA33}" type="presParOf" srcId="{E1BADE22-3957-4CFD-98D2-CF18983A1768}" destId="{A8471E4E-E62D-4C02-9345-E8061A2CF28B}" srcOrd="0" destOrd="0" presId="urn:microsoft.com/office/officeart/2005/8/layout/hierarchy1"/>
    <dgm:cxn modelId="{4D8A050F-9922-4DC0-9665-9EA6F4924052}" type="presParOf" srcId="{A8471E4E-E62D-4C02-9345-E8061A2CF28B}" destId="{3486A69A-03C3-44B3-8EFE-95CEB899CA23}" srcOrd="0" destOrd="0" presId="urn:microsoft.com/office/officeart/2005/8/layout/hierarchy1"/>
    <dgm:cxn modelId="{0D754BB3-F3F2-45EF-94A8-CF02C4B85112}" type="presParOf" srcId="{A8471E4E-E62D-4C02-9345-E8061A2CF28B}" destId="{B0DF31E1-C1CC-444E-8FF0-3486E08DEA89}" srcOrd="1" destOrd="0" presId="urn:microsoft.com/office/officeart/2005/8/layout/hierarchy1"/>
    <dgm:cxn modelId="{D442D020-BF66-4F4B-8CDD-3D5321C9AAE8}" type="presParOf" srcId="{E1BADE22-3957-4CFD-98D2-CF18983A1768}" destId="{F5575A29-5F40-4420-B076-30DCA2E2CD92}"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9D0E83D-212D-4158-AD4F-E2756994757D}">
      <dsp:nvSpPr>
        <dsp:cNvPr id="0" name=""/>
        <dsp:cNvSpPr/>
      </dsp:nvSpPr>
      <dsp:spPr>
        <a:xfrm rot="16200000">
          <a:off x="-1237260" y="1237260"/>
          <a:ext cx="4064000" cy="1589478"/>
        </a:xfrm>
        <a:prstGeom prst="flowChartManualOperation">
          <a:avLst/>
        </a:prstGeom>
        <a:solidFill>
          <a:schemeClr val="bg1"/>
        </a:solidFill>
        <a:ln w="2540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es-ES" sz="1800" b="1" kern="1200" dirty="0" smtClean="0">
              <a:solidFill>
                <a:schemeClr val="accent4">
                  <a:lumMod val="75000"/>
                </a:schemeClr>
              </a:solidFill>
            </a:rPr>
            <a:t>EVALUACIÒN</a:t>
          </a:r>
          <a:r>
            <a:rPr lang="es-ES" sz="1800" b="1" kern="1200" baseline="0" dirty="0" smtClean="0">
              <a:solidFill>
                <a:schemeClr val="accent4">
                  <a:lumMod val="75000"/>
                </a:schemeClr>
              </a:solidFill>
            </a:rPr>
            <a:t> </a:t>
          </a:r>
        </a:p>
        <a:p>
          <a:pPr lvl="0" algn="ctr" defTabSz="800100">
            <a:lnSpc>
              <a:spcPct val="90000"/>
            </a:lnSpc>
            <a:spcBef>
              <a:spcPct val="0"/>
            </a:spcBef>
            <a:spcAft>
              <a:spcPct val="35000"/>
            </a:spcAft>
          </a:pPr>
          <a:r>
            <a:rPr lang="es-ES" sz="1800" b="1" kern="1200" dirty="0" smtClean="0">
              <a:solidFill>
                <a:schemeClr val="accent4">
                  <a:lumMod val="75000"/>
                </a:schemeClr>
              </a:solidFill>
            </a:rPr>
            <a:t>DEL  PACIENTE</a:t>
          </a:r>
        </a:p>
      </dsp:txBody>
      <dsp:txXfrm rot="16200000">
        <a:off x="-1237260" y="1237260"/>
        <a:ext cx="4064000" cy="1589478"/>
      </dsp:txXfrm>
    </dsp:sp>
    <dsp:sp modelId="{FA5546DF-4B30-495E-9610-F116DF230BE5}">
      <dsp:nvSpPr>
        <dsp:cNvPr id="0" name=""/>
        <dsp:cNvSpPr/>
      </dsp:nvSpPr>
      <dsp:spPr>
        <a:xfrm rot="16200000">
          <a:off x="650146" y="984250"/>
          <a:ext cx="4064000" cy="2095500"/>
        </a:xfrm>
        <a:prstGeom prst="flowChartManualOperation">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es-ES" sz="1800" b="1" kern="1200" dirty="0" smtClean="0">
              <a:solidFill>
                <a:schemeClr val="accent4">
                  <a:lumMod val="50000"/>
                </a:schemeClr>
              </a:solidFill>
            </a:rPr>
            <a:t>TRATAMIENTO</a:t>
          </a:r>
        </a:p>
        <a:p>
          <a:pPr lvl="0" algn="ctr" defTabSz="800100">
            <a:lnSpc>
              <a:spcPct val="90000"/>
            </a:lnSpc>
            <a:spcBef>
              <a:spcPct val="0"/>
            </a:spcBef>
            <a:spcAft>
              <a:spcPct val="35000"/>
            </a:spcAft>
          </a:pPr>
          <a:r>
            <a:rPr lang="es-ES" sz="1800" b="1" kern="1200" dirty="0" smtClean="0">
              <a:solidFill>
                <a:schemeClr val="accent4">
                  <a:lumMod val="50000"/>
                </a:schemeClr>
              </a:solidFill>
            </a:rPr>
            <a:t>FARMACOLÒGICO</a:t>
          </a:r>
        </a:p>
      </dsp:txBody>
      <dsp:txXfrm rot="16200000">
        <a:off x="650146" y="984250"/>
        <a:ext cx="4064000" cy="2095500"/>
      </dsp:txXfrm>
    </dsp:sp>
    <dsp:sp modelId="{9DA1DA77-CAA5-415E-B1AD-F73E06EFFA4D}">
      <dsp:nvSpPr>
        <dsp:cNvPr id="0" name=""/>
        <dsp:cNvSpPr/>
      </dsp:nvSpPr>
      <dsp:spPr>
        <a:xfrm rot="16200000">
          <a:off x="3016250" y="984250"/>
          <a:ext cx="4064000" cy="2095500"/>
        </a:xfrm>
        <a:prstGeom prst="flowChartManualOperation">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es-ES" sz="2000" b="1" kern="1200" dirty="0" smtClean="0">
              <a:solidFill>
                <a:schemeClr val="accent4">
                  <a:lumMod val="75000"/>
                </a:schemeClr>
              </a:solidFill>
            </a:rPr>
            <a:t>TRATAMIENTO</a:t>
          </a:r>
        </a:p>
        <a:p>
          <a:pPr lvl="0" algn="ctr" defTabSz="889000">
            <a:lnSpc>
              <a:spcPct val="90000"/>
            </a:lnSpc>
            <a:spcBef>
              <a:spcPct val="0"/>
            </a:spcBef>
            <a:spcAft>
              <a:spcPct val="35000"/>
            </a:spcAft>
          </a:pPr>
          <a:r>
            <a:rPr lang="es-ES" sz="2000" b="1" kern="1200" dirty="0" smtClean="0">
              <a:solidFill>
                <a:schemeClr val="accent4">
                  <a:lumMod val="75000"/>
                </a:schemeClr>
              </a:solidFill>
            </a:rPr>
            <a:t>QUIRÙRGICO</a:t>
          </a:r>
        </a:p>
      </dsp:txBody>
      <dsp:txXfrm rot="16200000">
        <a:off x="3016250" y="984250"/>
        <a:ext cx="4064000" cy="20955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924E3C-6CEE-49DA-B5EA-D45CDC1AD94E}">
      <dsp:nvSpPr>
        <dsp:cNvPr id="0" name=""/>
        <dsp:cNvSpPr/>
      </dsp:nvSpPr>
      <dsp:spPr>
        <a:xfrm>
          <a:off x="6104881" y="2724914"/>
          <a:ext cx="91440" cy="507496"/>
        </a:xfrm>
        <a:custGeom>
          <a:avLst/>
          <a:gdLst/>
          <a:ahLst/>
          <a:cxnLst/>
          <a:rect l="0" t="0" r="0" b="0"/>
          <a:pathLst>
            <a:path>
              <a:moveTo>
                <a:pt x="45720" y="0"/>
              </a:moveTo>
              <a:lnTo>
                <a:pt x="45720" y="50749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CF1386-0290-4D55-9B9A-52FD276F4B12}">
      <dsp:nvSpPr>
        <dsp:cNvPr id="0" name=""/>
        <dsp:cNvSpPr/>
      </dsp:nvSpPr>
      <dsp:spPr>
        <a:xfrm>
          <a:off x="4551043" y="1109360"/>
          <a:ext cx="1599558" cy="507496"/>
        </a:xfrm>
        <a:custGeom>
          <a:avLst/>
          <a:gdLst/>
          <a:ahLst/>
          <a:cxnLst/>
          <a:rect l="0" t="0" r="0" b="0"/>
          <a:pathLst>
            <a:path>
              <a:moveTo>
                <a:pt x="0" y="0"/>
              </a:moveTo>
              <a:lnTo>
                <a:pt x="0" y="345843"/>
              </a:lnTo>
              <a:lnTo>
                <a:pt x="1599558" y="345843"/>
              </a:lnTo>
              <a:lnTo>
                <a:pt x="1599558" y="5074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B5D5B3-0DDF-4070-BC6F-72FAD1097CC6}">
      <dsp:nvSpPr>
        <dsp:cNvPr id="0" name=""/>
        <dsp:cNvSpPr/>
      </dsp:nvSpPr>
      <dsp:spPr>
        <a:xfrm>
          <a:off x="2951484" y="2724914"/>
          <a:ext cx="1066372" cy="507496"/>
        </a:xfrm>
        <a:custGeom>
          <a:avLst/>
          <a:gdLst/>
          <a:ahLst/>
          <a:cxnLst/>
          <a:rect l="0" t="0" r="0" b="0"/>
          <a:pathLst>
            <a:path>
              <a:moveTo>
                <a:pt x="0" y="0"/>
              </a:moveTo>
              <a:lnTo>
                <a:pt x="0" y="345843"/>
              </a:lnTo>
              <a:lnTo>
                <a:pt x="1066372" y="345843"/>
              </a:lnTo>
              <a:lnTo>
                <a:pt x="1066372" y="50749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B96A5B-CC29-4DE1-B385-240C8092CB19}">
      <dsp:nvSpPr>
        <dsp:cNvPr id="0" name=""/>
        <dsp:cNvSpPr/>
      </dsp:nvSpPr>
      <dsp:spPr>
        <a:xfrm>
          <a:off x="1885112" y="2724914"/>
          <a:ext cx="1066372" cy="507496"/>
        </a:xfrm>
        <a:custGeom>
          <a:avLst/>
          <a:gdLst/>
          <a:ahLst/>
          <a:cxnLst/>
          <a:rect l="0" t="0" r="0" b="0"/>
          <a:pathLst>
            <a:path>
              <a:moveTo>
                <a:pt x="1066372" y="0"/>
              </a:moveTo>
              <a:lnTo>
                <a:pt x="1066372" y="345843"/>
              </a:lnTo>
              <a:lnTo>
                <a:pt x="0" y="345843"/>
              </a:lnTo>
              <a:lnTo>
                <a:pt x="0" y="50749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8C3DA6-1065-438B-8E43-26A51DE03003}">
      <dsp:nvSpPr>
        <dsp:cNvPr id="0" name=""/>
        <dsp:cNvSpPr/>
      </dsp:nvSpPr>
      <dsp:spPr>
        <a:xfrm>
          <a:off x="2951484" y="1109360"/>
          <a:ext cx="1599558" cy="507496"/>
        </a:xfrm>
        <a:custGeom>
          <a:avLst/>
          <a:gdLst/>
          <a:ahLst/>
          <a:cxnLst/>
          <a:rect l="0" t="0" r="0" b="0"/>
          <a:pathLst>
            <a:path>
              <a:moveTo>
                <a:pt x="1599558" y="0"/>
              </a:moveTo>
              <a:lnTo>
                <a:pt x="1599558" y="345843"/>
              </a:lnTo>
              <a:lnTo>
                <a:pt x="0" y="345843"/>
              </a:lnTo>
              <a:lnTo>
                <a:pt x="0" y="5074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5EAC9B-F75C-479C-8116-22C46AEE9A74}">
      <dsp:nvSpPr>
        <dsp:cNvPr id="0" name=""/>
        <dsp:cNvSpPr/>
      </dsp:nvSpPr>
      <dsp:spPr>
        <a:xfrm>
          <a:off x="3678556" y="1303"/>
          <a:ext cx="1744972" cy="1108057"/>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B046D3-C8F4-4B3E-A54E-7F6FD71CC338}">
      <dsp:nvSpPr>
        <dsp:cNvPr id="0" name=""/>
        <dsp:cNvSpPr/>
      </dsp:nvSpPr>
      <dsp:spPr>
        <a:xfrm>
          <a:off x="3872442" y="185494"/>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INGESTA </a:t>
          </a:r>
        </a:p>
        <a:p>
          <a:pPr lvl="0" algn="ctr" defTabSz="1066800">
            <a:lnSpc>
              <a:spcPct val="90000"/>
            </a:lnSpc>
            <a:spcBef>
              <a:spcPct val="0"/>
            </a:spcBef>
            <a:spcAft>
              <a:spcPct val="35000"/>
            </a:spcAft>
          </a:pPr>
          <a:r>
            <a:rPr lang="es-ES" sz="2400" kern="1200" dirty="0" smtClean="0"/>
            <a:t>ALCOHOL</a:t>
          </a:r>
        </a:p>
      </dsp:txBody>
      <dsp:txXfrm>
        <a:off x="3872442" y="185494"/>
        <a:ext cx="1744972" cy="1108057"/>
      </dsp:txXfrm>
    </dsp:sp>
    <dsp:sp modelId="{80B1D99E-F61A-4CE6-9943-00922E6F898E}">
      <dsp:nvSpPr>
        <dsp:cNvPr id="0" name=""/>
        <dsp:cNvSpPr/>
      </dsp:nvSpPr>
      <dsp:spPr>
        <a:xfrm>
          <a:off x="2078998" y="1616856"/>
          <a:ext cx="1744972" cy="1108057"/>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E95A20-57E8-40FA-954C-BE3DBA8ADA1D}">
      <dsp:nvSpPr>
        <dsp:cNvPr id="0" name=""/>
        <dsp:cNvSpPr/>
      </dsp:nvSpPr>
      <dsp:spPr>
        <a:xfrm>
          <a:off x="2272884" y="1801048"/>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EMBARAZO</a:t>
          </a:r>
          <a:endParaRPr lang="es-ES" sz="2400" kern="1200" dirty="0"/>
        </a:p>
      </dsp:txBody>
      <dsp:txXfrm>
        <a:off x="2272884" y="1801048"/>
        <a:ext cx="1744972" cy="1108057"/>
      </dsp:txXfrm>
    </dsp:sp>
    <dsp:sp modelId="{487A2699-CFC7-4573-9E55-BAB1B570E1AE}">
      <dsp:nvSpPr>
        <dsp:cNvPr id="0" name=""/>
        <dsp:cNvSpPr/>
      </dsp:nvSpPr>
      <dsp:spPr>
        <a:xfrm>
          <a:off x="1012626" y="3232410"/>
          <a:ext cx="1744972" cy="1108057"/>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22F7CA-0690-4B63-876D-5478881BB14D}">
      <dsp:nvSpPr>
        <dsp:cNvPr id="0" name=""/>
        <dsp:cNvSpPr/>
      </dsp:nvSpPr>
      <dsp:spPr>
        <a:xfrm>
          <a:off x="1206512" y="3416602"/>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LACTANCIA  MATERNA</a:t>
          </a:r>
          <a:endParaRPr lang="es-ES" sz="2400" kern="1200" dirty="0"/>
        </a:p>
      </dsp:txBody>
      <dsp:txXfrm>
        <a:off x="1206512" y="3416602"/>
        <a:ext cx="1744972" cy="1108057"/>
      </dsp:txXfrm>
    </dsp:sp>
    <dsp:sp modelId="{30F5EC0F-1923-42FE-8AA3-E87EA198E8A6}">
      <dsp:nvSpPr>
        <dsp:cNvPr id="0" name=""/>
        <dsp:cNvSpPr/>
      </dsp:nvSpPr>
      <dsp:spPr>
        <a:xfrm>
          <a:off x="3145370" y="3232410"/>
          <a:ext cx="1744972" cy="1108057"/>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513ACA-5096-403D-878B-F200981195FB}">
      <dsp:nvSpPr>
        <dsp:cNvPr id="0" name=""/>
        <dsp:cNvSpPr/>
      </dsp:nvSpPr>
      <dsp:spPr>
        <a:xfrm>
          <a:off x="3339256" y="3416602"/>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INSUF</a:t>
          </a:r>
        </a:p>
        <a:p>
          <a:pPr lvl="0" algn="ctr" defTabSz="1066800">
            <a:lnSpc>
              <a:spcPct val="90000"/>
            </a:lnSpc>
            <a:spcBef>
              <a:spcPct val="0"/>
            </a:spcBef>
            <a:spcAft>
              <a:spcPct val="35000"/>
            </a:spcAft>
          </a:pPr>
          <a:r>
            <a:rPr lang="es-ES" sz="2400" kern="1200" dirty="0" smtClean="0"/>
            <a:t>RENAL</a:t>
          </a:r>
          <a:endParaRPr lang="es-ES" sz="2400" kern="1200" dirty="0"/>
        </a:p>
      </dsp:txBody>
      <dsp:txXfrm>
        <a:off x="3339256" y="3416602"/>
        <a:ext cx="1744972" cy="1108057"/>
      </dsp:txXfrm>
    </dsp:sp>
    <dsp:sp modelId="{018BE8C7-5EE9-4501-8F12-1EEE5F6B0546}">
      <dsp:nvSpPr>
        <dsp:cNvPr id="0" name=""/>
        <dsp:cNvSpPr/>
      </dsp:nvSpPr>
      <dsp:spPr>
        <a:xfrm>
          <a:off x="5278115" y="1616856"/>
          <a:ext cx="1744972" cy="1108057"/>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01F08C-9FAF-4D66-BE42-209E1B2F87DA}">
      <dsp:nvSpPr>
        <dsp:cNvPr id="0" name=""/>
        <dsp:cNvSpPr/>
      </dsp:nvSpPr>
      <dsp:spPr>
        <a:xfrm>
          <a:off x="5472000" y="1801048"/>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ANCIANOS</a:t>
          </a:r>
          <a:endParaRPr lang="es-ES" sz="2400" kern="1200" dirty="0"/>
        </a:p>
      </dsp:txBody>
      <dsp:txXfrm>
        <a:off x="5472000" y="1801048"/>
        <a:ext cx="1744972" cy="1108057"/>
      </dsp:txXfrm>
    </dsp:sp>
    <dsp:sp modelId="{488727F9-652C-4E0C-857E-51975A2A5930}">
      <dsp:nvSpPr>
        <dsp:cNvPr id="0" name=""/>
        <dsp:cNvSpPr/>
      </dsp:nvSpPr>
      <dsp:spPr>
        <a:xfrm>
          <a:off x="5278115" y="3232410"/>
          <a:ext cx="1744972" cy="1108057"/>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36887D-778F-4EDF-A0AB-284A4E12742D}">
      <dsp:nvSpPr>
        <dsp:cNvPr id="0" name=""/>
        <dsp:cNvSpPr/>
      </dsp:nvSpPr>
      <dsp:spPr>
        <a:xfrm>
          <a:off x="5472000" y="3416602"/>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DIABÈTICOS</a:t>
          </a:r>
          <a:endParaRPr lang="es-ES" sz="2400" kern="1200" dirty="0"/>
        </a:p>
      </dsp:txBody>
      <dsp:txXfrm>
        <a:off x="5472000" y="3416602"/>
        <a:ext cx="1744972" cy="110805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6E935C-6D9F-47CE-8CE2-3F11AF44ED22}">
      <dsp:nvSpPr>
        <dsp:cNvPr id="0" name=""/>
        <dsp:cNvSpPr/>
      </dsp:nvSpPr>
      <dsp:spPr>
        <a:xfrm>
          <a:off x="4830633" y="2446862"/>
          <a:ext cx="91440" cy="455782"/>
        </a:xfrm>
        <a:custGeom>
          <a:avLst/>
          <a:gdLst/>
          <a:ahLst/>
          <a:cxnLst/>
          <a:rect l="0" t="0" r="0" b="0"/>
          <a:pathLst>
            <a:path>
              <a:moveTo>
                <a:pt x="45720" y="0"/>
              </a:moveTo>
              <a:lnTo>
                <a:pt x="45720" y="45578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0B383D-51F7-4367-9A07-F3FDF1DE221B}">
      <dsp:nvSpPr>
        <dsp:cNvPr id="0" name=""/>
        <dsp:cNvSpPr/>
      </dsp:nvSpPr>
      <dsp:spPr>
        <a:xfrm>
          <a:off x="3439790" y="995933"/>
          <a:ext cx="1436563" cy="455782"/>
        </a:xfrm>
        <a:custGeom>
          <a:avLst/>
          <a:gdLst/>
          <a:ahLst/>
          <a:cxnLst/>
          <a:rect l="0" t="0" r="0" b="0"/>
          <a:pathLst>
            <a:path>
              <a:moveTo>
                <a:pt x="0" y="0"/>
              </a:moveTo>
              <a:lnTo>
                <a:pt x="0" y="310602"/>
              </a:lnTo>
              <a:lnTo>
                <a:pt x="1436563" y="310602"/>
              </a:lnTo>
              <a:lnTo>
                <a:pt x="1436563" y="4557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30B732-1117-46CA-BAC0-6943E77FFE8A}">
      <dsp:nvSpPr>
        <dsp:cNvPr id="0" name=""/>
        <dsp:cNvSpPr/>
      </dsp:nvSpPr>
      <dsp:spPr>
        <a:xfrm>
          <a:off x="2003226" y="2446862"/>
          <a:ext cx="957708" cy="455782"/>
        </a:xfrm>
        <a:custGeom>
          <a:avLst/>
          <a:gdLst/>
          <a:ahLst/>
          <a:cxnLst/>
          <a:rect l="0" t="0" r="0" b="0"/>
          <a:pathLst>
            <a:path>
              <a:moveTo>
                <a:pt x="0" y="0"/>
              </a:moveTo>
              <a:lnTo>
                <a:pt x="0" y="310602"/>
              </a:lnTo>
              <a:lnTo>
                <a:pt x="957708" y="310602"/>
              </a:lnTo>
              <a:lnTo>
                <a:pt x="957708" y="45578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A2CE6F-5924-468D-B042-EFD51D607863}">
      <dsp:nvSpPr>
        <dsp:cNvPr id="0" name=""/>
        <dsp:cNvSpPr/>
      </dsp:nvSpPr>
      <dsp:spPr>
        <a:xfrm>
          <a:off x="1045517" y="2446862"/>
          <a:ext cx="957708" cy="455782"/>
        </a:xfrm>
        <a:custGeom>
          <a:avLst/>
          <a:gdLst/>
          <a:ahLst/>
          <a:cxnLst/>
          <a:rect l="0" t="0" r="0" b="0"/>
          <a:pathLst>
            <a:path>
              <a:moveTo>
                <a:pt x="957708" y="0"/>
              </a:moveTo>
              <a:lnTo>
                <a:pt x="957708" y="310602"/>
              </a:lnTo>
              <a:lnTo>
                <a:pt x="0" y="310602"/>
              </a:lnTo>
              <a:lnTo>
                <a:pt x="0" y="45578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2A2CF5-F74E-4883-A54C-9AA75274C511}">
      <dsp:nvSpPr>
        <dsp:cNvPr id="0" name=""/>
        <dsp:cNvSpPr/>
      </dsp:nvSpPr>
      <dsp:spPr>
        <a:xfrm>
          <a:off x="2003226" y="995933"/>
          <a:ext cx="1436563" cy="455782"/>
        </a:xfrm>
        <a:custGeom>
          <a:avLst/>
          <a:gdLst/>
          <a:ahLst/>
          <a:cxnLst/>
          <a:rect l="0" t="0" r="0" b="0"/>
          <a:pathLst>
            <a:path>
              <a:moveTo>
                <a:pt x="1436563" y="0"/>
              </a:moveTo>
              <a:lnTo>
                <a:pt x="1436563" y="310602"/>
              </a:lnTo>
              <a:lnTo>
                <a:pt x="0" y="310602"/>
              </a:lnTo>
              <a:lnTo>
                <a:pt x="0" y="4557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22C925-FCC4-407F-B4F9-EC7F4EA82F6B}">
      <dsp:nvSpPr>
        <dsp:cNvPr id="0" name=""/>
        <dsp:cNvSpPr/>
      </dsp:nvSpPr>
      <dsp:spPr>
        <a:xfrm>
          <a:off x="2656209" y="786"/>
          <a:ext cx="1567160" cy="995146"/>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56C56C-F81B-4AB0-BD4B-C5F6692D7E02}">
      <dsp:nvSpPr>
        <dsp:cNvPr id="0" name=""/>
        <dsp:cNvSpPr/>
      </dsp:nvSpPr>
      <dsp:spPr>
        <a:xfrm>
          <a:off x="2830338" y="166208"/>
          <a:ext cx="1567160" cy="99514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ALUCINACIONES</a:t>
          </a:r>
          <a:endParaRPr lang="es-ES" sz="1600" kern="1200" dirty="0"/>
        </a:p>
      </dsp:txBody>
      <dsp:txXfrm>
        <a:off x="2830338" y="166208"/>
        <a:ext cx="1567160" cy="995146"/>
      </dsp:txXfrm>
    </dsp:sp>
    <dsp:sp modelId="{E6923274-F313-44AE-88EE-7E6048B2331D}">
      <dsp:nvSpPr>
        <dsp:cNvPr id="0" name=""/>
        <dsp:cNvSpPr/>
      </dsp:nvSpPr>
      <dsp:spPr>
        <a:xfrm>
          <a:off x="1219646" y="1451715"/>
          <a:ext cx="1567160" cy="995146"/>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C2319E-449F-4FFF-8F23-2493157097F7}">
      <dsp:nvSpPr>
        <dsp:cNvPr id="0" name=""/>
        <dsp:cNvSpPr/>
      </dsp:nvSpPr>
      <dsp:spPr>
        <a:xfrm>
          <a:off x="1393775" y="1617137"/>
          <a:ext cx="1567160" cy="99514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AGITACIÒN</a:t>
          </a:r>
          <a:endParaRPr lang="es-ES" sz="1600" kern="1200" dirty="0"/>
        </a:p>
      </dsp:txBody>
      <dsp:txXfrm>
        <a:off x="1393775" y="1617137"/>
        <a:ext cx="1567160" cy="995146"/>
      </dsp:txXfrm>
    </dsp:sp>
    <dsp:sp modelId="{C65408C0-F093-414E-BC92-182FF16EE103}">
      <dsp:nvSpPr>
        <dsp:cNvPr id="0" name=""/>
        <dsp:cNvSpPr/>
      </dsp:nvSpPr>
      <dsp:spPr>
        <a:xfrm>
          <a:off x="261937" y="2902644"/>
          <a:ext cx="1567160" cy="995146"/>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F57197-25E0-41AC-BA7A-E87185E7E8C2}">
      <dsp:nvSpPr>
        <dsp:cNvPr id="0" name=""/>
        <dsp:cNvSpPr/>
      </dsp:nvSpPr>
      <dsp:spPr>
        <a:xfrm>
          <a:off x="436066" y="3068066"/>
          <a:ext cx="1567160" cy="99514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DELIRIO</a:t>
          </a:r>
          <a:endParaRPr lang="es-ES" sz="1600" kern="1200" dirty="0"/>
        </a:p>
      </dsp:txBody>
      <dsp:txXfrm>
        <a:off x="436066" y="3068066"/>
        <a:ext cx="1567160" cy="995146"/>
      </dsp:txXfrm>
    </dsp:sp>
    <dsp:sp modelId="{DA7AD6B4-67B4-4891-9DD1-483AE791F134}">
      <dsp:nvSpPr>
        <dsp:cNvPr id="0" name=""/>
        <dsp:cNvSpPr/>
      </dsp:nvSpPr>
      <dsp:spPr>
        <a:xfrm>
          <a:off x="2177355" y="2902644"/>
          <a:ext cx="1567160" cy="995146"/>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36531E-9E77-4F9F-B1F5-A28F376FBF85}">
      <dsp:nvSpPr>
        <dsp:cNvPr id="0" name=""/>
        <dsp:cNvSpPr/>
      </dsp:nvSpPr>
      <dsp:spPr>
        <a:xfrm>
          <a:off x="2351484" y="3068066"/>
          <a:ext cx="1567160" cy="99514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CONFUSIÒN</a:t>
          </a:r>
          <a:endParaRPr lang="es-ES" sz="1600" kern="1200" dirty="0"/>
        </a:p>
      </dsp:txBody>
      <dsp:txXfrm>
        <a:off x="2351484" y="3068066"/>
        <a:ext cx="1567160" cy="995146"/>
      </dsp:txXfrm>
    </dsp:sp>
    <dsp:sp modelId="{489852AE-350B-48DB-9DB2-F06C2BB2E4B2}">
      <dsp:nvSpPr>
        <dsp:cNvPr id="0" name=""/>
        <dsp:cNvSpPr/>
      </dsp:nvSpPr>
      <dsp:spPr>
        <a:xfrm>
          <a:off x="4092773" y="1451715"/>
          <a:ext cx="1567160" cy="995146"/>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E0BF7A-ED81-4920-B07F-1F9C86BC6931}">
      <dsp:nvSpPr>
        <dsp:cNvPr id="0" name=""/>
        <dsp:cNvSpPr/>
      </dsp:nvSpPr>
      <dsp:spPr>
        <a:xfrm>
          <a:off x="4266902" y="1617137"/>
          <a:ext cx="1567160" cy="99514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PARANOIA</a:t>
          </a:r>
          <a:endParaRPr lang="es-ES" sz="1600" kern="1200" dirty="0"/>
        </a:p>
      </dsp:txBody>
      <dsp:txXfrm>
        <a:off x="4266902" y="1617137"/>
        <a:ext cx="1567160" cy="995146"/>
      </dsp:txXfrm>
    </dsp:sp>
    <dsp:sp modelId="{3486A69A-03C3-44B3-8EFE-95CEB899CA23}">
      <dsp:nvSpPr>
        <dsp:cNvPr id="0" name=""/>
        <dsp:cNvSpPr/>
      </dsp:nvSpPr>
      <dsp:spPr>
        <a:xfrm>
          <a:off x="4092773" y="2902644"/>
          <a:ext cx="1567160" cy="995146"/>
        </a:xfrm>
        <a:prstGeom prst="roundRect">
          <a:avLst>
            <a:gd name="adj" fmla="val 1000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DF31E1-C1CC-444E-8FF0-3486E08DEA89}">
      <dsp:nvSpPr>
        <dsp:cNvPr id="0" name=""/>
        <dsp:cNvSpPr/>
      </dsp:nvSpPr>
      <dsp:spPr>
        <a:xfrm>
          <a:off x="4266902" y="3068066"/>
          <a:ext cx="1567160" cy="99514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PSICOSIS</a:t>
          </a:r>
          <a:endParaRPr lang="es-ES" sz="1600" kern="1200" dirty="0"/>
        </a:p>
      </dsp:txBody>
      <dsp:txXfrm>
        <a:off x="4266902" y="3068066"/>
        <a:ext cx="1567160" cy="995146"/>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V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593355-F835-4341-8B65-96D353944D56}" type="datetimeFigureOut">
              <a:rPr lang="es-VE" smtClean="0"/>
              <a:pPr/>
              <a:t>28/10/2011</a:t>
            </a:fld>
            <a:endParaRPr lang="es-V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V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V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AA9566-F8B7-4A6D-9B1B-E03FD4E7FAD5}" type="slidenum">
              <a:rPr lang="es-VE" smtClean="0"/>
              <a:pPr/>
              <a:t>‹Nº›</a:t>
            </a:fld>
            <a:endParaRPr lang="es-VE"/>
          </a:p>
        </p:txBody>
      </p:sp>
    </p:spTree>
    <p:extLst>
      <p:ext uri="{BB962C8B-B14F-4D97-AF65-F5344CB8AC3E}">
        <p14:creationId xmlns:p14="http://schemas.microsoft.com/office/powerpoint/2010/main" xmlns="" val="1179176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stlouischildrens.org/content/medservices/Glosario.htm"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VE" dirty="0"/>
          </a:p>
        </p:txBody>
      </p:sp>
      <p:sp>
        <p:nvSpPr>
          <p:cNvPr id="4" name="3 Marcador de número de diapositiva"/>
          <p:cNvSpPr>
            <a:spLocks noGrp="1"/>
          </p:cNvSpPr>
          <p:nvPr>
            <p:ph type="sldNum" sz="quarter" idx="10"/>
          </p:nvPr>
        </p:nvSpPr>
        <p:spPr/>
        <p:txBody>
          <a:bodyPr/>
          <a:lstStyle/>
          <a:p>
            <a:fld id="{51AA9566-F8B7-4A6D-9B1B-E03FD4E7FAD5}" type="slidenum">
              <a:rPr lang="es-VE" smtClean="0"/>
              <a:pPr/>
              <a:t>1</a:t>
            </a:fld>
            <a:endParaRPr lang="es-V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51AA9566-F8B7-4A6D-9B1B-E03FD4E7FAD5}" type="slidenum">
              <a:rPr lang="es-VE" smtClean="0"/>
              <a:pPr/>
              <a:t>9</a:t>
            </a:fld>
            <a:endParaRPr lang="es-V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Al momento de la operación, el neurocirujano divide cada una de las raíces dorsales en 4-7 raicillas y estimula cada raicilla eléctricamente. Al examinar respuestas </a:t>
            </a:r>
            <a:r>
              <a:rPr lang="es-MX" dirty="0" err="1" smtClean="0">
                <a:hlinkClick r:id="rId3" action="ppaction://hlinkfile"/>
              </a:rPr>
              <a:t>electromiográficas</a:t>
            </a:r>
            <a:r>
              <a:rPr lang="es-MX" dirty="0" smtClean="0"/>
              <a:t> (EMG) del músculo en las extremidades bajas, el equipo quirúrgico identifica las raicillas que causan la espasticidad. Las raicillas anormales son cortadas selectivamente, dejando las raicillas normales intactas. Esto reduce mensajes desde el músculo que resulta en un mejor balance de las actividades de las células de los nervios en la médula espinal, y por lo tanto la espasticidad se reduce</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0C6DA53B-CFCD-480F-BF1D-6C1F2547473E}" type="slidenum">
              <a:rPr lang="es-ES" smtClean="0"/>
              <a:pPr/>
              <a:t>40</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168926D-A34E-4C3B-993D-845D996CBC1B}" type="datetimeFigureOut">
              <a:rPr lang="es-VE" smtClean="0"/>
              <a:pPr/>
              <a:t>28/10/2011</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118DAB82-53EC-4DE0-963B-4B950F903445}" type="slidenum">
              <a:rPr lang="es-VE" smtClean="0"/>
              <a:pPr/>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68926D-A34E-4C3B-993D-845D996CBC1B}" type="datetimeFigureOut">
              <a:rPr lang="es-VE" smtClean="0"/>
              <a:pPr/>
              <a:t>28/10/2011</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AB82-53EC-4DE0-963B-4B950F903445}" type="slidenum">
              <a:rPr lang="es-VE" smtClean="0"/>
              <a:pPr/>
              <a:t>‹Nº›</a:t>
            </a:fld>
            <a:endParaRPr lang="es-V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8.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8.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4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solidFill>
            <a:srgbClr val="7030A0"/>
          </a:solidFill>
        </p:spPr>
        <p:txBody>
          <a:bodyPr>
            <a:normAutofit fontScale="90000"/>
          </a:bodyPr>
          <a:lstStyle/>
          <a:p>
            <a:r>
              <a:rPr lang="es-VE" sz="2800" dirty="0" smtClean="0">
                <a:solidFill>
                  <a:schemeClr val="bg1"/>
                </a:solidFill>
              </a:rPr>
              <a:t>Universidad de los Andes</a:t>
            </a:r>
            <a:br>
              <a:rPr lang="es-VE" sz="2800" dirty="0" smtClean="0">
                <a:solidFill>
                  <a:schemeClr val="bg1"/>
                </a:solidFill>
              </a:rPr>
            </a:br>
            <a:r>
              <a:rPr lang="es-VE" sz="2800" dirty="0" smtClean="0">
                <a:solidFill>
                  <a:schemeClr val="bg1"/>
                </a:solidFill>
              </a:rPr>
              <a:t>Facultad de Medicina</a:t>
            </a:r>
            <a:br>
              <a:rPr lang="es-VE" sz="2800" dirty="0" smtClean="0">
                <a:solidFill>
                  <a:schemeClr val="bg1"/>
                </a:solidFill>
              </a:rPr>
            </a:br>
            <a:r>
              <a:rPr lang="es-VE" sz="2800" dirty="0" smtClean="0">
                <a:solidFill>
                  <a:schemeClr val="bg1"/>
                </a:solidFill>
              </a:rPr>
              <a:t>Postgrado de Medicina Física y Rehabilitación</a:t>
            </a:r>
            <a:endParaRPr lang="es-VE" sz="2800" dirty="0">
              <a:solidFill>
                <a:schemeClr val="bg1"/>
              </a:solidFill>
            </a:endParaRPr>
          </a:p>
        </p:txBody>
      </p:sp>
      <p:sp>
        <p:nvSpPr>
          <p:cNvPr id="5" name="4 Marcador de contenido"/>
          <p:cNvSpPr>
            <a:spLocks noGrp="1"/>
          </p:cNvSpPr>
          <p:nvPr>
            <p:ph idx="1"/>
          </p:nvPr>
        </p:nvSpPr>
        <p:spPr>
          <a:solidFill>
            <a:srgbClr val="7030A0"/>
          </a:solidFill>
        </p:spPr>
        <p:txBody>
          <a:bodyPr>
            <a:normAutofit fontScale="85000" lnSpcReduction="20000"/>
          </a:bodyPr>
          <a:lstStyle/>
          <a:p>
            <a:pPr algn="ctr">
              <a:buNone/>
            </a:pPr>
            <a:endParaRPr lang="es-VE" b="1" dirty="0" smtClean="0">
              <a:solidFill>
                <a:schemeClr val="bg1"/>
              </a:solidFill>
            </a:endParaRPr>
          </a:p>
          <a:p>
            <a:pPr algn="ctr">
              <a:buNone/>
            </a:pPr>
            <a:r>
              <a:rPr lang="es-VE" b="1" dirty="0" smtClean="0">
                <a:solidFill>
                  <a:schemeClr val="bg1"/>
                </a:solidFill>
              </a:rPr>
              <a:t>MANEJO  DE  LA  ESPASTICIDAD</a:t>
            </a:r>
          </a:p>
          <a:p>
            <a:pPr algn="ctr">
              <a:buNone/>
            </a:pPr>
            <a:endParaRPr lang="es-VE" dirty="0" smtClean="0">
              <a:solidFill>
                <a:schemeClr val="bg1"/>
              </a:solidFill>
            </a:endParaRPr>
          </a:p>
          <a:p>
            <a:pPr algn="ctr">
              <a:buNone/>
            </a:pPr>
            <a:endParaRPr lang="es-VE" dirty="0" smtClean="0">
              <a:solidFill>
                <a:schemeClr val="bg1"/>
              </a:solidFill>
            </a:endParaRPr>
          </a:p>
          <a:p>
            <a:pPr algn="ctr">
              <a:buNone/>
            </a:pPr>
            <a:endParaRPr lang="es-VE" dirty="0" smtClean="0">
              <a:solidFill>
                <a:schemeClr val="bg1"/>
              </a:solidFill>
            </a:endParaRPr>
          </a:p>
          <a:p>
            <a:pPr algn="ctr">
              <a:buNone/>
            </a:pPr>
            <a:endParaRPr lang="es-VE" dirty="0" smtClean="0">
              <a:solidFill>
                <a:schemeClr val="bg1"/>
              </a:solidFill>
            </a:endParaRPr>
          </a:p>
          <a:p>
            <a:pPr algn="ctr">
              <a:buNone/>
            </a:pPr>
            <a:endParaRPr lang="es-VE" sz="1300" dirty="0" smtClean="0">
              <a:solidFill>
                <a:schemeClr val="bg1"/>
              </a:solidFill>
            </a:endParaRPr>
          </a:p>
          <a:p>
            <a:pPr algn="r">
              <a:buNone/>
            </a:pPr>
            <a:endParaRPr lang="es-VE" sz="1300" dirty="0">
              <a:solidFill>
                <a:schemeClr val="bg1"/>
              </a:solidFill>
            </a:endParaRPr>
          </a:p>
          <a:p>
            <a:pPr algn="r">
              <a:buNone/>
            </a:pPr>
            <a:endParaRPr lang="es-VE" sz="1600" dirty="0" smtClean="0">
              <a:solidFill>
                <a:schemeClr val="bg1"/>
              </a:solidFill>
            </a:endParaRPr>
          </a:p>
          <a:p>
            <a:pPr algn="r">
              <a:buNone/>
            </a:pPr>
            <a:r>
              <a:rPr lang="es-VE" sz="1600" dirty="0" smtClean="0">
                <a:solidFill>
                  <a:schemeClr val="bg1"/>
                </a:solidFill>
              </a:rPr>
              <a:t> Morelia Hernández</a:t>
            </a:r>
          </a:p>
          <a:p>
            <a:pPr algn="r">
              <a:buNone/>
            </a:pPr>
            <a:endParaRPr lang="es-VE" sz="1600" dirty="0" smtClean="0">
              <a:solidFill>
                <a:schemeClr val="bg1"/>
              </a:solidFill>
            </a:endParaRPr>
          </a:p>
          <a:p>
            <a:pPr algn="r">
              <a:buNone/>
            </a:pPr>
            <a:r>
              <a:rPr lang="es-VE" sz="1600" dirty="0" smtClean="0">
                <a:solidFill>
                  <a:schemeClr val="bg1"/>
                </a:solidFill>
              </a:rPr>
              <a:t>Asesor:  Dr.  </a:t>
            </a:r>
            <a:r>
              <a:rPr lang="es-VE" sz="1600" dirty="0" smtClean="0">
                <a:solidFill>
                  <a:schemeClr val="bg1"/>
                </a:solidFill>
              </a:rPr>
              <a:t>Pérez-Colmenares</a:t>
            </a:r>
            <a:endParaRPr lang="es-VE" sz="1600" dirty="0" smtClean="0">
              <a:solidFill>
                <a:schemeClr val="bg1"/>
              </a:solidFill>
            </a:endParaRPr>
          </a:p>
          <a:p>
            <a:pPr algn="ctr">
              <a:buNone/>
            </a:pPr>
            <a:endParaRPr lang="es-VE" sz="1800" dirty="0" smtClean="0">
              <a:solidFill>
                <a:schemeClr val="bg1"/>
              </a:solidFill>
            </a:endParaRPr>
          </a:p>
          <a:p>
            <a:pPr algn="ctr">
              <a:buNone/>
            </a:pPr>
            <a:endParaRPr lang="es-VE" sz="1800" dirty="0" smtClean="0">
              <a:solidFill>
                <a:schemeClr val="bg1"/>
              </a:solidFill>
            </a:endParaRPr>
          </a:p>
          <a:p>
            <a:pPr algn="ctr">
              <a:buNone/>
            </a:pPr>
            <a:r>
              <a:rPr lang="es-VE" sz="1800" dirty="0" smtClean="0">
                <a:solidFill>
                  <a:schemeClr val="bg1"/>
                </a:solidFill>
              </a:rPr>
              <a:t>JUNIO   2011</a:t>
            </a:r>
          </a:p>
          <a:p>
            <a:pPr algn="r">
              <a:buNone/>
            </a:pPr>
            <a:endParaRPr lang="es-VE" sz="1800" dirty="0">
              <a:solidFill>
                <a:schemeClr val="bg1"/>
              </a:solidFill>
            </a:endParaRPr>
          </a:p>
          <a:p>
            <a:pPr algn="r">
              <a:buNone/>
            </a:pPr>
            <a:endParaRPr lang="es-VE" sz="1800" dirty="0" smtClean="0">
              <a:solidFill>
                <a:schemeClr val="bg1"/>
              </a:solidFill>
            </a:endParaRPr>
          </a:p>
          <a:p>
            <a:pPr algn="r">
              <a:buNone/>
            </a:pPr>
            <a:endParaRPr lang="es-VE" sz="1800" dirty="0" smtClean="0">
              <a:solidFill>
                <a:schemeClr val="bg1"/>
              </a:solidFill>
            </a:endParaRPr>
          </a:p>
          <a:p>
            <a:pPr algn="r">
              <a:buNone/>
            </a:pPr>
            <a:endParaRPr lang="es-VE" sz="1800" dirty="0" smtClean="0"/>
          </a:p>
          <a:p>
            <a:pPr algn="just"/>
            <a:endParaRPr lang="es-VE" sz="1800" dirty="0"/>
          </a:p>
        </p:txBody>
      </p:sp>
      <p:pic>
        <p:nvPicPr>
          <p:cNvPr id="7" name="Picture 3" descr="13-18"/>
          <p:cNvPicPr>
            <a:picLocks noChangeAspect="1" noChangeArrowheads="1"/>
          </p:cNvPicPr>
          <p:nvPr/>
        </p:nvPicPr>
        <p:blipFill>
          <a:blip r:embed="rId3" cstate="print"/>
          <a:srcRect/>
          <a:stretch>
            <a:fillRect/>
          </a:stretch>
        </p:blipFill>
        <p:spPr bwMode="auto">
          <a:xfrm>
            <a:off x="0" y="2906712"/>
            <a:ext cx="3165168" cy="39512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b="1" dirty="0" smtClean="0">
                <a:solidFill>
                  <a:schemeClr val="bg1"/>
                </a:solidFill>
              </a:rPr>
              <a:t>SECUELAS  DE  LA  ESPASTICIDAD</a:t>
            </a:r>
            <a:endParaRPr lang="es-ES" dirty="0"/>
          </a:p>
        </p:txBody>
      </p:sp>
      <p:sp>
        <p:nvSpPr>
          <p:cNvPr id="3" name="2 Marcador de texto"/>
          <p:cNvSpPr>
            <a:spLocks noGrp="1"/>
          </p:cNvSpPr>
          <p:nvPr>
            <p:ph type="body" idx="1"/>
          </p:nvPr>
        </p:nvSpPr>
        <p:spPr/>
        <p:txBody>
          <a:bodyPr/>
          <a:lstStyle/>
          <a:p>
            <a:r>
              <a:rPr lang="es-ES" dirty="0" smtClean="0">
                <a:solidFill>
                  <a:schemeClr val="bg1"/>
                </a:solidFill>
              </a:rPr>
              <a:t>EN   LOS   MÙSCULOS</a:t>
            </a:r>
            <a:endParaRPr lang="es-ES" dirty="0">
              <a:solidFill>
                <a:schemeClr val="bg1"/>
              </a:solidFill>
            </a:endParaRPr>
          </a:p>
        </p:txBody>
      </p:sp>
      <p:sp>
        <p:nvSpPr>
          <p:cNvPr id="4" name="3 Marcador de contenido"/>
          <p:cNvSpPr>
            <a:spLocks noGrp="1"/>
          </p:cNvSpPr>
          <p:nvPr>
            <p:ph sz="half" idx="2"/>
          </p:nvPr>
        </p:nvSpPr>
        <p:spPr/>
        <p:txBody>
          <a:bodyPr/>
          <a:lstStyle/>
          <a:p>
            <a:r>
              <a:rPr lang="es-ES" u="sng" dirty="0" smtClean="0">
                <a:solidFill>
                  <a:schemeClr val="bg1"/>
                </a:solidFill>
              </a:rPr>
              <a:t>POSTURA  FIJA</a:t>
            </a:r>
          </a:p>
          <a:p>
            <a:endParaRPr lang="es-ES" u="sng" dirty="0" smtClean="0">
              <a:solidFill>
                <a:schemeClr val="bg1"/>
              </a:solidFill>
            </a:endParaRPr>
          </a:p>
          <a:p>
            <a:endParaRPr lang="es-ES" dirty="0" smtClean="0">
              <a:solidFill>
                <a:schemeClr val="bg1"/>
              </a:solidFill>
            </a:endParaRPr>
          </a:p>
          <a:p>
            <a:r>
              <a:rPr lang="es-ES" u="sng" dirty="0" smtClean="0">
                <a:solidFill>
                  <a:schemeClr val="bg1"/>
                </a:solidFill>
              </a:rPr>
              <a:t>FLEXIÓN  </a:t>
            </a:r>
            <a:r>
              <a:rPr lang="es-ES" u="sng" dirty="0" smtClean="0">
                <a:solidFill>
                  <a:schemeClr val="bg1"/>
                </a:solidFill>
              </a:rPr>
              <a:t>DE   CODO, MUÑECA   Y  DEDOS</a:t>
            </a:r>
          </a:p>
          <a:p>
            <a:endParaRPr lang="es-ES" u="sng" dirty="0" smtClean="0">
              <a:solidFill>
                <a:schemeClr val="bg1"/>
              </a:solidFill>
            </a:endParaRPr>
          </a:p>
          <a:p>
            <a:endParaRPr lang="es-ES" dirty="0" smtClean="0">
              <a:solidFill>
                <a:schemeClr val="bg1"/>
              </a:solidFill>
            </a:endParaRPr>
          </a:p>
          <a:p>
            <a:r>
              <a:rPr lang="es-ES" u="sng" dirty="0" smtClean="0">
                <a:solidFill>
                  <a:schemeClr val="bg1"/>
                </a:solidFill>
              </a:rPr>
              <a:t>PIE  EQUINO   VARO</a:t>
            </a:r>
          </a:p>
          <a:p>
            <a:endParaRPr lang="es-ES" dirty="0"/>
          </a:p>
        </p:txBody>
      </p:sp>
      <p:pic>
        <p:nvPicPr>
          <p:cNvPr id="7" name="Picture 4"/>
          <p:cNvPicPr>
            <a:picLocks noGrp="1" noChangeAspect="1" noChangeArrowheads="1"/>
          </p:cNvPicPr>
          <p:nvPr>
            <p:ph sz="quarter" idx="4"/>
          </p:nvPr>
        </p:nvPicPr>
        <p:blipFill>
          <a:blip r:embed="rId2" cstate="print"/>
          <a:srcRect l="62988" t="54688" r="1123"/>
          <a:stretch>
            <a:fillRect/>
          </a:stretch>
        </p:blipFill>
        <p:spPr bwMode="auto">
          <a:xfrm>
            <a:off x="4915677" y="1844825"/>
            <a:ext cx="3500470" cy="39630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7030A0"/>
          </a:solidFill>
        </p:spPr>
        <p:txBody>
          <a:bodyPr>
            <a:noAutofit/>
          </a:bodyPr>
          <a:lstStyle/>
          <a:p>
            <a:r>
              <a:rPr lang="es-VE" sz="2800" dirty="0" smtClean="0">
                <a:solidFill>
                  <a:schemeClr val="bg1"/>
                </a:solidFill>
              </a:rPr>
              <a:t>Objetivos</a:t>
            </a:r>
            <a:br>
              <a:rPr lang="es-VE" sz="2800" dirty="0" smtClean="0">
                <a:solidFill>
                  <a:schemeClr val="bg1"/>
                </a:solidFill>
              </a:rPr>
            </a:br>
            <a:r>
              <a:rPr lang="es-VE" sz="2800" dirty="0" smtClean="0">
                <a:solidFill>
                  <a:schemeClr val="bg1"/>
                </a:solidFill>
              </a:rPr>
              <a:t>MANEJO DE LA ESPASTICIDAD</a:t>
            </a:r>
            <a:endParaRPr lang="es-VE" sz="2800" dirty="0">
              <a:solidFill>
                <a:schemeClr val="bg1"/>
              </a:solidFill>
            </a:endParaRPr>
          </a:p>
        </p:txBody>
      </p:sp>
      <p:sp>
        <p:nvSpPr>
          <p:cNvPr id="5" name="4 Marcador de contenido"/>
          <p:cNvSpPr>
            <a:spLocks noGrp="1"/>
          </p:cNvSpPr>
          <p:nvPr>
            <p:ph idx="1"/>
          </p:nvPr>
        </p:nvSpPr>
        <p:spPr>
          <a:solidFill>
            <a:srgbClr val="7030A0"/>
          </a:solidFill>
        </p:spPr>
        <p:txBody>
          <a:bodyPr>
            <a:normAutofit/>
          </a:bodyPr>
          <a:lstStyle/>
          <a:p>
            <a:endParaRPr lang="es-VE" dirty="0" smtClean="0">
              <a:solidFill>
                <a:schemeClr val="bg1"/>
              </a:solidFill>
            </a:endParaRPr>
          </a:p>
          <a:p>
            <a:endParaRPr lang="es-VE" dirty="0" smtClean="0">
              <a:solidFill>
                <a:schemeClr val="bg1"/>
              </a:solidFill>
            </a:endParaRPr>
          </a:p>
          <a:p>
            <a:pPr>
              <a:buNone/>
            </a:pPr>
            <a:endParaRPr lang="es-VE" dirty="0">
              <a:solidFill>
                <a:schemeClr val="bg1"/>
              </a:solidFill>
            </a:endParaRPr>
          </a:p>
        </p:txBody>
      </p:sp>
      <p:graphicFrame>
        <p:nvGraphicFramePr>
          <p:cNvPr id="7" name="6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MANEJO  DE  LA  ESPASTICIDAD</a:t>
            </a:r>
            <a:endParaRPr lang="es-ES" b="1" dirty="0">
              <a:solidFill>
                <a:schemeClr val="bg1"/>
              </a:solidFill>
            </a:endParaRPr>
          </a:p>
        </p:txBody>
      </p:sp>
      <p:sp>
        <p:nvSpPr>
          <p:cNvPr id="3" name="2 Marcador de contenido"/>
          <p:cNvSpPr>
            <a:spLocks noGrp="1"/>
          </p:cNvSpPr>
          <p:nvPr>
            <p:ph idx="1"/>
          </p:nvPr>
        </p:nvSpPr>
        <p:spPr/>
        <p:txBody>
          <a:bodyPr/>
          <a:lstStyle/>
          <a:p>
            <a:r>
              <a:rPr lang="es-ES" dirty="0" smtClean="0">
                <a:solidFill>
                  <a:schemeClr val="bg1"/>
                </a:solidFill>
              </a:rPr>
              <a:t>MANTENER   LA   FUNCIONALIDAD</a:t>
            </a:r>
            <a:endParaRPr lang="es-ES" dirty="0">
              <a:solidFill>
                <a:schemeClr val="bg1"/>
              </a:solidFill>
            </a:endParaRPr>
          </a:p>
        </p:txBody>
      </p:sp>
      <p:pic>
        <p:nvPicPr>
          <p:cNvPr id="4" name="Picture 9" descr="C:\Users\Usuario\Pictures\CAMINANTE.gif"/>
          <p:cNvPicPr>
            <a:picLocks noChangeAspect="1" noChangeArrowheads="1" noCrop="1"/>
          </p:cNvPicPr>
          <p:nvPr/>
        </p:nvPicPr>
        <p:blipFill>
          <a:blip r:embed="rId2" cstate="print"/>
          <a:srcRect/>
          <a:stretch>
            <a:fillRect/>
          </a:stretch>
        </p:blipFill>
        <p:spPr bwMode="auto">
          <a:xfrm>
            <a:off x="2571736" y="2643182"/>
            <a:ext cx="2714625" cy="2757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EVALUACIÒN  DEL  PACIENTE</a:t>
            </a:r>
            <a:endParaRPr lang="es-ES" b="1" dirty="0">
              <a:solidFill>
                <a:schemeClr val="bg1"/>
              </a:solidFill>
            </a:endParaRPr>
          </a:p>
        </p:txBody>
      </p:sp>
      <p:sp>
        <p:nvSpPr>
          <p:cNvPr id="3" name="2 Marcador de contenido"/>
          <p:cNvSpPr>
            <a:spLocks noGrp="1"/>
          </p:cNvSpPr>
          <p:nvPr>
            <p:ph idx="1"/>
          </p:nvPr>
        </p:nvSpPr>
        <p:spPr/>
        <p:txBody>
          <a:bodyPr>
            <a:normAutofit fontScale="77500" lnSpcReduction="20000"/>
          </a:bodyPr>
          <a:lstStyle/>
          <a:p>
            <a:pPr>
              <a:buNone/>
            </a:pPr>
            <a:r>
              <a:rPr lang="en-US" dirty="0" smtClean="0">
                <a:solidFill>
                  <a:schemeClr val="bg1"/>
                </a:solidFill>
              </a:rPr>
              <a:t> </a:t>
            </a:r>
            <a:r>
              <a:rPr lang="en-US" dirty="0" err="1" smtClean="0">
                <a:solidFill>
                  <a:schemeClr val="bg1"/>
                </a:solidFill>
              </a:rPr>
              <a:t>Problema</a:t>
            </a:r>
            <a:endParaRPr lang="en-US" dirty="0" smtClean="0">
              <a:solidFill>
                <a:schemeClr val="bg1"/>
              </a:solidFill>
            </a:endParaRPr>
          </a:p>
          <a:p>
            <a:pPr>
              <a:buNone/>
            </a:pPr>
            <a:endParaRPr lang="en-US" dirty="0" smtClean="0">
              <a:solidFill>
                <a:schemeClr val="bg1"/>
              </a:solidFill>
            </a:endParaRPr>
          </a:p>
          <a:p>
            <a:pPr>
              <a:buNone/>
            </a:pPr>
            <a:r>
              <a:rPr lang="en-US" dirty="0" smtClean="0">
                <a:solidFill>
                  <a:schemeClr val="bg1"/>
                </a:solidFill>
              </a:rPr>
              <a:t> </a:t>
            </a:r>
            <a:r>
              <a:rPr lang="en-US" dirty="0" err="1" smtClean="0">
                <a:solidFill>
                  <a:schemeClr val="bg1"/>
                </a:solidFill>
              </a:rPr>
              <a:t>Diagnostico</a:t>
            </a:r>
            <a:endParaRPr lang="en-US" dirty="0" smtClean="0">
              <a:solidFill>
                <a:schemeClr val="bg1"/>
              </a:solidFill>
            </a:endParaRPr>
          </a:p>
          <a:p>
            <a:pPr>
              <a:buNone/>
            </a:pPr>
            <a:endParaRPr lang="en-US" dirty="0" smtClean="0">
              <a:solidFill>
                <a:schemeClr val="bg1"/>
              </a:solidFill>
            </a:endParaRPr>
          </a:p>
          <a:p>
            <a:pPr>
              <a:buNone/>
            </a:pPr>
            <a:r>
              <a:rPr lang="en-US" dirty="0" err="1" smtClean="0">
                <a:solidFill>
                  <a:schemeClr val="bg1"/>
                </a:solidFill>
              </a:rPr>
              <a:t>Topografia</a:t>
            </a:r>
            <a:r>
              <a:rPr lang="en-US" dirty="0" smtClean="0">
                <a:solidFill>
                  <a:schemeClr val="bg1"/>
                </a:solidFill>
              </a:rPr>
              <a:t>   Muscular</a:t>
            </a:r>
          </a:p>
          <a:p>
            <a:pPr>
              <a:buNone/>
            </a:pPr>
            <a:r>
              <a:rPr lang="en-US" dirty="0" smtClean="0">
                <a:solidFill>
                  <a:schemeClr val="bg1"/>
                </a:solidFill>
              </a:rPr>
              <a:t>  </a:t>
            </a:r>
          </a:p>
          <a:p>
            <a:pPr>
              <a:buNone/>
            </a:pPr>
            <a:r>
              <a:rPr lang="en-US" dirty="0" err="1" smtClean="0">
                <a:solidFill>
                  <a:schemeClr val="bg1"/>
                </a:solidFill>
              </a:rPr>
              <a:t>Dosis</a:t>
            </a:r>
            <a:r>
              <a:rPr lang="en-US" dirty="0" smtClean="0">
                <a:solidFill>
                  <a:schemeClr val="bg1"/>
                </a:solidFill>
              </a:rPr>
              <a:t>   ( </a:t>
            </a:r>
            <a:r>
              <a:rPr lang="en-US" dirty="0" err="1" smtClean="0">
                <a:solidFill>
                  <a:schemeClr val="bg1"/>
                </a:solidFill>
              </a:rPr>
              <a:t>Consentimiento</a:t>
            </a:r>
            <a:r>
              <a:rPr lang="en-US" dirty="0" smtClean="0">
                <a:solidFill>
                  <a:schemeClr val="bg1"/>
                </a:solidFill>
              </a:rPr>
              <a:t>  </a:t>
            </a:r>
            <a:r>
              <a:rPr lang="en-US" dirty="0" err="1" smtClean="0">
                <a:solidFill>
                  <a:schemeClr val="bg1"/>
                </a:solidFill>
              </a:rPr>
              <a:t>Informado</a:t>
            </a:r>
            <a:r>
              <a:rPr lang="en-US" dirty="0" smtClean="0">
                <a:solidFill>
                  <a:schemeClr val="bg1"/>
                </a:solidFill>
              </a:rPr>
              <a:t> )</a:t>
            </a:r>
          </a:p>
          <a:p>
            <a:pPr>
              <a:buNone/>
            </a:pPr>
            <a:r>
              <a:rPr lang="en-US" dirty="0" smtClean="0">
                <a:solidFill>
                  <a:schemeClr val="bg1"/>
                </a:solidFill>
              </a:rPr>
              <a:t> </a:t>
            </a:r>
          </a:p>
          <a:p>
            <a:pPr>
              <a:buNone/>
            </a:pPr>
            <a:r>
              <a:rPr lang="en-US" dirty="0" err="1" smtClean="0">
                <a:solidFill>
                  <a:schemeClr val="bg1"/>
                </a:solidFill>
              </a:rPr>
              <a:t>Terapia</a:t>
            </a:r>
            <a:endParaRPr lang="en-US" dirty="0" smtClean="0">
              <a:solidFill>
                <a:schemeClr val="bg1"/>
              </a:solidFill>
            </a:endParaRPr>
          </a:p>
          <a:p>
            <a:pPr>
              <a:buNone/>
            </a:pPr>
            <a:r>
              <a:rPr lang="en-US" dirty="0" smtClean="0">
                <a:solidFill>
                  <a:schemeClr val="bg1"/>
                </a:solidFill>
              </a:rPr>
              <a:t> </a:t>
            </a:r>
          </a:p>
          <a:p>
            <a:pPr>
              <a:buNone/>
            </a:pPr>
            <a:r>
              <a:rPr lang="en-US" dirty="0" err="1" smtClean="0">
                <a:solidFill>
                  <a:schemeClr val="bg1"/>
                </a:solidFill>
              </a:rPr>
              <a:t>Tto</a:t>
            </a:r>
            <a:r>
              <a:rPr lang="en-US" dirty="0" smtClean="0">
                <a:solidFill>
                  <a:schemeClr val="bg1"/>
                </a:solidFill>
              </a:rPr>
              <a:t>   </a:t>
            </a:r>
            <a:r>
              <a:rPr lang="en-US" dirty="0" err="1" smtClean="0">
                <a:solidFill>
                  <a:schemeClr val="bg1"/>
                </a:solidFill>
              </a:rPr>
              <a:t>Quirùrgico</a:t>
            </a:r>
            <a:endParaRPr lang="en-US" dirty="0" smtClean="0">
              <a:solidFill>
                <a:schemeClr val="bg1"/>
              </a:solidFill>
            </a:endParaRPr>
          </a:p>
          <a:p>
            <a:endParaRPr lang="es-ES" dirty="0"/>
          </a:p>
        </p:txBody>
      </p:sp>
      <p:pic>
        <p:nvPicPr>
          <p:cNvPr id="4" name="Picture 10" descr="http://128.241.192.41/images/umns004_0001.jpg"/>
          <p:cNvPicPr>
            <a:picLocks noChangeAspect="1" noChangeArrowheads="1"/>
          </p:cNvPicPr>
          <p:nvPr/>
        </p:nvPicPr>
        <p:blipFill>
          <a:blip r:embed="rId2" cstate="print"/>
          <a:srcRect/>
          <a:stretch>
            <a:fillRect/>
          </a:stretch>
        </p:blipFill>
        <p:spPr bwMode="auto">
          <a:xfrm>
            <a:off x="6848475" y="1214422"/>
            <a:ext cx="2295525" cy="2743201"/>
          </a:xfrm>
          <a:prstGeom prst="rect">
            <a:avLst/>
          </a:prstGeom>
          <a:noFill/>
        </p:spPr>
      </p:pic>
      <p:pic>
        <p:nvPicPr>
          <p:cNvPr id="5" name="Picture 4" descr="http://128.241.192.41/images/umns021.gif"/>
          <p:cNvPicPr>
            <a:picLocks noChangeAspect="1" noChangeArrowheads="1"/>
          </p:cNvPicPr>
          <p:nvPr/>
        </p:nvPicPr>
        <p:blipFill>
          <a:blip r:embed="rId3" cstate="print"/>
          <a:srcRect/>
          <a:stretch>
            <a:fillRect/>
          </a:stretch>
        </p:blipFill>
        <p:spPr bwMode="auto">
          <a:xfrm>
            <a:off x="6858016" y="4000500"/>
            <a:ext cx="2285984" cy="2857500"/>
          </a:xfrm>
          <a:prstGeom prst="rect">
            <a:avLst/>
          </a:prstGeom>
          <a:noFill/>
          <a:ln>
            <a:solidFill>
              <a:schemeClr val="accent1"/>
            </a:solid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solidFill>
            <a:srgbClr val="7030A0"/>
          </a:solidFill>
        </p:spPr>
        <p:txBody>
          <a:bodyPr>
            <a:normAutofit fontScale="90000"/>
          </a:bodyPr>
          <a:lstStyle/>
          <a:p>
            <a:r>
              <a:rPr lang="es-VE" sz="4900" b="1" dirty="0" smtClean="0">
                <a:solidFill>
                  <a:schemeClr val="bg1"/>
                </a:solidFill>
              </a:rPr>
              <a:t>MANEJO  DE  LA   ESPASTICIDAD</a:t>
            </a:r>
            <a:r>
              <a:rPr lang="es-VE" sz="3600" dirty="0" smtClean="0"/>
              <a:t/>
            </a:r>
            <a:br>
              <a:rPr lang="es-VE" sz="3600" dirty="0" smtClean="0"/>
            </a:br>
            <a:endParaRPr lang="es-VE" dirty="0"/>
          </a:p>
        </p:txBody>
      </p:sp>
      <p:sp>
        <p:nvSpPr>
          <p:cNvPr id="5" name="4 Marcador de contenido"/>
          <p:cNvSpPr>
            <a:spLocks noGrp="1"/>
          </p:cNvSpPr>
          <p:nvPr>
            <p:ph idx="1"/>
          </p:nvPr>
        </p:nvSpPr>
        <p:spPr>
          <a:solidFill>
            <a:schemeClr val="accent4">
              <a:lumMod val="60000"/>
              <a:lumOff val="40000"/>
            </a:schemeClr>
          </a:solidFill>
        </p:spPr>
        <p:txBody>
          <a:bodyPr>
            <a:normAutofit/>
          </a:bodyPr>
          <a:lstStyle/>
          <a:p>
            <a:pPr>
              <a:buNone/>
            </a:pPr>
            <a:r>
              <a:rPr lang="es-VE" sz="1050" dirty="0" smtClean="0"/>
              <a:t>.</a:t>
            </a:r>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endParaRPr lang="es-VE" sz="1050" dirty="0" smtClean="0"/>
          </a:p>
          <a:p>
            <a:pPr>
              <a:buNone/>
            </a:pPr>
            <a:r>
              <a:rPr lang="es-VE" sz="1050" dirty="0" smtClean="0"/>
              <a:t>J. </a:t>
            </a:r>
            <a:r>
              <a:rPr lang="es-VE" sz="1050" dirty="0" err="1" smtClean="0"/>
              <a:t>Sanchez,A</a:t>
            </a:r>
            <a:r>
              <a:rPr lang="es-VE" sz="1050" dirty="0" smtClean="0"/>
              <a:t>. </a:t>
            </a:r>
            <a:r>
              <a:rPr lang="es-VE" sz="1050" dirty="0" err="1" smtClean="0"/>
              <a:t>Ferrero.Aguilar,J</a:t>
            </a:r>
            <a:r>
              <a:rPr lang="es-VE" sz="1050" dirty="0" smtClean="0"/>
              <a:t>. y col.2008.Manual SERMEF de Rehabilitación y  Medicina </a:t>
            </a:r>
            <a:r>
              <a:rPr lang="es-VE" sz="1050" dirty="0" err="1" smtClean="0"/>
              <a:t>Fisica.España</a:t>
            </a:r>
            <a:r>
              <a:rPr lang="es-VE" dirty="0" smtClean="0"/>
              <a:t> . </a:t>
            </a:r>
            <a:r>
              <a:rPr lang="es-VE" dirty="0" smtClean="0">
                <a:solidFill>
                  <a:schemeClr val="bg1"/>
                </a:solidFill>
              </a:rPr>
              <a:t> </a:t>
            </a:r>
            <a:endParaRPr lang="es-VE" dirty="0">
              <a:solidFill>
                <a:schemeClr val="bg1"/>
              </a:solidFill>
            </a:endParaRPr>
          </a:p>
        </p:txBody>
      </p:sp>
      <p:sp>
        <p:nvSpPr>
          <p:cNvPr id="7" name="6 Elipse"/>
          <p:cNvSpPr/>
          <p:nvPr/>
        </p:nvSpPr>
        <p:spPr>
          <a:xfrm>
            <a:off x="1428728" y="1714488"/>
            <a:ext cx="5715040" cy="642942"/>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smtClean="0"/>
              <a:t>EQUIPO</a:t>
            </a:r>
          </a:p>
          <a:p>
            <a:pPr algn="ctr"/>
            <a:r>
              <a:rPr lang="es-VE" dirty="0" smtClean="0"/>
              <a:t>MULTIDISCIPLINARIO</a:t>
            </a:r>
            <a:endParaRPr lang="es-VE" dirty="0"/>
          </a:p>
        </p:txBody>
      </p:sp>
      <p:sp>
        <p:nvSpPr>
          <p:cNvPr id="11" name="10 Elipse"/>
          <p:cNvSpPr/>
          <p:nvPr/>
        </p:nvSpPr>
        <p:spPr>
          <a:xfrm>
            <a:off x="500034" y="2428868"/>
            <a:ext cx="2857520" cy="857256"/>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smtClean="0"/>
              <a:t>TÈCNICO             ORTOPÈDICO</a:t>
            </a:r>
            <a:r>
              <a:rPr lang="es-VE" sz="1400" dirty="0" smtClean="0">
                <a:solidFill>
                  <a:srgbClr val="7030A0"/>
                </a:solidFill>
              </a:rPr>
              <a:t>ORTESICOOR</a:t>
            </a:r>
            <a:endParaRPr lang="es-VE" sz="1400" dirty="0">
              <a:solidFill>
                <a:srgbClr val="7030A0"/>
              </a:solidFill>
            </a:endParaRPr>
          </a:p>
        </p:txBody>
      </p:sp>
      <p:sp>
        <p:nvSpPr>
          <p:cNvPr id="12" name="11 Elipse"/>
          <p:cNvSpPr/>
          <p:nvPr/>
        </p:nvSpPr>
        <p:spPr>
          <a:xfrm>
            <a:off x="500034" y="3571876"/>
            <a:ext cx="2071702" cy="928694"/>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smtClean="0"/>
              <a:t>NEURÒLOGO</a:t>
            </a:r>
            <a:endParaRPr lang="es-VE" sz="1600" dirty="0"/>
          </a:p>
        </p:txBody>
      </p:sp>
      <p:sp>
        <p:nvSpPr>
          <p:cNvPr id="13" name="12 Elipse"/>
          <p:cNvSpPr/>
          <p:nvPr/>
        </p:nvSpPr>
        <p:spPr>
          <a:xfrm>
            <a:off x="3571868" y="4929198"/>
            <a:ext cx="1785950" cy="7143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smtClean="0"/>
              <a:t>FAMILIA</a:t>
            </a:r>
          </a:p>
        </p:txBody>
      </p:sp>
      <p:sp>
        <p:nvSpPr>
          <p:cNvPr id="14" name="13 Elipse"/>
          <p:cNvSpPr/>
          <p:nvPr/>
        </p:nvSpPr>
        <p:spPr>
          <a:xfrm>
            <a:off x="3071802" y="3000372"/>
            <a:ext cx="2857520" cy="857256"/>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smtClean="0"/>
              <a:t>CUIDADORES</a:t>
            </a:r>
          </a:p>
        </p:txBody>
      </p:sp>
      <p:sp>
        <p:nvSpPr>
          <p:cNvPr id="15" name="14 Elipse"/>
          <p:cNvSpPr/>
          <p:nvPr/>
        </p:nvSpPr>
        <p:spPr>
          <a:xfrm>
            <a:off x="5786446" y="2428868"/>
            <a:ext cx="2700350" cy="78581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smtClean="0"/>
              <a:t>TERAPISTA</a:t>
            </a:r>
            <a:endParaRPr lang="es-VE" dirty="0"/>
          </a:p>
        </p:txBody>
      </p:sp>
      <p:sp>
        <p:nvSpPr>
          <p:cNvPr id="16" name="15 Elipse"/>
          <p:cNvSpPr/>
          <p:nvPr/>
        </p:nvSpPr>
        <p:spPr>
          <a:xfrm>
            <a:off x="6143636" y="3571876"/>
            <a:ext cx="2428892" cy="107157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smtClean="0"/>
              <a:t>TRAUMATOLOGO</a:t>
            </a:r>
          </a:p>
        </p:txBody>
      </p:sp>
      <p:sp>
        <p:nvSpPr>
          <p:cNvPr id="19" name="18 Elipse"/>
          <p:cNvSpPr/>
          <p:nvPr/>
        </p:nvSpPr>
        <p:spPr>
          <a:xfrm>
            <a:off x="5500694" y="4786322"/>
            <a:ext cx="3071834" cy="9144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smtClean="0"/>
              <a:t>PSIQUIATRA</a:t>
            </a:r>
          </a:p>
        </p:txBody>
      </p:sp>
      <p:sp>
        <p:nvSpPr>
          <p:cNvPr id="20" name="19 Elipse"/>
          <p:cNvSpPr/>
          <p:nvPr/>
        </p:nvSpPr>
        <p:spPr>
          <a:xfrm>
            <a:off x="714348" y="4786322"/>
            <a:ext cx="2500330" cy="928694"/>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smtClean="0"/>
              <a:t>TRABAJADOR</a:t>
            </a:r>
          </a:p>
          <a:p>
            <a:pPr algn="ctr"/>
            <a:r>
              <a:rPr lang="es-VE" sz="1600" dirty="0" smtClean="0"/>
              <a:t>SOCIAL</a:t>
            </a:r>
            <a:endParaRPr lang="es-VE" sz="1600" dirty="0"/>
          </a:p>
        </p:txBody>
      </p:sp>
      <p:sp>
        <p:nvSpPr>
          <p:cNvPr id="17" name="16 Elipse"/>
          <p:cNvSpPr/>
          <p:nvPr/>
        </p:nvSpPr>
        <p:spPr>
          <a:xfrm>
            <a:off x="3500430" y="4071942"/>
            <a:ext cx="1785950" cy="7143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smtClean="0"/>
              <a:t>FISIATRA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PROBLEMA</a:t>
            </a:r>
            <a:r>
              <a:rPr lang="es-ES" dirty="0" smtClean="0"/>
              <a:t> </a:t>
            </a:r>
            <a:endParaRPr lang="es-ES" dirty="0"/>
          </a:p>
        </p:txBody>
      </p:sp>
      <p:sp>
        <p:nvSpPr>
          <p:cNvPr id="3" name="2 Marcador de contenido"/>
          <p:cNvSpPr>
            <a:spLocks noGrp="1"/>
          </p:cNvSpPr>
          <p:nvPr>
            <p:ph idx="1"/>
          </p:nvPr>
        </p:nvSpPr>
        <p:spPr/>
        <p:txBody>
          <a:bodyPr/>
          <a:lstStyle/>
          <a:p>
            <a:r>
              <a:rPr lang="es-ES" dirty="0" smtClean="0">
                <a:solidFill>
                  <a:schemeClr val="bg1"/>
                </a:solidFill>
              </a:rPr>
              <a:t>LIMITACIÒN  FUNCIONAL</a:t>
            </a:r>
          </a:p>
          <a:p>
            <a:endParaRPr lang="es-ES" dirty="0" smtClean="0">
              <a:solidFill>
                <a:schemeClr val="bg1"/>
              </a:solidFill>
            </a:endParaRPr>
          </a:p>
          <a:p>
            <a:r>
              <a:rPr lang="es-ES" dirty="0" smtClean="0">
                <a:solidFill>
                  <a:schemeClr val="bg1"/>
                </a:solidFill>
              </a:rPr>
              <a:t>IMPACTO  INDIVIDUAL</a:t>
            </a:r>
          </a:p>
          <a:p>
            <a:endParaRPr lang="es-ES" dirty="0" smtClean="0">
              <a:solidFill>
                <a:schemeClr val="bg1"/>
              </a:solidFill>
            </a:endParaRPr>
          </a:p>
          <a:p>
            <a:r>
              <a:rPr lang="es-ES" dirty="0" smtClean="0">
                <a:solidFill>
                  <a:schemeClr val="bg1"/>
                </a:solidFill>
              </a:rPr>
              <a:t>IMPACTO  ENTORNO   FAMILIAR</a:t>
            </a:r>
          </a:p>
        </p:txBody>
      </p:sp>
      <p:pic>
        <p:nvPicPr>
          <p:cNvPr id="4" name="Picture 10" descr="http://www.legislaturachaco.gov.ar/ProyectoMujer/Discapacidad/images/slid1.jpg"/>
          <p:cNvPicPr>
            <a:picLocks noChangeAspect="1" noChangeArrowheads="1"/>
          </p:cNvPicPr>
          <p:nvPr/>
        </p:nvPicPr>
        <p:blipFill>
          <a:blip r:embed="rId2" cstate="print"/>
          <a:srcRect/>
          <a:stretch>
            <a:fillRect/>
          </a:stretch>
        </p:blipFill>
        <p:spPr bwMode="auto">
          <a:xfrm>
            <a:off x="6643702" y="214290"/>
            <a:ext cx="2250936" cy="214314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5" name="Picture 3" descr="C:\Users\Usuario\AppData\Local\Microsoft\Windows\Temporary Internet Files\Content.IE5\MUF5MH3T\MC900332828[1].wmf"/>
          <p:cNvPicPr>
            <a:picLocks noChangeAspect="1" noChangeArrowheads="1"/>
          </p:cNvPicPr>
          <p:nvPr/>
        </p:nvPicPr>
        <p:blipFill>
          <a:blip r:embed="rId3" cstate="print"/>
          <a:srcRect/>
          <a:stretch>
            <a:fillRect/>
          </a:stretch>
        </p:blipFill>
        <p:spPr bwMode="auto">
          <a:xfrm>
            <a:off x="7858148" y="2857496"/>
            <a:ext cx="972922" cy="1815084"/>
          </a:xfrm>
          <a:prstGeom prst="rect">
            <a:avLst/>
          </a:prstGeom>
          <a:noFill/>
        </p:spPr>
      </p:pic>
      <p:pic>
        <p:nvPicPr>
          <p:cNvPr id="6" name="Picture 1" descr="E:\BlackBerry\pictures\IMG01685-20110531-1123.jpg"/>
          <p:cNvPicPr>
            <a:picLocks noChangeAspect="1" noChangeArrowheads="1"/>
          </p:cNvPicPr>
          <p:nvPr/>
        </p:nvPicPr>
        <p:blipFill>
          <a:blip r:embed="rId4" cstate="print"/>
          <a:srcRect/>
          <a:stretch>
            <a:fillRect/>
          </a:stretch>
        </p:blipFill>
        <p:spPr bwMode="auto">
          <a:xfrm rot="16200000">
            <a:off x="2786046" y="4429136"/>
            <a:ext cx="1928802" cy="207167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noGrp="1"/>
          </p:cNvSpPr>
          <p:nvPr>
            <p:ph type="title"/>
          </p:nvPr>
        </p:nvSpPr>
        <p:spPr>
          <a:xfrm>
            <a:off x="457200" y="274638"/>
            <a:ext cx="8229600" cy="52322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s-ES" sz="2800" dirty="0" smtClean="0">
                <a:solidFill>
                  <a:schemeClr val="accent4">
                    <a:lumMod val="75000"/>
                  </a:schemeClr>
                </a:solidFill>
                <a:effectLst>
                  <a:outerShdw blurRad="50800" dist="38100" dir="2700000" algn="tl" rotWithShape="0">
                    <a:prstClr val="black">
                      <a:alpha val="40000"/>
                    </a:prstClr>
                  </a:outerShdw>
                </a:effectLst>
                <a:latin typeface="Arial" pitchFamily="34" charset="0"/>
                <a:cs typeface="Arial" pitchFamily="34" charset="0"/>
              </a:rPr>
              <a:t>Actividades de la Vida Diaria</a:t>
            </a:r>
            <a:endParaRPr lang="es-ES" sz="2800" dirty="0">
              <a:solidFill>
                <a:schemeClr val="accent4">
                  <a:lumMod val="75000"/>
                </a:schemeClr>
              </a:solidFill>
              <a:effectLst>
                <a:outerShdw blurRad="50800" dist="38100" dir="2700000" algn="tl" rotWithShape="0">
                  <a:prstClr val="black">
                    <a:alpha val="40000"/>
                  </a:prstClr>
                </a:outerShdw>
              </a:effectLst>
              <a:latin typeface="Arial" pitchFamily="34" charset="0"/>
              <a:cs typeface="Arial" pitchFamily="34" charset="0"/>
            </a:endParaRPr>
          </a:p>
        </p:txBody>
      </p:sp>
      <p:grpSp>
        <p:nvGrpSpPr>
          <p:cNvPr id="2" name="5 Grupo"/>
          <p:cNvGrpSpPr/>
          <p:nvPr/>
        </p:nvGrpSpPr>
        <p:grpSpPr>
          <a:xfrm>
            <a:off x="2928926" y="928670"/>
            <a:ext cx="2500330" cy="1357322"/>
            <a:chOff x="3143240" y="1285860"/>
            <a:chExt cx="2500330" cy="1357322"/>
          </a:xfrm>
        </p:grpSpPr>
        <p:sp>
          <p:nvSpPr>
            <p:cNvPr id="7" name="6 Pentágono regular"/>
            <p:cNvSpPr/>
            <p:nvPr/>
          </p:nvSpPr>
          <p:spPr>
            <a:xfrm>
              <a:off x="3143240" y="1285860"/>
              <a:ext cx="2428892" cy="1357322"/>
            </a:xfrm>
            <a:prstGeom prst="pentagon">
              <a:avLst/>
            </a:prstGeom>
            <a:solidFill>
              <a:srgbClr val="92D05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7 CuadroTexto"/>
            <p:cNvSpPr txBox="1"/>
            <p:nvPr/>
          </p:nvSpPr>
          <p:spPr>
            <a:xfrm>
              <a:off x="3214678" y="1714488"/>
              <a:ext cx="2428892" cy="461665"/>
            </a:xfrm>
            <a:prstGeom prst="rect">
              <a:avLst/>
            </a:prstGeom>
            <a:noFill/>
          </p:spPr>
          <p:txBody>
            <a:bodyPr wrap="square" rtlCol="0">
              <a:spAutoFit/>
            </a:bodyPr>
            <a:lstStyle/>
            <a:p>
              <a:r>
                <a:rPr lang="es-ES" sz="2400" dirty="0" smtClean="0">
                  <a:latin typeface="Arial" pitchFamily="34" charset="0"/>
                  <a:cs typeface="Arial" pitchFamily="34" charset="0"/>
                </a:rPr>
                <a:t>      </a:t>
              </a:r>
              <a:r>
                <a:rPr lang="es-ES" sz="1600" dirty="0" smtClean="0">
                  <a:latin typeface="Arial" pitchFamily="34" charset="0"/>
                  <a:cs typeface="Arial" pitchFamily="34" charset="0"/>
                </a:rPr>
                <a:t>Ambulación</a:t>
              </a:r>
              <a:endParaRPr lang="es-ES" sz="1600" dirty="0">
                <a:latin typeface="Arial" pitchFamily="34" charset="0"/>
                <a:cs typeface="Arial" pitchFamily="34" charset="0"/>
              </a:endParaRPr>
            </a:p>
          </p:txBody>
        </p:sp>
      </p:grpSp>
      <p:sp>
        <p:nvSpPr>
          <p:cNvPr id="9" name="8 Pentágono regular"/>
          <p:cNvSpPr/>
          <p:nvPr/>
        </p:nvSpPr>
        <p:spPr>
          <a:xfrm>
            <a:off x="4786314" y="2000240"/>
            <a:ext cx="2428892" cy="1357322"/>
          </a:xfrm>
          <a:prstGeom prst="pentagon">
            <a:avLst/>
          </a:prstGeom>
          <a:solidFill>
            <a:srgbClr val="FF99CC"/>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chemeClr val="tx1"/>
                </a:solidFill>
              </a:rPr>
              <a:t>Alimentación</a:t>
            </a:r>
            <a:endParaRPr lang="es-ES" sz="1600" dirty="0">
              <a:solidFill>
                <a:schemeClr val="tx1"/>
              </a:solidFill>
            </a:endParaRPr>
          </a:p>
        </p:txBody>
      </p:sp>
      <p:grpSp>
        <p:nvGrpSpPr>
          <p:cNvPr id="3" name="10 Grupo"/>
          <p:cNvGrpSpPr/>
          <p:nvPr/>
        </p:nvGrpSpPr>
        <p:grpSpPr>
          <a:xfrm>
            <a:off x="4286248" y="3643314"/>
            <a:ext cx="3214710" cy="1357322"/>
            <a:chOff x="3214678" y="3857628"/>
            <a:chExt cx="3214710" cy="1357322"/>
          </a:xfrm>
        </p:grpSpPr>
        <p:sp>
          <p:nvSpPr>
            <p:cNvPr id="12" name="11 Pentágono regular"/>
            <p:cNvSpPr/>
            <p:nvPr/>
          </p:nvSpPr>
          <p:spPr>
            <a:xfrm>
              <a:off x="3214678" y="3857628"/>
              <a:ext cx="2428892" cy="1357322"/>
            </a:xfrm>
            <a:prstGeom prst="pentagon">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3" name="12 CuadroTexto"/>
            <p:cNvSpPr txBox="1"/>
            <p:nvPr/>
          </p:nvSpPr>
          <p:spPr>
            <a:xfrm>
              <a:off x="3786182" y="4071942"/>
              <a:ext cx="2643206" cy="830997"/>
            </a:xfrm>
            <a:prstGeom prst="rect">
              <a:avLst/>
            </a:prstGeom>
            <a:noFill/>
          </p:spPr>
          <p:txBody>
            <a:bodyPr wrap="square" rtlCol="0">
              <a:spAutoFit/>
            </a:bodyPr>
            <a:lstStyle/>
            <a:p>
              <a:r>
                <a:rPr lang="es-ES" sz="2400" dirty="0" smtClean="0"/>
                <a:t>    </a:t>
              </a:r>
            </a:p>
            <a:p>
              <a:r>
                <a:rPr lang="es-ES" sz="2400" dirty="0" smtClean="0"/>
                <a:t>   </a:t>
              </a:r>
              <a:r>
                <a:rPr lang="es-ES" sz="1600" dirty="0" smtClean="0"/>
                <a:t>Vestido</a:t>
              </a:r>
              <a:endParaRPr lang="es-ES" sz="1600" dirty="0"/>
            </a:p>
          </p:txBody>
        </p:sp>
      </p:grpSp>
      <p:sp>
        <p:nvSpPr>
          <p:cNvPr id="14" name="13 Pentágono regular"/>
          <p:cNvSpPr/>
          <p:nvPr/>
        </p:nvSpPr>
        <p:spPr>
          <a:xfrm>
            <a:off x="1857356" y="3643314"/>
            <a:ext cx="2428892" cy="1357322"/>
          </a:xfrm>
          <a:prstGeom prst="pentagon">
            <a:avLst/>
          </a:prstGeom>
          <a:solidFill>
            <a:schemeClr val="accent2">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chemeClr val="tx1"/>
                </a:solidFill>
              </a:rPr>
              <a:t>Traslado</a:t>
            </a:r>
            <a:endParaRPr lang="es-ES" sz="1600" dirty="0">
              <a:solidFill>
                <a:schemeClr val="tx1"/>
              </a:solidFill>
            </a:endParaRPr>
          </a:p>
        </p:txBody>
      </p:sp>
      <p:sp>
        <p:nvSpPr>
          <p:cNvPr id="15" name="14 Pentágono regular"/>
          <p:cNvSpPr/>
          <p:nvPr/>
        </p:nvSpPr>
        <p:spPr>
          <a:xfrm>
            <a:off x="1000100" y="2143116"/>
            <a:ext cx="2428892" cy="1448971"/>
          </a:xfrm>
          <a:prstGeom prst="pentagon">
            <a:avLst/>
          </a:prstGeom>
          <a:solidFill>
            <a:srgbClr val="F0F52B"/>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solidFill>
                  <a:schemeClr val="tx1"/>
                </a:solidFill>
              </a:rPr>
              <a:t>Higiene</a:t>
            </a:r>
          </a:p>
          <a:p>
            <a:pPr algn="ctr"/>
            <a:r>
              <a:rPr lang="es-ES" sz="1400" dirty="0" smtClean="0">
                <a:solidFill>
                  <a:schemeClr val="tx1"/>
                </a:solidFill>
              </a:rPr>
              <a:t>Personal</a:t>
            </a:r>
            <a:endParaRPr lang="es-ES" sz="1400" dirty="0"/>
          </a:p>
        </p:txBody>
      </p:sp>
      <p:sp>
        <p:nvSpPr>
          <p:cNvPr id="21" name="20 Flecha curvada hacia abajo"/>
          <p:cNvSpPr/>
          <p:nvPr/>
        </p:nvSpPr>
        <p:spPr>
          <a:xfrm>
            <a:off x="3571868" y="2786058"/>
            <a:ext cx="1216152" cy="731520"/>
          </a:xfrm>
          <a:prstGeom prst="curvedDownArrow">
            <a:avLst/>
          </a:prstGeom>
          <a:solidFill>
            <a:srgbClr val="7030A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schemeClr val="tx1"/>
              </a:solidFill>
            </a:endParaRPr>
          </a:p>
        </p:txBody>
      </p:sp>
      <p:sp>
        <p:nvSpPr>
          <p:cNvPr id="20" name="19 Rectángulo"/>
          <p:cNvSpPr/>
          <p:nvPr/>
        </p:nvSpPr>
        <p:spPr>
          <a:xfrm>
            <a:off x="571472" y="6106654"/>
            <a:ext cx="8286808" cy="246221"/>
          </a:xfrm>
          <a:prstGeom prst="rect">
            <a:avLst/>
          </a:prstGeom>
        </p:spPr>
        <p:txBody>
          <a:bodyPr wrap="square">
            <a:spAutoFit/>
          </a:bodyPr>
          <a:lstStyle/>
          <a:p>
            <a:r>
              <a:rPr lang="es-ES" sz="1000" b="1" dirty="0" err="1" smtClean="0">
                <a:solidFill>
                  <a:schemeClr val="bg1"/>
                </a:solidFill>
                <a:latin typeface="Arial" pitchFamily="34" charset="0"/>
                <a:cs typeface="Arial" pitchFamily="34" charset="0"/>
              </a:rPr>
              <a:t>Sanchez,I.Ferrero,A.Aguilar,J.y</a:t>
            </a:r>
            <a:r>
              <a:rPr lang="es-ES" sz="1000" b="1" dirty="0" smtClean="0">
                <a:solidFill>
                  <a:schemeClr val="bg1"/>
                </a:solidFill>
                <a:latin typeface="Arial" pitchFamily="34" charset="0"/>
                <a:cs typeface="Arial" pitchFamily="34" charset="0"/>
              </a:rPr>
              <a:t> </a:t>
            </a:r>
            <a:r>
              <a:rPr lang="es-ES" sz="1000" b="1" dirty="0" err="1" smtClean="0">
                <a:solidFill>
                  <a:schemeClr val="bg1"/>
                </a:solidFill>
                <a:latin typeface="Arial" pitchFamily="34" charset="0"/>
                <a:cs typeface="Arial" pitchFamily="34" charset="0"/>
              </a:rPr>
              <a:t>col.Manual</a:t>
            </a:r>
            <a:r>
              <a:rPr lang="es-ES" sz="1000" b="1" dirty="0" smtClean="0">
                <a:solidFill>
                  <a:schemeClr val="bg1"/>
                </a:solidFill>
                <a:latin typeface="Arial" pitchFamily="34" charset="0"/>
                <a:cs typeface="Arial" pitchFamily="34" charset="0"/>
              </a:rPr>
              <a:t> SERMEF de Rehabilitación y Medicina FisicaPanamericana.2008.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DIAGNÒSTICO</a:t>
            </a:r>
            <a:endParaRPr lang="es-ES" b="1" dirty="0">
              <a:solidFill>
                <a:schemeClr val="bg1"/>
              </a:solidFill>
            </a:endParaRPr>
          </a:p>
        </p:txBody>
      </p:sp>
      <p:sp>
        <p:nvSpPr>
          <p:cNvPr id="3" name="2 Marcador de contenido"/>
          <p:cNvSpPr>
            <a:spLocks noGrp="1"/>
          </p:cNvSpPr>
          <p:nvPr>
            <p:ph idx="1"/>
          </p:nvPr>
        </p:nvSpPr>
        <p:spPr/>
        <p:txBody>
          <a:bodyPr>
            <a:normAutofit fontScale="85000" lnSpcReduction="20000"/>
          </a:bodyPr>
          <a:lstStyle/>
          <a:p>
            <a:pPr lvl="1">
              <a:buNone/>
            </a:pPr>
            <a:r>
              <a:rPr lang="en-US" dirty="0" smtClean="0">
                <a:solidFill>
                  <a:schemeClr val="bg1"/>
                </a:solidFill>
              </a:rPr>
              <a:t>SINDROME  DE  NEURONA  MOTORA  SUPERIOR</a:t>
            </a:r>
          </a:p>
          <a:p>
            <a:pPr lvl="1"/>
            <a:r>
              <a:rPr lang="en-US" dirty="0" err="1" smtClean="0">
                <a:solidFill>
                  <a:schemeClr val="bg1"/>
                </a:solidFill>
              </a:rPr>
              <a:t>Lesionado</a:t>
            </a:r>
            <a:r>
              <a:rPr lang="en-US" dirty="0" smtClean="0">
                <a:solidFill>
                  <a:schemeClr val="bg1"/>
                </a:solidFill>
              </a:rPr>
              <a:t>  </a:t>
            </a:r>
            <a:r>
              <a:rPr lang="en-US" dirty="0" err="1" smtClean="0">
                <a:solidFill>
                  <a:schemeClr val="bg1"/>
                </a:solidFill>
              </a:rPr>
              <a:t>Mdular</a:t>
            </a:r>
            <a:endParaRPr lang="en-US" dirty="0" smtClean="0">
              <a:solidFill>
                <a:schemeClr val="bg1"/>
              </a:solidFill>
            </a:endParaRPr>
          </a:p>
          <a:p>
            <a:pPr lvl="1"/>
            <a:endParaRPr lang="en-US" dirty="0" smtClean="0">
              <a:solidFill>
                <a:schemeClr val="bg1"/>
              </a:solidFill>
            </a:endParaRPr>
          </a:p>
          <a:p>
            <a:pPr lvl="1"/>
            <a:endParaRPr lang="en-US" dirty="0" smtClean="0">
              <a:solidFill>
                <a:schemeClr val="bg1"/>
              </a:solidFill>
            </a:endParaRPr>
          </a:p>
          <a:p>
            <a:pPr lvl="1"/>
            <a:r>
              <a:rPr lang="en-US" dirty="0" smtClean="0">
                <a:solidFill>
                  <a:schemeClr val="bg1"/>
                </a:solidFill>
              </a:rPr>
              <a:t>T  E  C</a:t>
            </a:r>
          </a:p>
          <a:p>
            <a:pPr lvl="1">
              <a:buNone/>
            </a:pPr>
            <a:endParaRPr lang="en-US" dirty="0" smtClean="0">
              <a:solidFill>
                <a:schemeClr val="bg1"/>
              </a:solidFill>
            </a:endParaRPr>
          </a:p>
          <a:p>
            <a:pPr lvl="1">
              <a:buNone/>
            </a:pPr>
            <a:r>
              <a:rPr lang="en-US" dirty="0" smtClean="0">
                <a:solidFill>
                  <a:schemeClr val="bg1"/>
                </a:solidFill>
              </a:rPr>
              <a:t> </a:t>
            </a:r>
          </a:p>
          <a:p>
            <a:pPr lvl="1"/>
            <a:r>
              <a:rPr lang="en-US" dirty="0" err="1" smtClean="0">
                <a:solidFill>
                  <a:schemeClr val="bg1"/>
                </a:solidFill>
              </a:rPr>
              <a:t>Mielopatias</a:t>
            </a:r>
            <a:endParaRPr lang="en-US" dirty="0" smtClean="0">
              <a:solidFill>
                <a:schemeClr val="bg1"/>
              </a:solidFill>
            </a:endParaRPr>
          </a:p>
          <a:p>
            <a:pPr lvl="1"/>
            <a:endParaRPr lang="en-US" dirty="0" smtClean="0">
              <a:solidFill>
                <a:schemeClr val="bg1"/>
              </a:solidFill>
            </a:endParaRPr>
          </a:p>
          <a:p>
            <a:pPr lvl="1"/>
            <a:r>
              <a:rPr lang="en-US" dirty="0" err="1" smtClean="0">
                <a:solidFill>
                  <a:schemeClr val="bg1"/>
                </a:solidFill>
              </a:rPr>
              <a:t>Secuelas</a:t>
            </a:r>
            <a:r>
              <a:rPr lang="en-US" dirty="0" smtClean="0">
                <a:solidFill>
                  <a:schemeClr val="bg1"/>
                </a:solidFill>
              </a:rPr>
              <a:t>   PCI</a:t>
            </a:r>
          </a:p>
          <a:p>
            <a:pPr lvl="1">
              <a:buNone/>
            </a:pPr>
            <a:r>
              <a:rPr lang="en-US" dirty="0" smtClean="0">
                <a:solidFill>
                  <a:schemeClr val="bg1"/>
                </a:solidFill>
              </a:rPr>
              <a:t>   </a:t>
            </a:r>
          </a:p>
          <a:p>
            <a:pPr lvl="1"/>
            <a:r>
              <a:rPr lang="en-US" dirty="0" err="1" smtClean="0">
                <a:solidFill>
                  <a:schemeClr val="bg1"/>
                </a:solidFill>
              </a:rPr>
              <a:t>Encefalopatia</a:t>
            </a:r>
            <a:endParaRPr lang="en-US" dirty="0" smtClean="0">
              <a:solidFill>
                <a:schemeClr val="bg1"/>
              </a:solidFill>
            </a:endParaRPr>
          </a:p>
          <a:p>
            <a:endParaRPr lang="es-ES" dirty="0"/>
          </a:p>
        </p:txBody>
      </p:sp>
      <p:pic>
        <p:nvPicPr>
          <p:cNvPr id="4" name="Picture 4" descr="CONTRACTURAS EN FLEXIÓN"/>
          <p:cNvPicPr>
            <a:picLocks noChangeAspect="1" noChangeArrowheads="1"/>
          </p:cNvPicPr>
          <p:nvPr/>
        </p:nvPicPr>
        <p:blipFill>
          <a:blip r:embed="rId2" cstate="print">
            <a:lum contrast="18000"/>
          </a:blip>
          <a:srcRect t="11575" b="13583"/>
          <a:stretch>
            <a:fillRect/>
          </a:stretch>
        </p:blipFill>
        <p:spPr bwMode="auto">
          <a:xfrm>
            <a:off x="4835525" y="4473575"/>
            <a:ext cx="4308475" cy="2384425"/>
          </a:xfrm>
          <a:prstGeom prst="rect">
            <a:avLst/>
          </a:prstGeom>
          <a:noFill/>
          <a:ln w="38100" cmpd="dbl">
            <a:solidFill>
              <a:srgbClr val="FF6600"/>
            </a:solidFill>
            <a:miter lim="800000"/>
            <a:headEnd/>
            <a:tailEnd/>
          </a:ln>
        </p:spPr>
      </p:pic>
      <p:pic>
        <p:nvPicPr>
          <p:cNvPr id="5" name="Picture 5"/>
          <p:cNvPicPr>
            <a:picLocks noChangeAspect="1" noChangeArrowheads="1"/>
          </p:cNvPicPr>
          <p:nvPr/>
        </p:nvPicPr>
        <p:blipFill>
          <a:blip r:embed="rId3" cstate="print">
            <a:lum bright="18000"/>
          </a:blip>
          <a:srcRect l="14598"/>
          <a:stretch>
            <a:fillRect/>
          </a:stretch>
        </p:blipFill>
        <p:spPr bwMode="auto">
          <a:xfrm>
            <a:off x="4857752" y="2143116"/>
            <a:ext cx="2428892" cy="2143140"/>
          </a:xfrm>
          <a:prstGeom prst="rect">
            <a:avLst/>
          </a:prstGeom>
          <a:noFill/>
          <a:ln w="38100">
            <a:solidFill>
              <a:schemeClr val="accent1"/>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Marcador de contenido"/>
          <p:cNvSpPr>
            <a:spLocks noGrp="1"/>
          </p:cNvSpPr>
          <p:nvPr>
            <p:ph idx="1"/>
          </p:nvPr>
        </p:nvSpPr>
        <p:spPr>
          <a:xfrm>
            <a:off x="457200" y="1600200"/>
            <a:ext cx="8229600" cy="2043113"/>
          </a:xfrm>
        </p:spPr>
        <p:txBody>
          <a:bodyPr/>
          <a:lstStyle/>
          <a:p>
            <a:pPr marL="0" indent="0" algn="just" eaLnBrk="1" hangingPunct="1">
              <a:buFont typeface="Arial" charset="0"/>
              <a:buNone/>
            </a:pPr>
            <a:r>
              <a:rPr lang="es-ES" sz="1800" b="1" cap="all" dirty="0" smtClean="0">
                <a:solidFill>
                  <a:schemeClr val="bg1"/>
                </a:solidFill>
              </a:rPr>
              <a:t>Focal</a:t>
            </a:r>
            <a:r>
              <a:rPr lang="es-ES" sz="1800" dirty="0" smtClean="0">
                <a:solidFill>
                  <a:schemeClr val="bg1"/>
                </a:solidFill>
              </a:rPr>
              <a:t>                                 </a:t>
            </a:r>
            <a:r>
              <a:rPr lang="es-ES" sz="1800" dirty="0" err="1" smtClean="0">
                <a:solidFill>
                  <a:schemeClr val="bg1"/>
                </a:solidFill>
              </a:rPr>
              <a:t>Hiperextensión</a:t>
            </a:r>
            <a:r>
              <a:rPr lang="es-ES" sz="1800" dirty="0" smtClean="0">
                <a:solidFill>
                  <a:schemeClr val="bg1"/>
                </a:solidFill>
              </a:rPr>
              <a:t> del </a:t>
            </a:r>
            <a:r>
              <a:rPr lang="es-ES" sz="1800" dirty="0" err="1" smtClean="0">
                <a:solidFill>
                  <a:schemeClr val="bg1"/>
                </a:solidFill>
              </a:rPr>
              <a:t>halux</a:t>
            </a:r>
            <a:r>
              <a:rPr lang="es-ES" sz="1800" dirty="0" smtClean="0">
                <a:solidFill>
                  <a:schemeClr val="bg1"/>
                </a:solidFill>
              </a:rPr>
              <a:t>, aducción de los muslos, etc.</a:t>
            </a:r>
          </a:p>
          <a:p>
            <a:pPr marL="0" indent="0" algn="just" eaLnBrk="1" hangingPunct="1">
              <a:buFont typeface="Arial" charset="0"/>
              <a:buNone/>
            </a:pPr>
            <a:r>
              <a:rPr lang="es-ES" sz="1800" b="1" cap="all" dirty="0" smtClean="0">
                <a:solidFill>
                  <a:schemeClr val="bg1"/>
                </a:solidFill>
              </a:rPr>
              <a:t>Multifocal</a:t>
            </a:r>
            <a:r>
              <a:rPr lang="es-ES" sz="1800" dirty="0" smtClean="0">
                <a:solidFill>
                  <a:schemeClr val="bg1"/>
                </a:solidFill>
              </a:rPr>
              <a:t>                      Afectación de varias articulaciones de la misma extremidad</a:t>
            </a:r>
          </a:p>
          <a:p>
            <a:pPr marL="0" indent="0" algn="just" eaLnBrk="1" hangingPunct="1">
              <a:buFont typeface="Arial" charset="0"/>
              <a:buNone/>
            </a:pPr>
            <a:r>
              <a:rPr lang="es-ES" sz="1800" cap="all" dirty="0" err="1" smtClean="0">
                <a:solidFill>
                  <a:schemeClr val="bg1"/>
                </a:solidFill>
              </a:rPr>
              <a:t>Re</a:t>
            </a:r>
            <a:r>
              <a:rPr lang="es-ES" sz="1800" b="1" cap="all" dirty="0" err="1" smtClean="0">
                <a:solidFill>
                  <a:schemeClr val="bg1"/>
                </a:solidFill>
              </a:rPr>
              <a:t>gion</a:t>
            </a:r>
            <a:r>
              <a:rPr lang="es-ES" sz="1800" b="1" dirty="0" err="1" smtClean="0">
                <a:solidFill>
                  <a:schemeClr val="bg1"/>
                </a:solidFill>
              </a:rPr>
              <a:t>AL</a:t>
            </a:r>
            <a:r>
              <a:rPr lang="es-ES" sz="1800" dirty="0" smtClean="0">
                <a:solidFill>
                  <a:schemeClr val="bg1"/>
                </a:solidFill>
              </a:rPr>
              <a:t>                           Diplejía </a:t>
            </a:r>
            <a:r>
              <a:rPr lang="es-ES" sz="1800" dirty="0" err="1" smtClean="0">
                <a:solidFill>
                  <a:schemeClr val="bg1"/>
                </a:solidFill>
              </a:rPr>
              <a:t>espásttica</a:t>
            </a:r>
            <a:endParaRPr lang="es-ES" sz="1800" dirty="0" smtClean="0">
              <a:solidFill>
                <a:schemeClr val="bg1"/>
              </a:solidFill>
            </a:endParaRPr>
          </a:p>
          <a:p>
            <a:pPr marL="0" indent="0" algn="just" eaLnBrk="1" hangingPunct="1">
              <a:buFont typeface="Arial" charset="0"/>
              <a:buNone/>
            </a:pPr>
            <a:r>
              <a:rPr lang="es-ES" sz="1800" b="1" cap="all" dirty="0" smtClean="0">
                <a:solidFill>
                  <a:schemeClr val="bg1"/>
                </a:solidFill>
              </a:rPr>
              <a:t>Generalizada </a:t>
            </a:r>
            <a:r>
              <a:rPr lang="es-ES" sz="1800" dirty="0" smtClean="0">
                <a:solidFill>
                  <a:schemeClr val="bg1"/>
                </a:solidFill>
              </a:rPr>
              <a:t>                 Afectación de las 4 extremidades</a:t>
            </a:r>
          </a:p>
        </p:txBody>
      </p:sp>
      <p:sp>
        <p:nvSpPr>
          <p:cNvPr id="4" name="3 Rectángulo"/>
          <p:cNvSpPr/>
          <p:nvPr/>
        </p:nvSpPr>
        <p:spPr>
          <a:xfrm>
            <a:off x="1855125" y="285728"/>
            <a:ext cx="5083379" cy="76944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s-ES" sz="4400" b="1" dirty="0" smtClean="0">
                <a:ln w="11430"/>
                <a:solidFill>
                  <a:schemeClr val="bg1"/>
                </a:solidFill>
                <a:latin typeface="+mj-lt"/>
                <a:cs typeface="+mn-cs"/>
              </a:rPr>
              <a:t>Topografía  Muscular</a:t>
            </a:r>
            <a:endParaRPr lang="es-VE" sz="4400" b="1" dirty="0">
              <a:ln w="11430"/>
              <a:solidFill>
                <a:schemeClr val="bg1"/>
              </a:solidFill>
              <a:latin typeface="+mj-lt"/>
              <a:cs typeface="+mn-cs"/>
            </a:endParaRPr>
          </a:p>
        </p:txBody>
      </p:sp>
      <p:pic>
        <p:nvPicPr>
          <p:cNvPr id="6" name="6 Imagen" descr="Imagen 031.jpg"/>
          <p:cNvPicPr>
            <a:picLocks noChangeAspect="1"/>
          </p:cNvPicPr>
          <p:nvPr/>
        </p:nvPicPr>
        <p:blipFill>
          <a:blip r:embed="rId2" cstate="print"/>
          <a:srcRect/>
          <a:stretch>
            <a:fillRect/>
          </a:stretch>
        </p:blipFill>
        <p:spPr bwMode="auto">
          <a:xfrm>
            <a:off x="500034" y="4286256"/>
            <a:ext cx="1857388" cy="235745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5605" name="6 CuadroTexto"/>
          <p:cNvSpPr txBox="1">
            <a:spLocks noChangeArrowheads="1"/>
          </p:cNvSpPr>
          <p:nvPr/>
        </p:nvSpPr>
        <p:spPr bwMode="auto">
          <a:xfrm>
            <a:off x="857250" y="3786188"/>
            <a:ext cx="2000250" cy="369887"/>
          </a:xfrm>
          <a:prstGeom prst="rect">
            <a:avLst/>
          </a:prstGeom>
          <a:noFill/>
          <a:ln w="9525">
            <a:noFill/>
            <a:miter lim="800000"/>
            <a:headEnd/>
            <a:tailEnd/>
          </a:ln>
        </p:spPr>
        <p:txBody>
          <a:bodyPr>
            <a:spAutoFit/>
          </a:bodyPr>
          <a:lstStyle/>
          <a:p>
            <a:pPr algn="ctr"/>
            <a:r>
              <a:rPr lang="es-ES" b="1" dirty="0">
                <a:solidFill>
                  <a:schemeClr val="bg1"/>
                </a:solidFill>
                <a:latin typeface="Calibri" pitchFamily="34" charset="0"/>
              </a:rPr>
              <a:t>Focal</a:t>
            </a:r>
            <a:endParaRPr lang="es-VE" b="1" dirty="0">
              <a:solidFill>
                <a:schemeClr val="bg1"/>
              </a:solidFill>
              <a:latin typeface="Calibri" pitchFamily="34" charset="0"/>
            </a:endParaRPr>
          </a:p>
        </p:txBody>
      </p:sp>
      <p:sp>
        <p:nvSpPr>
          <p:cNvPr id="25606" name="7 CuadroTexto"/>
          <p:cNvSpPr txBox="1">
            <a:spLocks noChangeArrowheads="1"/>
          </p:cNvSpPr>
          <p:nvPr/>
        </p:nvSpPr>
        <p:spPr bwMode="auto">
          <a:xfrm>
            <a:off x="2643188" y="3857625"/>
            <a:ext cx="1928812" cy="369888"/>
          </a:xfrm>
          <a:prstGeom prst="rect">
            <a:avLst/>
          </a:prstGeom>
          <a:noFill/>
          <a:ln w="9525">
            <a:noFill/>
            <a:miter lim="800000"/>
            <a:headEnd/>
            <a:tailEnd/>
          </a:ln>
        </p:spPr>
        <p:txBody>
          <a:bodyPr>
            <a:spAutoFit/>
          </a:bodyPr>
          <a:lstStyle/>
          <a:p>
            <a:pPr algn="ctr"/>
            <a:r>
              <a:rPr lang="es-ES" b="1" dirty="0">
                <a:solidFill>
                  <a:schemeClr val="bg1"/>
                </a:solidFill>
                <a:latin typeface="Calibri" pitchFamily="34" charset="0"/>
              </a:rPr>
              <a:t>Multifocal</a:t>
            </a:r>
            <a:endParaRPr lang="es-VE" b="1" dirty="0">
              <a:solidFill>
                <a:schemeClr val="bg1"/>
              </a:solidFill>
              <a:latin typeface="Calibri" pitchFamily="34" charset="0"/>
            </a:endParaRPr>
          </a:p>
        </p:txBody>
      </p:sp>
      <p:sp>
        <p:nvSpPr>
          <p:cNvPr id="25607" name="8 CuadroTexto"/>
          <p:cNvSpPr txBox="1">
            <a:spLocks noChangeArrowheads="1"/>
          </p:cNvSpPr>
          <p:nvPr/>
        </p:nvSpPr>
        <p:spPr bwMode="auto">
          <a:xfrm>
            <a:off x="4643438" y="3857625"/>
            <a:ext cx="1928812" cy="369888"/>
          </a:xfrm>
          <a:prstGeom prst="rect">
            <a:avLst/>
          </a:prstGeom>
          <a:noFill/>
          <a:ln w="9525">
            <a:noFill/>
            <a:miter lim="800000"/>
            <a:headEnd/>
            <a:tailEnd/>
          </a:ln>
        </p:spPr>
        <p:txBody>
          <a:bodyPr>
            <a:spAutoFit/>
          </a:bodyPr>
          <a:lstStyle/>
          <a:p>
            <a:pPr algn="ctr"/>
            <a:r>
              <a:rPr lang="es-ES" b="1" dirty="0">
                <a:solidFill>
                  <a:schemeClr val="bg1"/>
                </a:solidFill>
                <a:latin typeface="Calibri" pitchFamily="34" charset="0"/>
              </a:rPr>
              <a:t>Regiona</a:t>
            </a:r>
            <a:r>
              <a:rPr lang="es-ES" b="1" dirty="0">
                <a:latin typeface="Calibri" pitchFamily="34" charset="0"/>
              </a:rPr>
              <a:t>l</a:t>
            </a:r>
            <a:endParaRPr lang="es-VE" b="1" dirty="0">
              <a:latin typeface="Calibri" pitchFamily="34" charset="0"/>
            </a:endParaRPr>
          </a:p>
        </p:txBody>
      </p:sp>
      <p:pic>
        <p:nvPicPr>
          <p:cNvPr id="10" name="5 Imagen" descr="Imagen 027.jpg"/>
          <p:cNvPicPr>
            <a:picLocks noChangeAspect="1"/>
          </p:cNvPicPr>
          <p:nvPr/>
        </p:nvPicPr>
        <p:blipFill>
          <a:blip r:embed="rId3" cstate="print"/>
          <a:srcRect/>
          <a:stretch>
            <a:fillRect/>
          </a:stretch>
        </p:blipFill>
        <p:spPr bwMode="auto">
          <a:xfrm>
            <a:off x="2714612" y="4286256"/>
            <a:ext cx="1785950" cy="229744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8 Imagen" descr="Imagen 029.jpg"/>
          <p:cNvPicPr>
            <a:picLocks noChangeAspect="1"/>
          </p:cNvPicPr>
          <p:nvPr/>
        </p:nvPicPr>
        <p:blipFill>
          <a:blip r:embed="rId4" cstate="print"/>
          <a:stretch>
            <a:fillRect/>
          </a:stretch>
        </p:blipFill>
        <p:spPr>
          <a:xfrm>
            <a:off x="4786314" y="4286256"/>
            <a:ext cx="1732506" cy="231584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5610" name="Picture 4" descr="CONTRACTURAS EN FLEXIÓN"/>
          <p:cNvPicPr>
            <a:picLocks noChangeAspect="1" noChangeArrowheads="1"/>
          </p:cNvPicPr>
          <p:nvPr/>
        </p:nvPicPr>
        <p:blipFill>
          <a:blip r:embed="rId5" cstate="print">
            <a:lum contrast="18000"/>
          </a:blip>
          <a:srcRect t="11575" b="13583"/>
          <a:stretch>
            <a:fillRect/>
          </a:stretch>
        </p:blipFill>
        <p:spPr bwMode="auto">
          <a:xfrm>
            <a:off x="6643688" y="4286250"/>
            <a:ext cx="2500312" cy="2374900"/>
          </a:xfrm>
          <a:prstGeom prst="rect">
            <a:avLst/>
          </a:prstGeom>
          <a:noFill/>
          <a:ln w="38100" cmpd="dbl">
            <a:solidFill>
              <a:srgbClr val="FF6600"/>
            </a:solidFill>
            <a:miter lim="800000"/>
            <a:headEnd/>
            <a:tailEnd/>
          </a:ln>
        </p:spPr>
      </p:pic>
      <p:sp>
        <p:nvSpPr>
          <p:cNvPr id="25611" name="11 CuadroTexto"/>
          <p:cNvSpPr txBox="1">
            <a:spLocks noChangeArrowheads="1"/>
          </p:cNvSpPr>
          <p:nvPr/>
        </p:nvSpPr>
        <p:spPr bwMode="auto">
          <a:xfrm>
            <a:off x="6781800" y="3886200"/>
            <a:ext cx="2143125" cy="369888"/>
          </a:xfrm>
          <a:prstGeom prst="rect">
            <a:avLst/>
          </a:prstGeom>
          <a:noFill/>
          <a:ln w="9525">
            <a:noFill/>
            <a:miter lim="800000"/>
            <a:headEnd/>
            <a:tailEnd/>
          </a:ln>
        </p:spPr>
        <p:txBody>
          <a:bodyPr>
            <a:spAutoFit/>
          </a:bodyPr>
          <a:lstStyle/>
          <a:p>
            <a:r>
              <a:rPr lang="es-VE" b="1" dirty="0">
                <a:solidFill>
                  <a:schemeClr val="bg1"/>
                </a:solidFill>
                <a:latin typeface="Calibri" pitchFamily="34" charset="0"/>
              </a:rPr>
              <a:t>Generalizada</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EVALUACIÒN  DEL  PACIENTE</a:t>
            </a:r>
            <a:endParaRPr lang="es-ES" b="1" dirty="0">
              <a:solidFill>
                <a:schemeClr val="bg1"/>
              </a:solidFill>
            </a:endParaRPr>
          </a:p>
        </p:txBody>
      </p:sp>
      <p:sp>
        <p:nvSpPr>
          <p:cNvPr id="3" name="2 Marcador de contenido"/>
          <p:cNvSpPr>
            <a:spLocks noGrp="1"/>
          </p:cNvSpPr>
          <p:nvPr>
            <p:ph idx="1"/>
          </p:nvPr>
        </p:nvSpPr>
        <p:spPr/>
        <p:txBody>
          <a:bodyPr>
            <a:normAutofit fontScale="77500" lnSpcReduction="20000"/>
          </a:bodyPr>
          <a:lstStyle/>
          <a:p>
            <a:pPr>
              <a:buNone/>
            </a:pPr>
            <a:r>
              <a:rPr lang="es-ES" dirty="0" smtClean="0">
                <a:solidFill>
                  <a:schemeClr val="bg1"/>
                </a:solidFill>
              </a:rPr>
              <a:t>MÈTODOS    PARA  MEDIR :</a:t>
            </a:r>
          </a:p>
          <a:p>
            <a:pPr>
              <a:buNone/>
            </a:pPr>
            <a:r>
              <a:rPr lang="es-ES" dirty="0" smtClean="0">
                <a:solidFill>
                  <a:schemeClr val="bg1"/>
                </a:solidFill>
              </a:rPr>
              <a:t>1.-DEFICIENCIA                    </a:t>
            </a:r>
          </a:p>
          <a:p>
            <a:pPr>
              <a:buNone/>
            </a:pPr>
            <a:r>
              <a:rPr lang="es-ES" dirty="0" smtClean="0">
                <a:solidFill>
                  <a:schemeClr val="bg1"/>
                </a:solidFill>
              </a:rPr>
              <a:t>                                                 ASWORTH</a:t>
            </a:r>
          </a:p>
          <a:p>
            <a:pPr>
              <a:buNone/>
            </a:pPr>
            <a:r>
              <a:rPr lang="es-ES" dirty="0" smtClean="0">
                <a:solidFill>
                  <a:schemeClr val="bg1"/>
                </a:solidFill>
              </a:rPr>
              <a:t>                                                   PENN</a:t>
            </a:r>
          </a:p>
          <a:p>
            <a:pPr>
              <a:buNone/>
            </a:pPr>
            <a:r>
              <a:rPr lang="es-ES" dirty="0" smtClean="0">
                <a:solidFill>
                  <a:schemeClr val="bg1"/>
                </a:solidFill>
              </a:rPr>
              <a:t>                                                  TARDIU</a:t>
            </a:r>
          </a:p>
          <a:p>
            <a:pPr>
              <a:buNone/>
            </a:pPr>
            <a:endParaRPr lang="es-ES" dirty="0" smtClean="0">
              <a:solidFill>
                <a:schemeClr val="bg1"/>
              </a:solidFill>
            </a:endParaRPr>
          </a:p>
          <a:p>
            <a:endParaRPr lang="es-ES" dirty="0" smtClean="0">
              <a:solidFill>
                <a:schemeClr val="bg1"/>
              </a:solidFill>
            </a:endParaRPr>
          </a:p>
          <a:p>
            <a:pPr>
              <a:buNone/>
            </a:pPr>
            <a:r>
              <a:rPr lang="es-ES" dirty="0" smtClean="0">
                <a:solidFill>
                  <a:schemeClr val="bg1"/>
                </a:solidFill>
              </a:rPr>
              <a:t>2.-DISCAPACIDAD</a:t>
            </a:r>
          </a:p>
          <a:p>
            <a:pPr>
              <a:buNone/>
            </a:pPr>
            <a:r>
              <a:rPr lang="es-ES" dirty="0" smtClean="0">
                <a:solidFill>
                  <a:schemeClr val="bg1"/>
                </a:solidFill>
              </a:rPr>
              <a:t>AVD                                           </a:t>
            </a:r>
            <a:r>
              <a:rPr lang="es-ES" b="1" dirty="0" smtClean="0">
                <a:solidFill>
                  <a:schemeClr val="bg1"/>
                </a:solidFill>
              </a:rPr>
              <a:t>  </a:t>
            </a:r>
            <a:r>
              <a:rPr lang="es-ES" dirty="0" smtClean="0">
                <a:solidFill>
                  <a:schemeClr val="bg1"/>
                </a:solidFill>
              </a:rPr>
              <a:t>     BARTHEL</a:t>
            </a:r>
          </a:p>
          <a:p>
            <a:pPr>
              <a:buNone/>
            </a:pPr>
            <a:r>
              <a:rPr lang="es-ES" dirty="0" smtClean="0">
                <a:solidFill>
                  <a:schemeClr val="bg1"/>
                </a:solidFill>
              </a:rPr>
              <a:t>MOVILIDAD                                     FIM</a:t>
            </a:r>
          </a:p>
          <a:p>
            <a:pPr>
              <a:buNone/>
            </a:pPr>
            <a:r>
              <a:rPr lang="es-ES" dirty="0" smtClean="0">
                <a:solidFill>
                  <a:schemeClr val="bg1"/>
                </a:solidFill>
              </a:rPr>
              <a:t>CONTROL ESFINTERIANO</a:t>
            </a:r>
            <a:endParaRPr lang="es-ES" dirty="0">
              <a:solidFill>
                <a:schemeClr val="bg1"/>
              </a:solidFill>
            </a:endParaRPr>
          </a:p>
        </p:txBody>
      </p:sp>
      <p:sp>
        <p:nvSpPr>
          <p:cNvPr id="4" name="3 Abrir llave"/>
          <p:cNvSpPr/>
          <p:nvPr/>
        </p:nvSpPr>
        <p:spPr>
          <a:xfrm>
            <a:off x="4214810" y="3857628"/>
            <a:ext cx="369762" cy="191453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5" name="4 Abrir llave"/>
          <p:cNvSpPr/>
          <p:nvPr/>
        </p:nvSpPr>
        <p:spPr>
          <a:xfrm>
            <a:off x="3714744" y="2357430"/>
            <a:ext cx="441200" cy="112871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6" name="5 Cerrar llave"/>
          <p:cNvSpPr/>
          <p:nvPr/>
        </p:nvSpPr>
        <p:spPr>
          <a:xfrm>
            <a:off x="5357818" y="2357430"/>
            <a:ext cx="798390" cy="112871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7" name="6 Cerrar llave"/>
          <p:cNvSpPr/>
          <p:nvPr/>
        </p:nvSpPr>
        <p:spPr>
          <a:xfrm>
            <a:off x="6143636" y="3786190"/>
            <a:ext cx="214314" cy="207170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82660"/>
          </a:xfrm>
        </p:spPr>
        <p:txBody>
          <a:bodyPr/>
          <a:lstStyle/>
          <a:p>
            <a:endParaRPr lang="es-E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428596" y="285728"/>
            <a:ext cx="8286808" cy="60007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solidFill>
                  <a:schemeClr val="bg1"/>
                </a:solidFill>
              </a:rPr>
              <a:t>ESCALA  DE  ASWORTH  MODIFICADO</a:t>
            </a:r>
            <a:endParaRPr lang="es-ES" b="1" dirty="0">
              <a:solidFill>
                <a:schemeClr val="bg1"/>
              </a:solidFill>
            </a:endParaRPr>
          </a:p>
        </p:txBody>
      </p:sp>
      <p:sp>
        <p:nvSpPr>
          <p:cNvPr id="3" name="2 Marcador de contenido"/>
          <p:cNvSpPr>
            <a:spLocks noGrp="1"/>
          </p:cNvSpPr>
          <p:nvPr>
            <p:ph idx="1"/>
          </p:nvPr>
        </p:nvSpPr>
        <p:spPr/>
        <p:txBody>
          <a:bodyPr>
            <a:normAutofit fontScale="92500" lnSpcReduction="20000"/>
          </a:bodyPr>
          <a:lstStyle/>
          <a:p>
            <a:pPr algn="just"/>
            <a:r>
              <a:rPr lang="es-VE" dirty="0" smtClean="0">
                <a:solidFill>
                  <a:schemeClr val="bg1"/>
                </a:solidFill>
              </a:rPr>
              <a:t>0 	No hay aumento del tono muscular.</a:t>
            </a:r>
          </a:p>
          <a:p>
            <a:pPr algn="just"/>
            <a:r>
              <a:rPr lang="es-VE" dirty="0" smtClean="0">
                <a:solidFill>
                  <a:schemeClr val="bg1"/>
                </a:solidFill>
              </a:rPr>
              <a:t>1 	Leve aumento del tono muscular. Resistencia al  final del AMA</a:t>
            </a:r>
          </a:p>
          <a:p>
            <a:pPr algn="just"/>
            <a:r>
              <a:rPr lang="es-VE" dirty="0" smtClean="0">
                <a:solidFill>
                  <a:schemeClr val="bg1"/>
                </a:solidFill>
              </a:rPr>
              <a:t>1+ 	Leve aumento del tono muscular en menos de 	la mitad del  AMA</a:t>
            </a:r>
          </a:p>
          <a:p>
            <a:pPr algn="just"/>
            <a:r>
              <a:rPr lang="es-VE" dirty="0" smtClean="0">
                <a:solidFill>
                  <a:schemeClr val="bg1"/>
                </a:solidFill>
              </a:rPr>
              <a:t>2 	Aumento marcado del tono muscular, en la 	mayor   parte   del  AMA.</a:t>
            </a:r>
          </a:p>
          <a:p>
            <a:pPr algn="just"/>
            <a:r>
              <a:rPr lang="es-VE" dirty="0" smtClean="0">
                <a:solidFill>
                  <a:schemeClr val="bg1"/>
                </a:solidFill>
              </a:rPr>
              <a:t>3 	Considerable aumento del tono muscular. En todo  el AMA</a:t>
            </a:r>
          </a:p>
          <a:p>
            <a:pPr algn="just"/>
            <a:r>
              <a:rPr lang="es-VE" dirty="0" smtClean="0">
                <a:solidFill>
                  <a:schemeClr val="bg1"/>
                </a:solidFill>
              </a:rPr>
              <a:t>4 	 Rigidez en flexión o  extensión</a:t>
            </a:r>
          </a:p>
          <a:p>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CLONUS</a:t>
            </a:r>
            <a:endParaRPr lang="es-ES" b="1" dirty="0">
              <a:solidFill>
                <a:schemeClr val="bg1"/>
              </a:solidFill>
            </a:endParaRPr>
          </a:p>
        </p:txBody>
      </p:sp>
      <p:sp>
        <p:nvSpPr>
          <p:cNvPr id="3" name="2 Marcador de contenido"/>
          <p:cNvSpPr>
            <a:spLocks noGrp="1"/>
          </p:cNvSpPr>
          <p:nvPr>
            <p:ph idx="1"/>
          </p:nvPr>
        </p:nvSpPr>
        <p:spPr/>
        <p:txBody>
          <a:bodyPr/>
          <a:lstStyle/>
          <a:p>
            <a:pPr algn="just">
              <a:buNone/>
            </a:pPr>
            <a:endParaRPr lang="es-VE" u="sng" dirty="0" smtClean="0">
              <a:solidFill>
                <a:schemeClr val="bg1"/>
              </a:solidFill>
            </a:endParaRPr>
          </a:p>
          <a:p>
            <a:pPr algn="just"/>
            <a:r>
              <a:rPr lang="es-VE" dirty="0" smtClean="0">
                <a:solidFill>
                  <a:schemeClr val="bg1"/>
                </a:solidFill>
              </a:rPr>
              <a:t>0   AUSENTE</a:t>
            </a:r>
          </a:p>
          <a:p>
            <a:pPr marL="457200" indent="-457200" algn="just">
              <a:buAutoNum type="arabicPlain"/>
            </a:pPr>
            <a:r>
              <a:rPr lang="es-VE" dirty="0" smtClean="0">
                <a:solidFill>
                  <a:schemeClr val="bg1"/>
                </a:solidFill>
              </a:rPr>
              <a:t>NO    SOSTENIDO</a:t>
            </a:r>
          </a:p>
          <a:p>
            <a:pPr marL="457200" indent="-457200" algn="just">
              <a:buAutoNum type="arabicPlain"/>
            </a:pPr>
            <a:r>
              <a:rPr lang="es-VE" dirty="0" smtClean="0">
                <a:solidFill>
                  <a:schemeClr val="bg1"/>
                </a:solidFill>
              </a:rPr>
              <a:t>SOSTENIDO</a:t>
            </a:r>
          </a:p>
          <a:p>
            <a:pPr marL="457200" indent="-457200" algn="just">
              <a:buAutoNum type="arabicPlain"/>
            </a:pPr>
            <a:r>
              <a:rPr lang="es-VE" dirty="0" smtClean="0">
                <a:solidFill>
                  <a:schemeClr val="bg1"/>
                </a:solidFill>
              </a:rPr>
              <a:t>ESPONTÁNEOS O PROVOCADOS POR UN TOQUE LIGERO.</a:t>
            </a:r>
          </a:p>
          <a:p>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TTO  FARMACOLÒGICO</a:t>
            </a:r>
            <a:endParaRPr lang="es-ES" b="1" dirty="0">
              <a:solidFill>
                <a:schemeClr val="bg1"/>
              </a:solidFill>
            </a:endParaRPr>
          </a:p>
        </p:txBody>
      </p:sp>
      <p:sp>
        <p:nvSpPr>
          <p:cNvPr id="3" name="2 Marcador de contenido"/>
          <p:cNvSpPr>
            <a:spLocks noGrp="1"/>
          </p:cNvSpPr>
          <p:nvPr>
            <p:ph idx="1"/>
          </p:nvPr>
        </p:nvSpPr>
        <p:spPr/>
        <p:txBody>
          <a:bodyPr>
            <a:normAutofit fontScale="92500" lnSpcReduction="20000"/>
          </a:bodyPr>
          <a:lstStyle/>
          <a:p>
            <a:pPr algn="just">
              <a:buNone/>
            </a:pPr>
            <a:r>
              <a:rPr lang="es-ES" dirty="0" smtClean="0">
                <a:solidFill>
                  <a:schemeClr val="bg1"/>
                </a:solidFill>
              </a:rPr>
              <a:t>DROGAS  GABAÈRGICAS : GABA</a:t>
            </a:r>
          </a:p>
          <a:p>
            <a:pPr algn="just">
              <a:buNone/>
            </a:pPr>
            <a:r>
              <a:rPr lang="es-ES" dirty="0" smtClean="0">
                <a:solidFill>
                  <a:schemeClr val="bg1"/>
                </a:solidFill>
              </a:rPr>
              <a:t>ACIDO  GLUTÀMICO : NEUROTRANSMISOR  INHIBITORIO  (Sinapsis  </a:t>
            </a:r>
            <a:r>
              <a:rPr lang="es-ES" dirty="0" err="1" smtClean="0">
                <a:solidFill>
                  <a:schemeClr val="bg1"/>
                </a:solidFill>
              </a:rPr>
              <a:t>Presinaptica</a:t>
            </a:r>
            <a:r>
              <a:rPr lang="es-ES" dirty="0" smtClean="0">
                <a:solidFill>
                  <a:schemeClr val="bg1"/>
                </a:solidFill>
              </a:rPr>
              <a:t>  +  Sinapsis  </a:t>
            </a:r>
            <a:r>
              <a:rPr lang="es-ES" dirty="0" err="1" smtClean="0">
                <a:solidFill>
                  <a:schemeClr val="bg1"/>
                </a:solidFill>
              </a:rPr>
              <a:t>Postsinàptica</a:t>
            </a:r>
            <a:r>
              <a:rPr lang="es-ES" dirty="0" smtClean="0">
                <a:solidFill>
                  <a:schemeClr val="bg1"/>
                </a:solidFill>
              </a:rPr>
              <a:t>)</a:t>
            </a:r>
          </a:p>
          <a:p>
            <a:pPr>
              <a:buNone/>
            </a:pPr>
            <a:endParaRPr lang="es-ES" dirty="0" smtClean="0">
              <a:solidFill>
                <a:schemeClr val="bg1"/>
              </a:solidFill>
            </a:endParaRPr>
          </a:p>
          <a:p>
            <a:pPr>
              <a:buNone/>
            </a:pPr>
            <a:r>
              <a:rPr lang="es-ES" dirty="0" smtClean="0">
                <a:solidFill>
                  <a:schemeClr val="accent6">
                    <a:lumMod val="75000"/>
                  </a:schemeClr>
                </a:solidFill>
              </a:rPr>
              <a:t>BENZODIACEPINAS </a:t>
            </a:r>
            <a:r>
              <a:rPr lang="es-ES" dirty="0" smtClean="0">
                <a:solidFill>
                  <a:schemeClr val="bg1"/>
                </a:solidFill>
              </a:rPr>
              <a:t>        RECEPTORES  GABA  A</a:t>
            </a:r>
          </a:p>
          <a:p>
            <a:pPr>
              <a:buNone/>
            </a:pPr>
            <a:r>
              <a:rPr lang="es-ES" dirty="0" smtClean="0">
                <a:solidFill>
                  <a:schemeClr val="bg1"/>
                </a:solidFill>
              </a:rPr>
              <a:t>       ABRE  CANALES  DE  CL</a:t>
            </a:r>
          </a:p>
          <a:p>
            <a:pPr>
              <a:buNone/>
            </a:pPr>
            <a:endParaRPr lang="es-ES" dirty="0" smtClean="0">
              <a:solidFill>
                <a:schemeClr val="bg1"/>
              </a:solidFill>
            </a:endParaRPr>
          </a:p>
          <a:p>
            <a:pPr>
              <a:buNone/>
            </a:pPr>
            <a:r>
              <a:rPr lang="es-ES" dirty="0" smtClean="0">
                <a:solidFill>
                  <a:schemeClr val="accent6">
                    <a:lumMod val="75000"/>
                  </a:schemeClr>
                </a:solidFill>
              </a:rPr>
              <a:t>BACLOFENO</a:t>
            </a:r>
            <a:r>
              <a:rPr lang="es-ES" dirty="0" smtClean="0">
                <a:solidFill>
                  <a:schemeClr val="bg1"/>
                </a:solidFill>
              </a:rPr>
              <a:t>        RECEPTORES  GABA  B Y C</a:t>
            </a:r>
          </a:p>
          <a:p>
            <a:pPr>
              <a:buNone/>
            </a:pPr>
            <a:r>
              <a:rPr lang="es-ES" dirty="0" smtClean="0">
                <a:solidFill>
                  <a:schemeClr val="bg1"/>
                </a:solidFill>
              </a:rPr>
              <a:t>       ABRE  CANALES  DE  K</a:t>
            </a:r>
            <a:endParaRPr lang="es-ES" dirty="0">
              <a:solidFill>
                <a:schemeClr val="bg1"/>
              </a:solidFill>
            </a:endParaRPr>
          </a:p>
        </p:txBody>
      </p:sp>
      <p:sp>
        <p:nvSpPr>
          <p:cNvPr id="4" name="3 Flecha derecha"/>
          <p:cNvSpPr/>
          <p:nvPr/>
        </p:nvSpPr>
        <p:spPr>
          <a:xfrm>
            <a:off x="3714744" y="3357562"/>
            <a:ext cx="357190" cy="48463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5" name="4 Flecha derecha"/>
          <p:cNvSpPr/>
          <p:nvPr/>
        </p:nvSpPr>
        <p:spPr>
          <a:xfrm>
            <a:off x="2643174" y="4929198"/>
            <a:ext cx="357190" cy="48463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6" name="5 Flecha derecha"/>
          <p:cNvSpPr/>
          <p:nvPr/>
        </p:nvSpPr>
        <p:spPr>
          <a:xfrm>
            <a:off x="500034" y="4000504"/>
            <a:ext cx="428628" cy="48463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Flecha derecha"/>
          <p:cNvSpPr/>
          <p:nvPr/>
        </p:nvSpPr>
        <p:spPr>
          <a:xfrm>
            <a:off x="714348" y="5500702"/>
            <a:ext cx="285752" cy="48463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Flecha derecha"/>
          <p:cNvSpPr/>
          <p:nvPr/>
        </p:nvSpPr>
        <p:spPr>
          <a:xfrm>
            <a:off x="5857884" y="1571612"/>
            <a:ext cx="500066" cy="48463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8 Imagen" descr="baclofen 3.jpg"/>
          <p:cNvPicPr>
            <a:picLocks noChangeAspect="1"/>
          </p:cNvPicPr>
          <p:nvPr/>
        </p:nvPicPr>
        <p:blipFill>
          <a:blip r:embed="rId2" cstate="print"/>
          <a:srcRect l="28001" r="23999"/>
          <a:stretch>
            <a:fillRect/>
          </a:stretch>
        </p:blipFill>
        <p:spPr>
          <a:xfrm>
            <a:off x="8000992" y="4476750"/>
            <a:ext cx="1143008" cy="23812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 name="Picture 2" descr="C:\Documents and Settings\Administrador\Mis documentos\Mis imágenes\diazepam.jpg"/>
          <p:cNvPicPr>
            <a:picLocks noChangeAspect="1" noChangeArrowheads="1"/>
          </p:cNvPicPr>
          <p:nvPr/>
        </p:nvPicPr>
        <p:blipFill>
          <a:blip r:embed="rId3" cstate="print"/>
          <a:srcRect/>
          <a:stretch>
            <a:fillRect/>
          </a:stretch>
        </p:blipFill>
        <p:spPr bwMode="auto">
          <a:xfrm>
            <a:off x="7715240" y="0"/>
            <a:ext cx="1428760" cy="192882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solidFill>
                  <a:schemeClr val="bg1"/>
                </a:solidFill>
              </a:rPr>
              <a:t>BACLOFENO</a:t>
            </a:r>
            <a:br>
              <a:rPr lang="es-ES" b="1" dirty="0" smtClean="0">
                <a:solidFill>
                  <a:schemeClr val="bg1"/>
                </a:solidFill>
              </a:rPr>
            </a:br>
            <a:r>
              <a:rPr lang="es-ES" b="1" dirty="0" smtClean="0">
                <a:solidFill>
                  <a:schemeClr val="bg1"/>
                </a:solidFill>
              </a:rPr>
              <a:t>(GABA  B  Y  C)</a:t>
            </a:r>
            <a:endParaRPr lang="es-ES" b="1" dirty="0">
              <a:solidFill>
                <a:schemeClr val="bg1"/>
              </a:solidFill>
            </a:endParaRPr>
          </a:p>
        </p:txBody>
      </p:sp>
      <p:sp>
        <p:nvSpPr>
          <p:cNvPr id="3" name="2 Marcador de contenido"/>
          <p:cNvSpPr>
            <a:spLocks noGrp="1"/>
          </p:cNvSpPr>
          <p:nvPr>
            <p:ph idx="1"/>
          </p:nvPr>
        </p:nvSpPr>
        <p:spPr/>
        <p:txBody>
          <a:bodyPr>
            <a:normAutofit fontScale="77500" lnSpcReduction="20000"/>
          </a:bodyPr>
          <a:lstStyle/>
          <a:p>
            <a:pPr>
              <a:buNone/>
            </a:pPr>
            <a:endParaRPr lang="es-ES_tradnl" dirty="0" smtClean="0">
              <a:solidFill>
                <a:schemeClr val="bg1"/>
              </a:solidFill>
            </a:endParaRPr>
          </a:p>
          <a:p>
            <a:r>
              <a:rPr lang="es-ES_tradnl" dirty="0" smtClean="0">
                <a:solidFill>
                  <a:schemeClr val="bg1"/>
                </a:solidFill>
              </a:rPr>
              <a:t> </a:t>
            </a:r>
            <a:r>
              <a:rPr lang="es-ES_tradnl" b="1" dirty="0" smtClean="0">
                <a:solidFill>
                  <a:schemeClr val="bg1"/>
                </a:solidFill>
                <a:effectLst>
                  <a:outerShdw blurRad="38100" dist="38100" dir="2700000" algn="tl">
                    <a:srgbClr val="000000">
                      <a:alpha val="43137"/>
                    </a:srgbClr>
                  </a:outerShdw>
                </a:effectLst>
              </a:rPr>
              <a:t>ESPASTICIDAD  ORIGEN   PERIFERICO</a:t>
            </a:r>
            <a:endParaRPr lang="es-ES" b="1" dirty="0" smtClean="0">
              <a:solidFill>
                <a:schemeClr val="bg1"/>
              </a:solidFill>
              <a:effectLst>
                <a:outerShdw blurRad="38100" dist="38100" dir="2700000" algn="tl">
                  <a:srgbClr val="000000">
                    <a:alpha val="43137"/>
                  </a:srgbClr>
                </a:outerShdw>
              </a:effectLst>
            </a:endParaRPr>
          </a:p>
          <a:p>
            <a:pPr>
              <a:buNone/>
            </a:pPr>
            <a:r>
              <a:rPr lang="es-ES_tradnl" dirty="0" smtClean="0">
                <a:solidFill>
                  <a:schemeClr val="accent6">
                    <a:lumMod val="75000"/>
                  </a:schemeClr>
                </a:solidFill>
              </a:rPr>
              <a:t>Bloquea   </a:t>
            </a:r>
            <a:r>
              <a:rPr lang="es-ES_tradnl" dirty="0" err="1" smtClean="0">
                <a:solidFill>
                  <a:schemeClr val="accent6">
                    <a:lumMod val="75000"/>
                  </a:schemeClr>
                </a:solidFill>
              </a:rPr>
              <a:t>vias</a:t>
            </a:r>
            <a:r>
              <a:rPr lang="es-ES_tradnl" dirty="0" smtClean="0">
                <a:solidFill>
                  <a:schemeClr val="accent6">
                    <a:lumMod val="75000"/>
                  </a:schemeClr>
                </a:solidFill>
              </a:rPr>
              <a:t>  Aferentes </a:t>
            </a:r>
          </a:p>
          <a:p>
            <a:pPr>
              <a:buNone/>
            </a:pPr>
            <a:r>
              <a:rPr lang="es-ES_tradnl" dirty="0" smtClean="0">
                <a:solidFill>
                  <a:schemeClr val="accent6">
                    <a:lumMod val="75000"/>
                  </a:schemeClr>
                </a:solidFill>
              </a:rPr>
              <a:t>Abre  canales  de K.             Tono   Muscular</a:t>
            </a:r>
          </a:p>
          <a:p>
            <a:pPr>
              <a:buNone/>
            </a:pPr>
            <a:r>
              <a:rPr lang="es-ES_tradnl" dirty="0" smtClean="0"/>
              <a:t> </a:t>
            </a:r>
            <a:r>
              <a:rPr lang="es-ES_tradnl" dirty="0" smtClean="0">
                <a:solidFill>
                  <a:schemeClr val="bg1"/>
                </a:solidFill>
              </a:rPr>
              <a:t>LIORESAL : 10 mg/ 25 mg  </a:t>
            </a:r>
          </a:p>
          <a:p>
            <a:pPr>
              <a:buNone/>
            </a:pPr>
            <a:endParaRPr lang="es-ES_tradnl" dirty="0" smtClean="0">
              <a:solidFill>
                <a:schemeClr val="bg1"/>
              </a:solidFill>
            </a:endParaRPr>
          </a:p>
          <a:p>
            <a:r>
              <a:rPr lang="es-ES_tradnl" dirty="0" smtClean="0">
                <a:solidFill>
                  <a:schemeClr val="bg1"/>
                </a:solidFill>
              </a:rPr>
              <a:t>   BACLOFEN / </a:t>
            </a:r>
          </a:p>
          <a:p>
            <a:endParaRPr lang="es-ES_tradnl" dirty="0" smtClean="0">
              <a:solidFill>
                <a:schemeClr val="bg1"/>
              </a:solidFill>
            </a:endParaRPr>
          </a:p>
          <a:p>
            <a:pPr>
              <a:buNone/>
            </a:pPr>
            <a:r>
              <a:rPr lang="es-ES_tradnl" dirty="0" smtClean="0">
                <a:solidFill>
                  <a:schemeClr val="bg1"/>
                </a:solidFill>
              </a:rPr>
              <a:t>         BACLOFENO                          10  mg   </a:t>
            </a:r>
          </a:p>
          <a:p>
            <a:endParaRPr lang="es-ES_tradnl" dirty="0" smtClean="0">
              <a:solidFill>
                <a:schemeClr val="bg1"/>
              </a:solidFill>
            </a:endParaRPr>
          </a:p>
          <a:p>
            <a:r>
              <a:rPr lang="es-ES_tradnl" dirty="0" smtClean="0">
                <a:solidFill>
                  <a:schemeClr val="bg1"/>
                </a:solidFill>
              </a:rPr>
              <a:t>   BACLON </a:t>
            </a:r>
            <a:endParaRPr lang="es-ES" dirty="0">
              <a:solidFill>
                <a:schemeClr val="bg1"/>
              </a:solidFill>
            </a:endParaRPr>
          </a:p>
        </p:txBody>
      </p:sp>
      <p:sp>
        <p:nvSpPr>
          <p:cNvPr id="4" name="3 Cerrar llave"/>
          <p:cNvSpPr/>
          <p:nvPr/>
        </p:nvSpPr>
        <p:spPr>
          <a:xfrm>
            <a:off x="3929058" y="3143248"/>
            <a:ext cx="298324" cy="307183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pic>
        <p:nvPicPr>
          <p:cNvPr id="8" name="7 Imagen" descr="baclofen 3.jpg"/>
          <p:cNvPicPr>
            <a:picLocks noChangeAspect="1"/>
          </p:cNvPicPr>
          <p:nvPr/>
        </p:nvPicPr>
        <p:blipFill>
          <a:blip r:embed="rId2" cstate="print"/>
          <a:srcRect l="28001" r="23999"/>
          <a:stretch>
            <a:fillRect/>
          </a:stretch>
        </p:blipFill>
        <p:spPr>
          <a:xfrm>
            <a:off x="8000992" y="0"/>
            <a:ext cx="1143008" cy="23812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9" name="8 Flecha abajo"/>
          <p:cNvSpPr/>
          <p:nvPr/>
        </p:nvSpPr>
        <p:spPr>
          <a:xfrm>
            <a:off x="4572000" y="2357430"/>
            <a:ext cx="484632" cy="357190"/>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786050" y="357166"/>
            <a:ext cx="4429156"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b="1" dirty="0" smtClean="0">
                <a:solidFill>
                  <a:schemeClr val="accent4">
                    <a:lumMod val="75000"/>
                  </a:schemeClr>
                </a:solidFill>
              </a:rPr>
              <a:t>BACLOFENO</a:t>
            </a:r>
            <a:endParaRPr lang="es-ES" sz="4000" b="1" dirty="0">
              <a:solidFill>
                <a:schemeClr val="accent4">
                  <a:lumMod val="75000"/>
                </a:schemeClr>
              </a:solidFill>
            </a:endParaRPr>
          </a:p>
        </p:txBody>
      </p:sp>
      <p:sp>
        <p:nvSpPr>
          <p:cNvPr id="5" name="4 Rectángulo"/>
          <p:cNvSpPr/>
          <p:nvPr/>
        </p:nvSpPr>
        <p:spPr>
          <a:xfrm>
            <a:off x="500034" y="1643050"/>
            <a:ext cx="3214710"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accent4">
                    <a:lumMod val="50000"/>
                  </a:schemeClr>
                </a:solidFill>
              </a:rPr>
              <a:t>ABSORCIÒN   VÌA</a:t>
            </a:r>
          </a:p>
          <a:p>
            <a:pPr algn="ctr"/>
            <a:r>
              <a:rPr lang="es-ES" sz="2400" b="1" dirty="0" smtClean="0">
                <a:solidFill>
                  <a:schemeClr val="accent4">
                    <a:lumMod val="50000"/>
                  </a:schemeClr>
                </a:solidFill>
              </a:rPr>
              <a:t>ORAL</a:t>
            </a:r>
            <a:endParaRPr lang="es-ES" sz="2400" b="1" dirty="0">
              <a:solidFill>
                <a:schemeClr val="accent4">
                  <a:lumMod val="50000"/>
                </a:schemeClr>
              </a:solidFill>
            </a:endParaRPr>
          </a:p>
        </p:txBody>
      </p:sp>
      <p:sp>
        <p:nvSpPr>
          <p:cNvPr id="6" name="5 Rectángulo"/>
          <p:cNvSpPr/>
          <p:nvPr/>
        </p:nvSpPr>
        <p:spPr>
          <a:xfrm>
            <a:off x="642910" y="4143380"/>
            <a:ext cx="3143272"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accent4">
                    <a:lumMod val="50000"/>
                  </a:schemeClr>
                </a:solidFill>
              </a:rPr>
              <a:t>VIDA  MEDIA  </a:t>
            </a:r>
          </a:p>
          <a:p>
            <a:pPr algn="ctr"/>
            <a:r>
              <a:rPr lang="es-ES" sz="2400" b="1" dirty="0" smtClean="0">
                <a:solidFill>
                  <a:schemeClr val="accent4">
                    <a:lumMod val="50000"/>
                  </a:schemeClr>
                </a:solidFill>
              </a:rPr>
              <a:t>4  HORAS</a:t>
            </a:r>
          </a:p>
        </p:txBody>
      </p:sp>
      <p:sp>
        <p:nvSpPr>
          <p:cNvPr id="7" name="6 Rectángulo"/>
          <p:cNvSpPr/>
          <p:nvPr/>
        </p:nvSpPr>
        <p:spPr>
          <a:xfrm>
            <a:off x="4214810" y="1643050"/>
            <a:ext cx="3343292"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accent4">
                    <a:lumMod val="50000"/>
                  </a:schemeClr>
                </a:solidFill>
              </a:rPr>
              <a:t>ELIMINACIÒN </a:t>
            </a:r>
          </a:p>
          <a:p>
            <a:pPr algn="ctr"/>
            <a:r>
              <a:rPr lang="es-ES" sz="2400" b="1" dirty="0" smtClean="0">
                <a:solidFill>
                  <a:schemeClr val="accent4">
                    <a:lumMod val="50000"/>
                  </a:schemeClr>
                </a:solidFill>
              </a:rPr>
              <a:t>POR  VÌA  RENAL</a:t>
            </a:r>
            <a:endParaRPr lang="es-ES" sz="2400" b="1" dirty="0">
              <a:solidFill>
                <a:schemeClr val="accent4">
                  <a:lumMod val="50000"/>
                </a:schemeClr>
              </a:solidFill>
            </a:endParaRPr>
          </a:p>
        </p:txBody>
      </p:sp>
      <p:sp>
        <p:nvSpPr>
          <p:cNvPr id="9" name="8 Rectángulo"/>
          <p:cNvSpPr/>
          <p:nvPr/>
        </p:nvSpPr>
        <p:spPr>
          <a:xfrm>
            <a:off x="4429124" y="4071942"/>
            <a:ext cx="3643338" cy="8429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accent4">
                    <a:lumMod val="75000"/>
                  </a:schemeClr>
                </a:solidFill>
              </a:rPr>
              <a:t>METABOLIZA   EN  EL </a:t>
            </a:r>
          </a:p>
          <a:p>
            <a:pPr algn="ctr"/>
            <a:r>
              <a:rPr lang="es-ES" sz="2400" b="1" dirty="0" smtClean="0">
                <a:solidFill>
                  <a:schemeClr val="accent4">
                    <a:lumMod val="75000"/>
                  </a:schemeClr>
                </a:solidFill>
              </a:rPr>
              <a:t>HIGADO</a:t>
            </a:r>
            <a:endParaRPr lang="es-ES" sz="2400" b="1" dirty="0">
              <a:solidFill>
                <a:schemeClr val="accent4">
                  <a:lumMod val="75000"/>
                </a:schemeClr>
              </a:solidFill>
            </a:endParaRPr>
          </a:p>
        </p:txBody>
      </p:sp>
      <p:sp>
        <p:nvSpPr>
          <p:cNvPr id="10" name="9 Rectángulo redondeado"/>
          <p:cNvSpPr/>
          <p:nvPr/>
        </p:nvSpPr>
        <p:spPr>
          <a:xfrm>
            <a:off x="714348" y="5500702"/>
            <a:ext cx="3143272"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accent4">
                    <a:lumMod val="75000"/>
                  </a:schemeClr>
                </a:solidFill>
              </a:rPr>
              <a:t>30%   UNE  A  PROTEÌNAS</a:t>
            </a:r>
            <a:endParaRPr lang="es-ES" sz="2400" b="1" dirty="0">
              <a:solidFill>
                <a:schemeClr val="accent4">
                  <a:lumMod val="75000"/>
                </a:schemeClr>
              </a:solidFill>
            </a:endParaRPr>
          </a:p>
        </p:txBody>
      </p:sp>
      <p:sp>
        <p:nvSpPr>
          <p:cNvPr id="11" name="10 Rectángulo"/>
          <p:cNvSpPr/>
          <p:nvPr/>
        </p:nvSpPr>
        <p:spPr>
          <a:xfrm>
            <a:off x="4572000" y="5500702"/>
            <a:ext cx="3643338"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b="1" dirty="0" smtClean="0">
                <a:solidFill>
                  <a:schemeClr val="accent4">
                    <a:lumMod val="50000"/>
                  </a:schemeClr>
                </a:solidFill>
              </a:rPr>
              <a:t>CONCENTRACIÒN  MÀXIMA  </a:t>
            </a:r>
          </a:p>
          <a:p>
            <a:pPr algn="ctr"/>
            <a:r>
              <a:rPr lang="es-ES" sz="2000" b="1" dirty="0" smtClean="0">
                <a:solidFill>
                  <a:schemeClr val="accent4">
                    <a:lumMod val="50000"/>
                  </a:schemeClr>
                </a:solidFill>
              </a:rPr>
              <a:t>3-4  HORAS</a:t>
            </a:r>
            <a:endParaRPr lang="es-ES" sz="2000" b="1" dirty="0">
              <a:solidFill>
                <a:schemeClr val="accent4">
                  <a:lumMod val="50000"/>
                </a:schemeClr>
              </a:solidFill>
            </a:endParaRPr>
          </a:p>
        </p:txBody>
      </p:sp>
      <p:sp>
        <p:nvSpPr>
          <p:cNvPr id="12" name="11 Rectángulo redondeado"/>
          <p:cNvSpPr/>
          <p:nvPr/>
        </p:nvSpPr>
        <p:spPr>
          <a:xfrm>
            <a:off x="1643042" y="2857496"/>
            <a:ext cx="4572031" cy="100013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accent4">
                    <a:lumMod val="50000"/>
                  </a:schemeClr>
                </a:solidFill>
              </a:rPr>
              <a:t>ATRAVIESA  BARRERRA  </a:t>
            </a:r>
          </a:p>
          <a:p>
            <a:pPr algn="ctr"/>
            <a:r>
              <a:rPr lang="es-ES" sz="2400" b="1" dirty="0" smtClean="0">
                <a:solidFill>
                  <a:schemeClr val="accent4">
                    <a:lumMod val="50000"/>
                  </a:schemeClr>
                </a:solidFill>
              </a:rPr>
              <a:t>HEMATOENCEFÀLICA</a:t>
            </a:r>
            <a:endParaRPr lang="es-ES" sz="2400" b="1" dirty="0">
              <a:solidFill>
                <a:schemeClr val="accent4">
                  <a:lumMod val="50000"/>
                </a:schemeClr>
              </a:solidFill>
            </a:endParaRPr>
          </a:p>
        </p:txBody>
      </p:sp>
      <p:pic>
        <p:nvPicPr>
          <p:cNvPr id="13" name="12 Imagen" descr="baclofen 3.jpg"/>
          <p:cNvPicPr>
            <a:picLocks noChangeAspect="1"/>
          </p:cNvPicPr>
          <p:nvPr/>
        </p:nvPicPr>
        <p:blipFill>
          <a:blip r:embed="rId2" cstate="print"/>
          <a:srcRect l="28001" r="23999"/>
          <a:stretch>
            <a:fillRect/>
          </a:stretch>
        </p:blipFill>
        <p:spPr>
          <a:xfrm>
            <a:off x="8000992" y="0"/>
            <a:ext cx="1143008" cy="23812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p:txBody>
          <a:bodyPr/>
          <a:lstStyle/>
          <a:p>
            <a:r>
              <a:rPr lang="es-ES" b="1" dirty="0" smtClean="0">
                <a:solidFill>
                  <a:schemeClr val="bg1"/>
                </a:solidFill>
              </a:rPr>
              <a:t>BACLOFENO.  DOSIS</a:t>
            </a:r>
            <a:endParaRPr lang="es-ES" b="1" dirty="0">
              <a:solidFill>
                <a:schemeClr val="bg1"/>
              </a:solidFill>
            </a:endParaRPr>
          </a:p>
        </p:txBody>
      </p:sp>
      <p:sp>
        <p:nvSpPr>
          <p:cNvPr id="11" name="10 Marcador de contenido"/>
          <p:cNvSpPr>
            <a:spLocks noGrp="1"/>
          </p:cNvSpPr>
          <p:nvPr>
            <p:ph idx="1"/>
          </p:nvPr>
        </p:nvSpPr>
        <p:spPr/>
        <p:txBody>
          <a:bodyPr>
            <a:normAutofit fontScale="92500" lnSpcReduction="20000"/>
          </a:bodyPr>
          <a:lstStyle/>
          <a:p>
            <a:r>
              <a:rPr lang="es-ES" dirty="0" smtClean="0">
                <a:solidFill>
                  <a:schemeClr val="accent6">
                    <a:lumMod val="75000"/>
                  </a:schemeClr>
                </a:solidFill>
              </a:rPr>
              <a:t>NIÑOS  MENORES  DE  7  AÑOS </a:t>
            </a:r>
          </a:p>
          <a:p>
            <a:r>
              <a:rPr lang="es-ES" dirty="0" smtClean="0">
                <a:solidFill>
                  <a:schemeClr val="accent6">
                    <a:lumMod val="75000"/>
                  </a:schemeClr>
                </a:solidFill>
              </a:rPr>
              <a:t>2,5  a  5 mg/kg/ </a:t>
            </a:r>
            <a:r>
              <a:rPr lang="es-ES" dirty="0" err="1" smtClean="0">
                <a:solidFill>
                  <a:schemeClr val="accent6">
                    <a:lumMod val="75000"/>
                  </a:schemeClr>
                </a:solidFill>
              </a:rPr>
              <a:t>dìa</a:t>
            </a:r>
            <a:r>
              <a:rPr lang="es-ES" dirty="0" smtClean="0">
                <a:solidFill>
                  <a:schemeClr val="accent6">
                    <a:lumMod val="75000"/>
                  </a:schemeClr>
                </a:solidFill>
              </a:rPr>
              <a:t>  ( T  I  D )</a:t>
            </a:r>
          </a:p>
          <a:p>
            <a:r>
              <a:rPr lang="es-ES" dirty="0" smtClean="0">
                <a:solidFill>
                  <a:schemeClr val="accent6">
                    <a:lumMod val="75000"/>
                  </a:schemeClr>
                </a:solidFill>
              </a:rPr>
              <a:t>Dosis  </a:t>
            </a:r>
            <a:r>
              <a:rPr lang="es-ES" dirty="0" err="1" smtClean="0">
                <a:solidFill>
                  <a:schemeClr val="accent6">
                    <a:lumMod val="75000"/>
                  </a:schemeClr>
                </a:solidFill>
              </a:rPr>
              <a:t>Màxima</a:t>
            </a:r>
            <a:r>
              <a:rPr lang="es-ES" dirty="0" smtClean="0">
                <a:solidFill>
                  <a:schemeClr val="accent6">
                    <a:lumMod val="75000"/>
                  </a:schemeClr>
                </a:solidFill>
              </a:rPr>
              <a:t>  :  30 mg/kg-</a:t>
            </a:r>
            <a:r>
              <a:rPr lang="es-ES" dirty="0" err="1" smtClean="0">
                <a:solidFill>
                  <a:schemeClr val="accent6">
                    <a:lumMod val="75000"/>
                  </a:schemeClr>
                </a:solidFill>
              </a:rPr>
              <a:t>dìa</a:t>
            </a:r>
            <a:endParaRPr lang="es-ES" dirty="0" smtClean="0">
              <a:solidFill>
                <a:schemeClr val="accent6">
                  <a:lumMod val="75000"/>
                </a:schemeClr>
              </a:solidFill>
            </a:endParaRPr>
          </a:p>
          <a:p>
            <a:endParaRPr lang="es-ES" dirty="0" smtClean="0">
              <a:solidFill>
                <a:schemeClr val="bg1"/>
              </a:solidFill>
            </a:endParaRPr>
          </a:p>
          <a:p>
            <a:r>
              <a:rPr lang="es-ES" dirty="0" smtClean="0">
                <a:solidFill>
                  <a:schemeClr val="bg1"/>
                </a:solidFill>
              </a:rPr>
              <a:t>NIÑOS  MAYORES  DE  7  AÑOS</a:t>
            </a:r>
          </a:p>
          <a:p>
            <a:r>
              <a:rPr lang="es-ES" dirty="0" smtClean="0">
                <a:solidFill>
                  <a:schemeClr val="bg1"/>
                </a:solidFill>
              </a:rPr>
              <a:t>DOSIS  MÀXIMA:  60  Mg/kg-</a:t>
            </a:r>
            <a:r>
              <a:rPr lang="es-ES" dirty="0" err="1" smtClean="0">
                <a:solidFill>
                  <a:schemeClr val="bg1"/>
                </a:solidFill>
              </a:rPr>
              <a:t>dìa</a:t>
            </a:r>
            <a:endParaRPr lang="es-ES" dirty="0" smtClean="0">
              <a:solidFill>
                <a:schemeClr val="bg1"/>
              </a:solidFill>
            </a:endParaRPr>
          </a:p>
          <a:p>
            <a:endParaRPr lang="es-ES" dirty="0" smtClean="0">
              <a:solidFill>
                <a:schemeClr val="bg1"/>
              </a:solidFill>
            </a:endParaRPr>
          </a:p>
          <a:p>
            <a:r>
              <a:rPr lang="es-ES" dirty="0" smtClean="0">
                <a:solidFill>
                  <a:schemeClr val="accent6">
                    <a:lumMod val="75000"/>
                  </a:schemeClr>
                </a:solidFill>
              </a:rPr>
              <a:t>ADULTOS:  5mg   ( T I D  )</a:t>
            </a:r>
          </a:p>
          <a:p>
            <a:r>
              <a:rPr lang="es-ES" dirty="0" smtClean="0">
                <a:solidFill>
                  <a:schemeClr val="accent6">
                    <a:lumMod val="75000"/>
                  </a:schemeClr>
                </a:solidFill>
              </a:rPr>
              <a:t>Dosis  </a:t>
            </a:r>
            <a:r>
              <a:rPr lang="es-ES" dirty="0" err="1" smtClean="0">
                <a:solidFill>
                  <a:schemeClr val="accent6">
                    <a:lumMod val="75000"/>
                  </a:schemeClr>
                </a:solidFill>
              </a:rPr>
              <a:t>Màxima</a:t>
            </a:r>
            <a:r>
              <a:rPr lang="es-ES" dirty="0" smtClean="0">
                <a:solidFill>
                  <a:schemeClr val="accent6">
                    <a:lumMod val="75000"/>
                  </a:schemeClr>
                </a:solidFill>
              </a:rPr>
              <a:t>  :  80 mg/kg-</a:t>
            </a:r>
            <a:r>
              <a:rPr lang="es-ES" dirty="0" err="1" smtClean="0">
                <a:solidFill>
                  <a:schemeClr val="accent6">
                    <a:lumMod val="75000"/>
                  </a:schemeClr>
                </a:solidFill>
              </a:rPr>
              <a:t>dìa</a:t>
            </a:r>
            <a:endParaRPr lang="es-ES" dirty="0" smtClean="0">
              <a:solidFill>
                <a:schemeClr val="accent6">
                  <a:lumMod val="75000"/>
                </a:schemeClr>
              </a:solidFill>
            </a:endParaRPr>
          </a:p>
          <a:p>
            <a:endParaRPr lang="es-ES" dirty="0">
              <a:solidFill>
                <a:schemeClr val="accent6">
                  <a:lumMod val="75000"/>
                </a:schemeClr>
              </a:solidFill>
            </a:endParaRPr>
          </a:p>
        </p:txBody>
      </p:sp>
      <p:pic>
        <p:nvPicPr>
          <p:cNvPr id="4" name="3 Imagen" descr="baclofen 3.jpg"/>
          <p:cNvPicPr>
            <a:picLocks noChangeAspect="1"/>
          </p:cNvPicPr>
          <p:nvPr/>
        </p:nvPicPr>
        <p:blipFill>
          <a:blip r:embed="rId2" cstate="print"/>
          <a:srcRect l="28001" r="23999"/>
          <a:stretch>
            <a:fillRect/>
          </a:stretch>
        </p:blipFill>
        <p:spPr>
          <a:xfrm>
            <a:off x="8000992" y="0"/>
            <a:ext cx="1143008" cy="23812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chemeClr val="bg1"/>
                </a:solidFill>
              </a:rPr>
              <a:t>BACLOFENO.</a:t>
            </a:r>
            <a:br>
              <a:rPr lang="es-ES" dirty="0" smtClean="0">
                <a:solidFill>
                  <a:schemeClr val="bg1"/>
                </a:solidFill>
              </a:rPr>
            </a:br>
            <a:r>
              <a:rPr lang="es-ES" dirty="0" smtClean="0">
                <a:solidFill>
                  <a:schemeClr val="bg1"/>
                </a:solidFill>
              </a:rPr>
              <a:t>EFECTOS  COLATERALES</a:t>
            </a:r>
            <a:endParaRPr lang="es-ES" dirty="0">
              <a:solidFill>
                <a:schemeClr val="bg1"/>
              </a:solidFill>
            </a:endParaRPr>
          </a:p>
        </p:txBody>
      </p:sp>
      <p:sp>
        <p:nvSpPr>
          <p:cNvPr id="3" name="2 Marcador de contenido"/>
          <p:cNvSpPr>
            <a:spLocks noGrp="1"/>
          </p:cNvSpPr>
          <p:nvPr>
            <p:ph idx="1"/>
          </p:nvPr>
        </p:nvSpPr>
        <p:spPr/>
        <p:txBody>
          <a:bodyPr>
            <a:normAutofit/>
          </a:bodyPr>
          <a:lstStyle/>
          <a:p>
            <a:pPr>
              <a:buNone/>
            </a:pPr>
            <a:endParaRPr lang="es-ES" dirty="0" smtClean="0"/>
          </a:p>
          <a:p>
            <a:endParaRPr lang="es-ES" dirty="0"/>
          </a:p>
        </p:txBody>
      </p:sp>
      <p:sp>
        <p:nvSpPr>
          <p:cNvPr id="4" name="3 Elipse"/>
          <p:cNvSpPr/>
          <p:nvPr/>
        </p:nvSpPr>
        <p:spPr>
          <a:xfrm>
            <a:off x="2714612" y="1428736"/>
            <a:ext cx="4143404" cy="1000132"/>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CONVULSIONES</a:t>
            </a:r>
            <a:endParaRPr lang="es-ES" dirty="0"/>
          </a:p>
        </p:txBody>
      </p:sp>
      <p:sp>
        <p:nvSpPr>
          <p:cNvPr id="5" name="4 Elipse"/>
          <p:cNvSpPr/>
          <p:nvPr/>
        </p:nvSpPr>
        <p:spPr>
          <a:xfrm>
            <a:off x="5643570" y="2357430"/>
            <a:ext cx="3143272" cy="857256"/>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NAUSEAS</a:t>
            </a:r>
            <a:endParaRPr lang="es-ES" dirty="0"/>
          </a:p>
        </p:txBody>
      </p:sp>
      <p:sp>
        <p:nvSpPr>
          <p:cNvPr id="6" name="5 Elipse"/>
          <p:cNvSpPr/>
          <p:nvPr/>
        </p:nvSpPr>
        <p:spPr>
          <a:xfrm>
            <a:off x="500034" y="4714884"/>
            <a:ext cx="2628912" cy="91440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CONFUSIÒN</a:t>
            </a:r>
            <a:endParaRPr lang="es-ES" dirty="0"/>
          </a:p>
        </p:txBody>
      </p:sp>
      <p:sp>
        <p:nvSpPr>
          <p:cNvPr id="7" name="6 Elipse"/>
          <p:cNvSpPr/>
          <p:nvPr/>
        </p:nvSpPr>
        <p:spPr>
          <a:xfrm>
            <a:off x="428596" y="2285992"/>
            <a:ext cx="3214710" cy="928694"/>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VÈRTIGOS</a:t>
            </a:r>
            <a:endParaRPr lang="es-ES" dirty="0"/>
          </a:p>
        </p:txBody>
      </p:sp>
      <p:sp>
        <p:nvSpPr>
          <p:cNvPr id="8" name="7 Elipse"/>
          <p:cNvSpPr/>
          <p:nvPr/>
        </p:nvSpPr>
        <p:spPr>
          <a:xfrm>
            <a:off x="6857984" y="4643446"/>
            <a:ext cx="2286016" cy="857256"/>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DEPRESIÒN</a:t>
            </a:r>
            <a:endParaRPr lang="es-ES" dirty="0"/>
          </a:p>
        </p:txBody>
      </p:sp>
      <p:sp>
        <p:nvSpPr>
          <p:cNvPr id="9" name="8 Elipse"/>
          <p:cNvSpPr/>
          <p:nvPr/>
        </p:nvSpPr>
        <p:spPr>
          <a:xfrm>
            <a:off x="3286116" y="4286256"/>
            <a:ext cx="3057540" cy="91440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DEBILIDAD</a:t>
            </a:r>
            <a:endParaRPr lang="es-ES" dirty="0"/>
          </a:p>
        </p:txBody>
      </p:sp>
      <p:sp>
        <p:nvSpPr>
          <p:cNvPr id="10" name="9 Elipse"/>
          <p:cNvSpPr/>
          <p:nvPr/>
        </p:nvSpPr>
        <p:spPr>
          <a:xfrm>
            <a:off x="5286348" y="3357562"/>
            <a:ext cx="3857652" cy="91440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SEDACIÒN</a:t>
            </a:r>
            <a:endParaRPr lang="es-ES" dirty="0"/>
          </a:p>
        </p:txBody>
      </p:sp>
      <p:sp>
        <p:nvSpPr>
          <p:cNvPr id="11" name="10 Elipse"/>
          <p:cNvSpPr/>
          <p:nvPr/>
        </p:nvSpPr>
        <p:spPr>
          <a:xfrm>
            <a:off x="357158" y="3429000"/>
            <a:ext cx="3786214" cy="91440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HIPOTENSIÒN</a:t>
            </a:r>
            <a:endParaRPr lang="es-ES" dirty="0"/>
          </a:p>
        </p:txBody>
      </p:sp>
      <p:pic>
        <p:nvPicPr>
          <p:cNvPr id="12" name="11 Imagen" descr="baclofen 3.jpg"/>
          <p:cNvPicPr>
            <a:picLocks noChangeAspect="1"/>
          </p:cNvPicPr>
          <p:nvPr/>
        </p:nvPicPr>
        <p:blipFill>
          <a:blip r:embed="rId2" cstate="print"/>
          <a:srcRect l="28001" r="23999"/>
          <a:stretch>
            <a:fillRect/>
          </a:stretch>
        </p:blipFill>
        <p:spPr>
          <a:xfrm>
            <a:off x="8000992" y="0"/>
            <a:ext cx="1143008" cy="221455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bg1"/>
                </a:solidFill>
              </a:rPr>
              <a:t>INTOXICACIÒN   POR  BACLOFENO</a:t>
            </a:r>
            <a:endParaRPr lang="es-ES" dirty="0">
              <a:solidFill>
                <a:schemeClr val="bg1"/>
              </a:solidFill>
            </a:endParaRPr>
          </a:p>
        </p:txBody>
      </p:sp>
      <p:sp>
        <p:nvSpPr>
          <p:cNvPr id="3" name="2 Marcador de contenido"/>
          <p:cNvSpPr>
            <a:spLocks noGrp="1"/>
          </p:cNvSpPr>
          <p:nvPr>
            <p:ph idx="1"/>
          </p:nvPr>
        </p:nvSpPr>
        <p:spPr/>
        <p:txBody>
          <a:bodyPr>
            <a:normAutofit/>
          </a:bodyPr>
          <a:lstStyle/>
          <a:p>
            <a:pPr>
              <a:buNone/>
            </a:pPr>
            <a:endParaRPr lang="es-ES_tradnl" dirty="0" smtClean="0"/>
          </a:p>
          <a:p>
            <a:pPr>
              <a:buFontTx/>
              <a:buChar char="-"/>
            </a:pPr>
            <a:endParaRPr lang="es-ES_tradnl" dirty="0" smtClean="0"/>
          </a:p>
          <a:p>
            <a:pPr>
              <a:buFontTx/>
              <a:buChar char="-"/>
            </a:pPr>
            <a:endParaRPr lang="es-ES_tradnl" dirty="0" smtClean="0"/>
          </a:p>
          <a:p>
            <a:pPr>
              <a:buFontTx/>
              <a:buChar char="-"/>
            </a:pPr>
            <a:endParaRPr lang="es-ES_tradnl" dirty="0" smtClean="0"/>
          </a:p>
          <a:p>
            <a:pPr>
              <a:buNone/>
            </a:pPr>
            <a:endParaRPr lang="es-ES" dirty="0" smtClean="0"/>
          </a:p>
          <a:p>
            <a:endParaRPr lang="es-ES" dirty="0"/>
          </a:p>
        </p:txBody>
      </p:sp>
      <p:sp>
        <p:nvSpPr>
          <p:cNvPr id="4" name="3 Rectángulo"/>
          <p:cNvSpPr/>
          <p:nvPr/>
        </p:nvSpPr>
        <p:spPr>
          <a:xfrm>
            <a:off x="2571736" y="2285992"/>
            <a:ext cx="2771788"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HIPORREFLEXIA</a:t>
            </a:r>
            <a:endParaRPr lang="es-ES" dirty="0"/>
          </a:p>
        </p:txBody>
      </p:sp>
      <p:sp>
        <p:nvSpPr>
          <p:cNvPr id="5" name="4 Rectángulo"/>
          <p:cNvSpPr/>
          <p:nvPr/>
        </p:nvSpPr>
        <p:spPr>
          <a:xfrm>
            <a:off x="2500298" y="4214818"/>
            <a:ext cx="2843226"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HIPOTERMIA</a:t>
            </a:r>
            <a:endParaRPr lang="es-ES" dirty="0"/>
          </a:p>
        </p:txBody>
      </p:sp>
      <p:sp>
        <p:nvSpPr>
          <p:cNvPr id="6" name="5 Rectángulo"/>
          <p:cNvSpPr/>
          <p:nvPr/>
        </p:nvSpPr>
        <p:spPr>
          <a:xfrm>
            <a:off x="5286380" y="1357298"/>
            <a:ext cx="3057540"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COMA</a:t>
            </a:r>
            <a:endParaRPr lang="es-ES" dirty="0"/>
          </a:p>
        </p:txBody>
      </p:sp>
      <p:sp>
        <p:nvSpPr>
          <p:cNvPr id="7" name="6 Rectángulo redondeado"/>
          <p:cNvSpPr/>
          <p:nvPr/>
        </p:nvSpPr>
        <p:spPr>
          <a:xfrm>
            <a:off x="5357818" y="5072074"/>
            <a:ext cx="3000396" cy="928694"/>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HIPOVENTILACIÒN</a:t>
            </a:r>
            <a:endParaRPr lang="es-ES" dirty="0"/>
          </a:p>
        </p:txBody>
      </p:sp>
      <p:sp>
        <p:nvSpPr>
          <p:cNvPr id="8" name="7 Rectángulo"/>
          <p:cNvSpPr/>
          <p:nvPr/>
        </p:nvSpPr>
        <p:spPr>
          <a:xfrm>
            <a:off x="214282" y="5143512"/>
            <a:ext cx="2271722"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HIPOTENSIÒN</a:t>
            </a:r>
            <a:endParaRPr lang="es-ES" dirty="0"/>
          </a:p>
        </p:txBody>
      </p:sp>
      <p:sp>
        <p:nvSpPr>
          <p:cNvPr id="9" name="8 Rectángulo"/>
          <p:cNvSpPr/>
          <p:nvPr/>
        </p:nvSpPr>
        <p:spPr>
          <a:xfrm>
            <a:off x="5357818" y="3286124"/>
            <a:ext cx="3143272"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ARRITMIAS</a:t>
            </a:r>
            <a:endParaRPr lang="es-ES" dirty="0"/>
          </a:p>
        </p:txBody>
      </p:sp>
      <p:sp>
        <p:nvSpPr>
          <p:cNvPr id="10" name="9 Rectángulo"/>
          <p:cNvSpPr/>
          <p:nvPr/>
        </p:nvSpPr>
        <p:spPr>
          <a:xfrm>
            <a:off x="285720" y="1428736"/>
            <a:ext cx="2271722" cy="914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MIOSIS</a:t>
            </a:r>
            <a:endParaRPr lang="es-ES" dirty="0"/>
          </a:p>
        </p:txBody>
      </p:sp>
      <p:pic>
        <p:nvPicPr>
          <p:cNvPr id="11" name="10 Imagen" descr="baclofen 3.jpg"/>
          <p:cNvPicPr>
            <a:picLocks noChangeAspect="1"/>
          </p:cNvPicPr>
          <p:nvPr/>
        </p:nvPicPr>
        <p:blipFill>
          <a:blip r:embed="rId2" cstate="print"/>
          <a:srcRect l="28001" r="23999"/>
          <a:stretch>
            <a:fillRect/>
          </a:stretch>
        </p:blipFill>
        <p:spPr>
          <a:xfrm>
            <a:off x="8358214" y="0"/>
            <a:ext cx="785786" cy="221455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chemeClr val="bg1"/>
                </a:solidFill>
              </a:rPr>
              <a:t>BACLOFENO.CONTRAINDICACIONES</a:t>
            </a:r>
            <a:endParaRPr lang="es-ES" dirty="0">
              <a:solidFill>
                <a:schemeClr val="bg1"/>
              </a:solidFill>
            </a:endParaRPr>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Imagen" descr="baclofen 3.jpg"/>
          <p:cNvPicPr>
            <a:picLocks noChangeAspect="1"/>
          </p:cNvPicPr>
          <p:nvPr/>
        </p:nvPicPr>
        <p:blipFill>
          <a:blip r:embed="rId7" cstate="print"/>
          <a:srcRect l="28001" r="23999"/>
          <a:stretch>
            <a:fillRect/>
          </a:stretch>
        </p:blipFill>
        <p:spPr>
          <a:xfrm>
            <a:off x="8000992" y="4476750"/>
            <a:ext cx="1143008" cy="23812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BACLOFENO. SUPRESIÒN  BRUSCA</a:t>
            </a:r>
            <a:endParaRPr lang="es-ES" b="1" dirty="0">
              <a:solidFill>
                <a:schemeClr val="bg1"/>
              </a:solidFill>
            </a:endParaRPr>
          </a:p>
        </p:txBody>
      </p:sp>
      <p:graphicFrame>
        <p:nvGraphicFramePr>
          <p:cNvPr id="4" name="3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Marcador de contenido" descr="baclofen 3.jpg"/>
          <p:cNvPicPr>
            <a:picLocks noGrp="1" noChangeAspect="1"/>
          </p:cNvPicPr>
          <p:nvPr>
            <p:ph idx="1"/>
          </p:nvPr>
        </p:nvPicPr>
        <p:blipFill>
          <a:blip r:embed="rId7" cstate="print"/>
          <a:srcRect l="28001" r="23999"/>
          <a:stretch>
            <a:fillRect/>
          </a:stretch>
        </p:blipFill>
        <p:spPr>
          <a:xfrm>
            <a:off x="8001000" y="4476750"/>
            <a:ext cx="1143000" cy="23812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ESPASTICIDAD</a:t>
            </a:r>
            <a:endParaRPr lang="es-ES" b="1" dirty="0">
              <a:solidFill>
                <a:schemeClr val="bg1"/>
              </a:solidFill>
            </a:endParaRPr>
          </a:p>
        </p:txBody>
      </p:sp>
      <p:sp>
        <p:nvSpPr>
          <p:cNvPr id="3" name="2 Marcador de contenido"/>
          <p:cNvSpPr>
            <a:spLocks noGrp="1"/>
          </p:cNvSpPr>
          <p:nvPr>
            <p:ph idx="1"/>
          </p:nvPr>
        </p:nvSpPr>
        <p:spPr/>
        <p:txBody>
          <a:bodyPr>
            <a:normAutofit fontScale="62500" lnSpcReduction="20000"/>
          </a:bodyPr>
          <a:lstStyle/>
          <a:p>
            <a:r>
              <a:rPr lang="es-ES" dirty="0" smtClean="0">
                <a:solidFill>
                  <a:schemeClr val="bg1"/>
                </a:solidFill>
              </a:rPr>
              <a:t>LESION  DEL  SNC</a:t>
            </a:r>
          </a:p>
          <a:p>
            <a:pPr>
              <a:buNone/>
            </a:pPr>
            <a:r>
              <a:rPr lang="es-ES" dirty="0" smtClean="0">
                <a:solidFill>
                  <a:schemeClr val="bg1"/>
                </a:solidFill>
              </a:rPr>
              <a:t>                             FASE  FLÀCCIDA</a:t>
            </a:r>
          </a:p>
          <a:p>
            <a:pPr>
              <a:buNone/>
            </a:pPr>
            <a:r>
              <a:rPr lang="es-ES" dirty="0" smtClean="0">
                <a:solidFill>
                  <a:schemeClr val="bg1"/>
                </a:solidFill>
              </a:rPr>
              <a:t>                              FASE  ESPÀSTICA</a:t>
            </a:r>
          </a:p>
          <a:p>
            <a:pPr>
              <a:buNone/>
            </a:pPr>
            <a:endParaRPr lang="es-ES" dirty="0" smtClean="0">
              <a:solidFill>
                <a:schemeClr val="bg1"/>
              </a:solidFill>
            </a:endParaRPr>
          </a:p>
          <a:p>
            <a:pPr algn="just"/>
            <a:endParaRPr lang="es-VE" dirty="0" smtClean="0">
              <a:solidFill>
                <a:schemeClr val="bg1"/>
              </a:solidFill>
            </a:endParaRPr>
          </a:p>
          <a:p>
            <a:pPr algn="just"/>
            <a:r>
              <a:rPr lang="es-VE" dirty="0" smtClean="0">
                <a:solidFill>
                  <a:schemeClr val="bg1"/>
                </a:solidFill>
              </a:rPr>
              <a:t>“Procesamiento   anormal   de   las    aferencias    espinales”</a:t>
            </a:r>
          </a:p>
          <a:p>
            <a:pPr algn="just"/>
            <a:endParaRPr lang="es-VE" dirty="0" smtClean="0">
              <a:solidFill>
                <a:schemeClr val="bg1"/>
              </a:solidFill>
            </a:endParaRPr>
          </a:p>
          <a:p>
            <a:pPr algn="just"/>
            <a:endParaRPr lang="es-VE" dirty="0" smtClean="0">
              <a:solidFill>
                <a:schemeClr val="bg1"/>
              </a:solidFill>
            </a:endParaRPr>
          </a:p>
          <a:p>
            <a:pPr algn="just"/>
            <a:r>
              <a:rPr lang="es-VE" dirty="0" smtClean="0">
                <a:solidFill>
                  <a:schemeClr val="bg1"/>
                </a:solidFill>
              </a:rPr>
              <a:t>“Muelle de  Navaja” :   Impulsos    inhibitorios    1b,   desde   </a:t>
            </a:r>
          </a:p>
          <a:p>
            <a:pPr algn="just"/>
            <a:endParaRPr lang="es-VE" dirty="0" smtClean="0">
              <a:solidFill>
                <a:schemeClr val="bg1"/>
              </a:solidFill>
            </a:endParaRPr>
          </a:p>
          <a:p>
            <a:pPr algn="just">
              <a:buNone/>
            </a:pPr>
            <a:r>
              <a:rPr lang="es-VE" dirty="0" err="1" smtClean="0">
                <a:solidFill>
                  <a:schemeClr val="bg1"/>
                </a:solidFill>
              </a:rPr>
              <a:t>òrgano</a:t>
            </a:r>
            <a:r>
              <a:rPr lang="es-VE" dirty="0" smtClean="0">
                <a:solidFill>
                  <a:schemeClr val="bg1"/>
                </a:solidFill>
              </a:rPr>
              <a:t>    tendinoso    de   </a:t>
            </a:r>
            <a:r>
              <a:rPr lang="es-VE" dirty="0" err="1" smtClean="0">
                <a:solidFill>
                  <a:schemeClr val="bg1"/>
                </a:solidFill>
              </a:rPr>
              <a:t>Golgi</a:t>
            </a:r>
            <a:r>
              <a:rPr lang="es-VE" dirty="0" smtClean="0">
                <a:solidFill>
                  <a:schemeClr val="bg1"/>
                </a:solidFill>
              </a:rPr>
              <a:t> ,   en    respuesta   a   un   estiramiento  </a:t>
            </a:r>
          </a:p>
          <a:p>
            <a:pPr algn="just"/>
            <a:endParaRPr lang="es-VE" dirty="0" smtClean="0">
              <a:solidFill>
                <a:schemeClr val="bg1"/>
              </a:solidFill>
            </a:endParaRPr>
          </a:p>
          <a:p>
            <a:pPr algn="just">
              <a:buNone/>
            </a:pPr>
            <a:r>
              <a:rPr lang="es-VE" dirty="0" smtClean="0">
                <a:solidFill>
                  <a:schemeClr val="bg1"/>
                </a:solidFill>
              </a:rPr>
              <a:t>muscular  forzado.  </a:t>
            </a:r>
          </a:p>
          <a:p>
            <a:pPr algn="just">
              <a:buNone/>
            </a:pPr>
            <a:r>
              <a:rPr lang="es-VE" dirty="0" smtClean="0">
                <a:solidFill>
                  <a:schemeClr val="tx1">
                    <a:lumMod val="65000"/>
                    <a:lumOff val="35000"/>
                  </a:schemeClr>
                </a:solidFill>
              </a:rPr>
              <a:t>                     </a:t>
            </a:r>
          </a:p>
          <a:p>
            <a:pPr>
              <a:buNone/>
            </a:pPr>
            <a:endParaRPr lang="es-ES" dirty="0" smtClean="0">
              <a:solidFill>
                <a:schemeClr val="bg1"/>
              </a:solidFill>
            </a:endParaRPr>
          </a:p>
          <a:p>
            <a:pPr>
              <a:buNone/>
            </a:pPr>
            <a:endParaRPr lang="es-ES" dirty="0" smtClean="0">
              <a:solidFill>
                <a:schemeClr val="bg1"/>
              </a:solidFill>
            </a:endParaRPr>
          </a:p>
          <a:p>
            <a:pPr>
              <a:buNone/>
            </a:pPr>
            <a:endParaRPr lang="es-ES" dirty="0" smtClean="0">
              <a:solidFill>
                <a:schemeClr val="bg1"/>
              </a:solidFill>
            </a:endParaRPr>
          </a:p>
          <a:p>
            <a:pPr>
              <a:buNone/>
            </a:pPr>
            <a:endParaRPr lang="es-ES" dirty="0" smtClean="0">
              <a:solidFill>
                <a:schemeClr val="bg1"/>
              </a:solidFill>
            </a:endParaRPr>
          </a:p>
        </p:txBody>
      </p:sp>
      <p:pic>
        <p:nvPicPr>
          <p:cNvPr id="4" name="Picture 3" descr="0553"/>
          <p:cNvPicPr>
            <a:picLocks noChangeAspect="1" noChangeArrowheads="1"/>
          </p:cNvPicPr>
          <p:nvPr/>
        </p:nvPicPr>
        <p:blipFill>
          <a:blip r:embed="rId2" cstate="print"/>
          <a:srcRect l="21890" t="11273" r="19997"/>
          <a:stretch>
            <a:fillRect/>
          </a:stretch>
        </p:blipFill>
        <p:spPr bwMode="auto">
          <a:xfrm>
            <a:off x="6500826" y="0"/>
            <a:ext cx="2643174" cy="328612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b="1" dirty="0" smtClean="0">
                <a:solidFill>
                  <a:schemeClr val="bg1"/>
                </a:solidFill>
              </a:rPr>
              <a:t>BENZODIACEPINAS</a:t>
            </a:r>
            <a:br>
              <a:rPr lang="es-ES" sz="3200" b="1" dirty="0" smtClean="0">
                <a:solidFill>
                  <a:schemeClr val="bg1"/>
                </a:solidFill>
              </a:rPr>
            </a:br>
            <a:r>
              <a:rPr lang="es-ES" sz="3200" b="1" dirty="0" smtClean="0">
                <a:solidFill>
                  <a:schemeClr val="bg1"/>
                </a:solidFill>
              </a:rPr>
              <a:t>.Corteza Cerebral, cerebelo y Ganglios Basales)</a:t>
            </a:r>
            <a:endParaRPr lang="es-ES" sz="3200" b="1" dirty="0">
              <a:solidFill>
                <a:schemeClr val="bg1"/>
              </a:solidFill>
            </a:endParaRPr>
          </a:p>
        </p:txBody>
      </p:sp>
      <p:sp>
        <p:nvSpPr>
          <p:cNvPr id="3" name="2 Marcador de contenido"/>
          <p:cNvSpPr>
            <a:spLocks noGrp="1"/>
          </p:cNvSpPr>
          <p:nvPr>
            <p:ph idx="1"/>
          </p:nvPr>
        </p:nvSpPr>
        <p:spPr/>
        <p:txBody>
          <a:bodyPr>
            <a:normAutofit fontScale="92500" lnSpcReduction="20000"/>
          </a:bodyPr>
          <a:lstStyle/>
          <a:p>
            <a:pPr>
              <a:buNone/>
            </a:pPr>
            <a:endParaRPr lang="es-ES_tradnl" dirty="0" smtClean="0">
              <a:solidFill>
                <a:schemeClr val="bg1"/>
              </a:solidFill>
            </a:endParaRPr>
          </a:p>
          <a:p>
            <a:pPr>
              <a:buNone/>
            </a:pPr>
            <a:r>
              <a:rPr lang="es-ES_tradnl" sz="2800" b="1" dirty="0" smtClean="0">
                <a:solidFill>
                  <a:schemeClr val="bg1"/>
                </a:solidFill>
                <a:effectLst>
                  <a:outerShdw blurRad="38100" dist="38100" dir="2700000" algn="tl">
                    <a:srgbClr val="000000">
                      <a:alpha val="43137"/>
                    </a:srgbClr>
                  </a:outerShdw>
                </a:effectLst>
              </a:rPr>
              <a:t>ESPASTICIDAD  ORIGEN   CEREBRAL </a:t>
            </a:r>
            <a:r>
              <a:rPr lang="es-ES" sz="2800" b="1" dirty="0" smtClean="0">
                <a:solidFill>
                  <a:schemeClr val="bg1"/>
                </a:solidFill>
              </a:rPr>
              <a:t>(GABA  A) </a:t>
            </a:r>
          </a:p>
          <a:p>
            <a:pPr>
              <a:buNone/>
            </a:pPr>
            <a:endParaRPr lang="es-ES" sz="2800" b="1" dirty="0" smtClean="0">
              <a:solidFill>
                <a:schemeClr val="bg1"/>
              </a:solidFill>
              <a:effectLst>
                <a:outerShdw blurRad="38100" dist="38100" dir="2700000" algn="tl">
                  <a:srgbClr val="000000">
                    <a:alpha val="43137"/>
                  </a:srgbClr>
                </a:outerShdw>
              </a:effectLst>
            </a:endParaRPr>
          </a:p>
          <a:p>
            <a:pPr>
              <a:buNone/>
            </a:pPr>
            <a:r>
              <a:rPr lang="es-ES_tradnl" sz="2800" dirty="0" smtClean="0">
                <a:solidFill>
                  <a:schemeClr val="accent6">
                    <a:lumMod val="75000"/>
                  </a:schemeClr>
                </a:solidFill>
              </a:rPr>
              <a:t>Bl</a:t>
            </a:r>
            <a:r>
              <a:rPr lang="es-ES_tradnl" dirty="0" smtClean="0">
                <a:solidFill>
                  <a:schemeClr val="accent6">
                    <a:lumMod val="75000"/>
                  </a:schemeClr>
                </a:solidFill>
              </a:rPr>
              <a:t>oquea   </a:t>
            </a:r>
            <a:r>
              <a:rPr lang="es-ES_tradnl" dirty="0" err="1" smtClean="0">
                <a:solidFill>
                  <a:schemeClr val="accent6">
                    <a:lumMod val="75000"/>
                  </a:schemeClr>
                </a:solidFill>
              </a:rPr>
              <a:t>vias</a:t>
            </a:r>
            <a:r>
              <a:rPr lang="es-ES_tradnl" dirty="0" smtClean="0">
                <a:solidFill>
                  <a:schemeClr val="accent6">
                    <a:lumMod val="75000"/>
                  </a:schemeClr>
                </a:solidFill>
              </a:rPr>
              <a:t>  Aferentes </a:t>
            </a:r>
          </a:p>
          <a:p>
            <a:pPr>
              <a:buNone/>
            </a:pPr>
            <a:r>
              <a:rPr lang="es-ES_tradnl" dirty="0" smtClean="0">
                <a:solidFill>
                  <a:schemeClr val="accent6">
                    <a:lumMod val="75000"/>
                  </a:schemeClr>
                </a:solidFill>
              </a:rPr>
              <a:t>Abre  canales  de  Cl.             Tono   Muscular</a:t>
            </a:r>
          </a:p>
          <a:p>
            <a:pPr>
              <a:buNone/>
            </a:pPr>
            <a:endParaRPr lang="es-ES_tradnl" dirty="0" smtClean="0">
              <a:solidFill>
                <a:schemeClr val="accent6">
                  <a:lumMod val="75000"/>
                </a:schemeClr>
              </a:solidFill>
            </a:endParaRPr>
          </a:p>
          <a:p>
            <a:pPr>
              <a:buNone/>
            </a:pPr>
            <a:r>
              <a:rPr lang="es-ES_tradnl" dirty="0" smtClean="0">
                <a:solidFill>
                  <a:schemeClr val="accent6">
                    <a:lumMod val="75000"/>
                  </a:schemeClr>
                </a:solidFill>
              </a:rPr>
              <a:t>ACCIÒN  CORTA  :  LORAZEPAM  Y  ALPRAZOLAM</a:t>
            </a:r>
          </a:p>
          <a:p>
            <a:pPr>
              <a:buNone/>
            </a:pPr>
            <a:endParaRPr lang="es-ES_tradnl" dirty="0" smtClean="0">
              <a:solidFill>
                <a:schemeClr val="accent6">
                  <a:lumMod val="75000"/>
                </a:schemeClr>
              </a:solidFill>
            </a:endParaRPr>
          </a:p>
          <a:p>
            <a:pPr>
              <a:buNone/>
            </a:pPr>
            <a:r>
              <a:rPr lang="es-ES_tradnl" sz="2800" b="1" dirty="0" smtClean="0">
                <a:solidFill>
                  <a:schemeClr val="bg1"/>
                </a:solidFill>
              </a:rPr>
              <a:t>ACCIÒN   LARGA  :   DIAZEPAM   Y   CLONAZEPAM </a:t>
            </a:r>
          </a:p>
          <a:p>
            <a:pPr>
              <a:buNone/>
            </a:pPr>
            <a:r>
              <a:rPr lang="es-ES_tradnl" sz="2800" b="1" dirty="0" smtClean="0">
                <a:solidFill>
                  <a:schemeClr val="bg1"/>
                </a:solidFill>
              </a:rPr>
              <a:t>  </a:t>
            </a:r>
            <a:endParaRPr lang="es-ES_tradnl" sz="2800" b="1" dirty="0" smtClean="0">
              <a:solidFill>
                <a:schemeClr val="accent6">
                  <a:lumMod val="75000"/>
                </a:schemeClr>
              </a:solidFill>
            </a:endParaRPr>
          </a:p>
        </p:txBody>
      </p:sp>
      <p:sp>
        <p:nvSpPr>
          <p:cNvPr id="9" name="8 Flecha abajo"/>
          <p:cNvSpPr/>
          <p:nvPr/>
        </p:nvSpPr>
        <p:spPr>
          <a:xfrm>
            <a:off x="3929058" y="3500438"/>
            <a:ext cx="484632" cy="714380"/>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2" name="Picture 2" descr="C:\Documents and Settings\Administrador\Mis documentos\Mis imágenes\diazepam.jpg"/>
          <p:cNvPicPr>
            <a:picLocks noChangeAspect="1" noChangeArrowheads="1"/>
          </p:cNvPicPr>
          <p:nvPr/>
        </p:nvPicPr>
        <p:blipFill>
          <a:blip r:embed="rId2" cstate="print"/>
          <a:srcRect/>
          <a:stretch>
            <a:fillRect/>
          </a:stretch>
        </p:blipFill>
        <p:spPr bwMode="auto">
          <a:xfrm>
            <a:off x="7215174" y="1714488"/>
            <a:ext cx="1928826" cy="1571636"/>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bg1"/>
                </a:solidFill>
              </a:rPr>
              <a:t>DOSIS</a:t>
            </a:r>
            <a:endParaRPr lang="es-ES" dirty="0">
              <a:solidFill>
                <a:schemeClr val="bg1"/>
              </a:solidFill>
            </a:endParaRPr>
          </a:p>
        </p:txBody>
      </p:sp>
      <p:sp>
        <p:nvSpPr>
          <p:cNvPr id="3" name="2 Marcador de contenido"/>
          <p:cNvSpPr>
            <a:spLocks noGrp="1"/>
          </p:cNvSpPr>
          <p:nvPr>
            <p:ph idx="1"/>
          </p:nvPr>
        </p:nvSpPr>
        <p:spPr/>
        <p:txBody>
          <a:bodyPr>
            <a:normAutofit fontScale="77500" lnSpcReduction="20000"/>
          </a:bodyPr>
          <a:lstStyle/>
          <a:p>
            <a:r>
              <a:rPr lang="es-ES" dirty="0" smtClean="0">
                <a:solidFill>
                  <a:schemeClr val="bg1"/>
                </a:solidFill>
              </a:rPr>
              <a:t>DIAZEPAM</a:t>
            </a:r>
          </a:p>
          <a:p>
            <a:r>
              <a:rPr lang="es-ES" dirty="0" smtClean="0">
                <a:solidFill>
                  <a:schemeClr val="bg1"/>
                </a:solidFill>
              </a:rPr>
              <a:t>VALIUM                      </a:t>
            </a:r>
            <a:r>
              <a:rPr lang="es-ES" dirty="0" smtClean="0">
                <a:solidFill>
                  <a:schemeClr val="accent6">
                    <a:lumMod val="75000"/>
                  </a:schemeClr>
                </a:solidFill>
              </a:rPr>
              <a:t>  </a:t>
            </a:r>
            <a:r>
              <a:rPr lang="es-ES" b="1" dirty="0" smtClean="0">
                <a:solidFill>
                  <a:schemeClr val="accent6">
                    <a:lumMod val="75000"/>
                  </a:schemeClr>
                </a:solidFill>
              </a:rPr>
              <a:t>2,5 mg/  5 mg/ 10 mg</a:t>
            </a:r>
            <a:endParaRPr lang="es-ES" b="1" dirty="0" smtClean="0">
              <a:solidFill>
                <a:schemeClr val="bg1"/>
              </a:solidFill>
            </a:endParaRPr>
          </a:p>
          <a:p>
            <a:r>
              <a:rPr lang="es-ES" dirty="0" smtClean="0">
                <a:solidFill>
                  <a:schemeClr val="bg1"/>
                </a:solidFill>
              </a:rPr>
              <a:t>TALEMA</a:t>
            </a:r>
          </a:p>
          <a:p>
            <a:pPr>
              <a:buFontTx/>
              <a:buChar char="-"/>
            </a:pPr>
            <a:endParaRPr lang="es-ES_tradnl" b="1" dirty="0" smtClean="0">
              <a:solidFill>
                <a:schemeClr val="bg1"/>
              </a:solidFill>
              <a:effectLst>
                <a:outerShdw blurRad="38100" dist="38100" dir="2700000" algn="tl">
                  <a:srgbClr val="000000">
                    <a:alpha val="43137"/>
                  </a:srgbClr>
                </a:outerShdw>
              </a:effectLst>
            </a:endParaRPr>
          </a:p>
          <a:p>
            <a:pPr>
              <a:buFontTx/>
              <a:buChar char="-"/>
            </a:pPr>
            <a:endParaRPr lang="es-ES_tradnl" b="1" dirty="0" smtClean="0">
              <a:solidFill>
                <a:schemeClr val="bg1"/>
              </a:solidFill>
              <a:effectLst>
                <a:outerShdw blurRad="38100" dist="38100" dir="2700000" algn="tl">
                  <a:srgbClr val="000000">
                    <a:alpha val="43137"/>
                  </a:srgbClr>
                </a:outerShdw>
              </a:effectLst>
            </a:endParaRPr>
          </a:p>
          <a:p>
            <a:pPr>
              <a:buFontTx/>
              <a:buChar char="-"/>
            </a:pPr>
            <a:r>
              <a:rPr lang="es-ES_tradnl" b="1" dirty="0" smtClean="0">
                <a:solidFill>
                  <a:schemeClr val="bg1"/>
                </a:solidFill>
                <a:effectLst>
                  <a:outerShdw blurRad="38100" dist="38100" dir="2700000" algn="tl">
                    <a:srgbClr val="000000">
                      <a:alpha val="43137"/>
                    </a:srgbClr>
                  </a:outerShdw>
                </a:effectLst>
              </a:rPr>
              <a:t>ADULTOS: </a:t>
            </a:r>
          </a:p>
          <a:p>
            <a:r>
              <a:rPr lang="es-ES_tradnl" dirty="0" smtClean="0">
                <a:solidFill>
                  <a:schemeClr val="bg1"/>
                </a:solidFill>
              </a:rPr>
              <a:t>           D.I: 5mg/D</a:t>
            </a:r>
          </a:p>
          <a:p>
            <a:r>
              <a:rPr lang="es-ES_tradnl" dirty="0" smtClean="0">
                <a:solidFill>
                  <a:schemeClr val="bg1"/>
                </a:solidFill>
              </a:rPr>
              <a:t>           D.M: 60 mg/D</a:t>
            </a:r>
          </a:p>
          <a:p>
            <a:pPr>
              <a:buFontTx/>
              <a:buChar char="-"/>
            </a:pPr>
            <a:endParaRPr lang="es-ES_tradnl" dirty="0" smtClean="0">
              <a:solidFill>
                <a:schemeClr val="bg1"/>
              </a:solidFill>
            </a:endParaRPr>
          </a:p>
          <a:p>
            <a:pPr>
              <a:buFontTx/>
              <a:buChar char="-"/>
            </a:pPr>
            <a:r>
              <a:rPr lang="es-ES_tradnl" dirty="0" smtClean="0">
                <a:solidFill>
                  <a:schemeClr val="bg1"/>
                </a:solidFill>
              </a:rPr>
              <a:t> </a:t>
            </a:r>
            <a:r>
              <a:rPr lang="es-ES_tradnl" b="1" dirty="0" smtClean="0">
                <a:solidFill>
                  <a:schemeClr val="accent6">
                    <a:lumMod val="75000"/>
                  </a:schemeClr>
                </a:solidFill>
              </a:rPr>
              <a:t>NIÑOS : 0,12-0,8  mg/Kg/ </a:t>
            </a:r>
            <a:r>
              <a:rPr lang="es-ES_tradnl" b="1" dirty="0" err="1" smtClean="0">
                <a:solidFill>
                  <a:schemeClr val="accent6">
                    <a:lumMod val="75000"/>
                  </a:schemeClr>
                </a:solidFill>
              </a:rPr>
              <a:t>dìa</a:t>
            </a:r>
            <a:endParaRPr lang="es-ES_tradnl" b="1" dirty="0" smtClean="0">
              <a:solidFill>
                <a:schemeClr val="bg1"/>
              </a:solidFill>
              <a:effectLst>
                <a:outerShdw blurRad="38100" dist="38100" dir="2700000" algn="tl">
                  <a:srgbClr val="000000">
                    <a:alpha val="43137"/>
                  </a:srgbClr>
                </a:outerShdw>
              </a:effectLst>
            </a:endParaRPr>
          </a:p>
          <a:p>
            <a:r>
              <a:rPr lang="es-ES_tradnl" dirty="0" smtClean="0">
                <a:solidFill>
                  <a:schemeClr val="bg1"/>
                </a:solidFill>
              </a:rPr>
              <a:t>           </a:t>
            </a:r>
            <a:endParaRPr lang="es-ES" dirty="0" smtClean="0">
              <a:solidFill>
                <a:schemeClr val="bg1"/>
              </a:solidFill>
            </a:endParaRPr>
          </a:p>
          <a:p>
            <a:endParaRPr lang="es-ES" dirty="0"/>
          </a:p>
        </p:txBody>
      </p:sp>
      <p:sp>
        <p:nvSpPr>
          <p:cNvPr id="4" name="3 Cerrar llave"/>
          <p:cNvSpPr/>
          <p:nvPr/>
        </p:nvSpPr>
        <p:spPr>
          <a:xfrm rot="10800000" flipH="1">
            <a:off x="2928926" y="1643050"/>
            <a:ext cx="500066" cy="1357322"/>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pic>
        <p:nvPicPr>
          <p:cNvPr id="5" name="Picture 2" descr="C:\Documents and Settings\Administrador\Mis documentos\Mis imágenes\diazepam.jpg"/>
          <p:cNvPicPr>
            <a:picLocks noChangeAspect="1" noChangeArrowheads="1"/>
          </p:cNvPicPr>
          <p:nvPr/>
        </p:nvPicPr>
        <p:blipFill>
          <a:blip r:embed="rId2" cstate="print"/>
          <a:srcRect/>
          <a:stretch>
            <a:fillRect/>
          </a:stretch>
        </p:blipFill>
        <p:spPr bwMode="auto">
          <a:xfrm>
            <a:off x="7215174" y="4929174"/>
            <a:ext cx="1928826" cy="1928826"/>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DIAZEPAM</a:t>
            </a:r>
            <a:endParaRPr lang="es-ES" b="1" dirty="0">
              <a:solidFill>
                <a:schemeClr val="bg1"/>
              </a:solidFill>
            </a:endParaRPr>
          </a:p>
        </p:txBody>
      </p:sp>
      <p:sp>
        <p:nvSpPr>
          <p:cNvPr id="3" name="2 Marcador de contenido"/>
          <p:cNvSpPr>
            <a:spLocks noGrp="1"/>
          </p:cNvSpPr>
          <p:nvPr>
            <p:ph idx="1"/>
          </p:nvPr>
        </p:nvSpPr>
        <p:spPr/>
        <p:txBody>
          <a:bodyPr>
            <a:normAutofit fontScale="77500" lnSpcReduction="20000"/>
          </a:bodyPr>
          <a:lstStyle/>
          <a:p>
            <a:pPr>
              <a:buFontTx/>
              <a:buChar char="-"/>
            </a:pPr>
            <a:r>
              <a:rPr lang="es-ES_tradnl" b="1" dirty="0" smtClean="0">
                <a:solidFill>
                  <a:schemeClr val="bg1"/>
                </a:solidFill>
              </a:rPr>
              <a:t>METABOLISMO  HEPÀTICO</a:t>
            </a:r>
          </a:p>
          <a:p>
            <a:pPr>
              <a:buFontTx/>
              <a:buChar char="-"/>
            </a:pPr>
            <a:endParaRPr lang="es-ES_tradnl" b="1" dirty="0" smtClean="0">
              <a:solidFill>
                <a:schemeClr val="bg1"/>
              </a:solidFill>
            </a:endParaRPr>
          </a:p>
          <a:p>
            <a:pPr>
              <a:buFontTx/>
              <a:buChar char="-"/>
            </a:pPr>
            <a:r>
              <a:rPr lang="es-ES_tradnl" b="1" dirty="0" smtClean="0">
                <a:solidFill>
                  <a:schemeClr val="bg1"/>
                </a:solidFill>
              </a:rPr>
              <a:t>  98% PROTEINAS PLASMATICAS</a:t>
            </a:r>
          </a:p>
          <a:p>
            <a:pPr>
              <a:buFontTx/>
              <a:buChar char="-"/>
            </a:pPr>
            <a:endParaRPr lang="es-ES_tradnl" b="1" dirty="0" smtClean="0">
              <a:solidFill>
                <a:schemeClr val="bg1"/>
              </a:solidFill>
            </a:endParaRPr>
          </a:p>
          <a:p>
            <a:pPr>
              <a:buFontTx/>
              <a:buChar char="-"/>
            </a:pPr>
            <a:r>
              <a:rPr lang="es-ES_tradnl" b="1" dirty="0" smtClean="0">
                <a:solidFill>
                  <a:schemeClr val="bg1"/>
                </a:solidFill>
              </a:rPr>
              <a:t>  VIDA MEDIA 20 – 70 HRS</a:t>
            </a:r>
          </a:p>
          <a:p>
            <a:pPr>
              <a:buFontTx/>
              <a:buChar char="-"/>
            </a:pPr>
            <a:endParaRPr lang="es-ES_tradnl" b="1" dirty="0" smtClean="0">
              <a:solidFill>
                <a:schemeClr val="bg1"/>
              </a:solidFill>
            </a:endParaRPr>
          </a:p>
          <a:p>
            <a:pPr>
              <a:buFontTx/>
              <a:buChar char="-"/>
            </a:pPr>
            <a:r>
              <a:rPr lang="es-ES_tradnl" b="1" dirty="0" smtClean="0">
                <a:solidFill>
                  <a:schemeClr val="bg1"/>
                </a:solidFill>
              </a:rPr>
              <a:t>  </a:t>
            </a:r>
            <a:r>
              <a:rPr lang="es-ES_tradnl" b="1" dirty="0" smtClean="0">
                <a:solidFill>
                  <a:schemeClr val="accent6">
                    <a:lumMod val="75000"/>
                  </a:schemeClr>
                </a:solidFill>
              </a:rPr>
              <a:t>SE  EXCRETA  </a:t>
            </a:r>
          </a:p>
          <a:p>
            <a:pPr>
              <a:buFontTx/>
              <a:buChar char="-"/>
            </a:pPr>
            <a:endParaRPr lang="es-ES_tradnl" b="1" smtClean="0">
              <a:solidFill>
                <a:schemeClr val="accent6">
                  <a:lumMod val="75000"/>
                </a:schemeClr>
              </a:solidFill>
            </a:endParaRPr>
          </a:p>
          <a:p>
            <a:pPr>
              <a:buFontTx/>
              <a:buChar char="-"/>
            </a:pPr>
            <a:r>
              <a:rPr lang="es-ES_tradnl" b="1" smtClean="0">
                <a:solidFill>
                  <a:schemeClr val="accent6">
                    <a:lumMod val="75000"/>
                  </a:schemeClr>
                </a:solidFill>
              </a:rPr>
              <a:t>POR  VÌA  RENAL</a:t>
            </a:r>
            <a:endParaRPr lang="es-ES_tradnl" b="1" dirty="0" smtClean="0">
              <a:solidFill>
                <a:schemeClr val="bg1"/>
              </a:solidFill>
            </a:endParaRPr>
          </a:p>
          <a:p>
            <a:pPr>
              <a:buFontTx/>
              <a:buChar char="-"/>
            </a:pPr>
            <a:endParaRPr lang="es-ES_tradnl" b="1" dirty="0" smtClean="0">
              <a:solidFill>
                <a:schemeClr val="bg1"/>
              </a:solidFill>
            </a:endParaRPr>
          </a:p>
          <a:p>
            <a:pPr>
              <a:buFontTx/>
              <a:buChar char="-"/>
            </a:pPr>
            <a:r>
              <a:rPr lang="es-ES_tradnl" b="1" dirty="0" smtClean="0">
                <a:solidFill>
                  <a:schemeClr val="bg1"/>
                </a:solidFill>
              </a:rPr>
              <a:t>   </a:t>
            </a:r>
            <a:r>
              <a:rPr lang="es-ES_tradnl" b="1" dirty="0" smtClean="0">
                <a:solidFill>
                  <a:schemeClr val="accent6">
                    <a:lumMod val="75000"/>
                  </a:schemeClr>
                </a:solidFill>
              </a:rPr>
              <a:t>RÀPIDA  ABSORCIÒN  ORAL</a:t>
            </a:r>
            <a:endParaRPr lang="es-ES" b="1" dirty="0" smtClean="0">
              <a:solidFill>
                <a:schemeClr val="bg1"/>
              </a:solidFill>
            </a:endParaRPr>
          </a:p>
          <a:p>
            <a:endParaRPr lang="es-ES" dirty="0"/>
          </a:p>
        </p:txBody>
      </p:sp>
      <p:pic>
        <p:nvPicPr>
          <p:cNvPr id="4" name="Picture 2" descr="C:\Documents and Settings\Administrador\Mis documentos\Mis imágenes\diazepam.jpg"/>
          <p:cNvPicPr>
            <a:picLocks noChangeAspect="1" noChangeArrowheads="1"/>
          </p:cNvPicPr>
          <p:nvPr/>
        </p:nvPicPr>
        <p:blipFill>
          <a:blip r:embed="rId2" cstate="print"/>
          <a:srcRect/>
          <a:stretch>
            <a:fillRect/>
          </a:stretch>
        </p:blipFill>
        <p:spPr bwMode="auto">
          <a:xfrm>
            <a:off x="7215174" y="0"/>
            <a:ext cx="1928826" cy="1928826"/>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REACCIONES   ADVERSAS</a:t>
            </a:r>
            <a:endParaRPr lang="es-ES" b="1" dirty="0">
              <a:solidFill>
                <a:schemeClr val="bg1"/>
              </a:solidFill>
            </a:endParaRPr>
          </a:p>
        </p:txBody>
      </p:sp>
      <p:sp>
        <p:nvSpPr>
          <p:cNvPr id="3" name="2 Marcador de contenido"/>
          <p:cNvSpPr>
            <a:spLocks noGrp="1"/>
          </p:cNvSpPr>
          <p:nvPr>
            <p:ph idx="1"/>
          </p:nvPr>
        </p:nvSpPr>
        <p:spPr/>
        <p:txBody>
          <a:bodyPr>
            <a:normAutofit fontScale="92500" lnSpcReduction="20000"/>
          </a:bodyPr>
          <a:lstStyle/>
          <a:p>
            <a:pPr>
              <a:buFontTx/>
              <a:buChar char="-"/>
            </a:pPr>
            <a:r>
              <a:rPr lang="es-ES_tradnl" dirty="0" smtClean="0">
                <a:solidFill>
                  <a:schemeClr val="bg1"/>
                </a:solidFill>
              </a:rPr>
              <a:t>TRANSTORNOS  DE  LA  MARCHA</a:t>
            </a:r>
          </a:p>
          <a:p>
            <a:pPr>
              <a:buFontTx/>
              <a:buChar char="-"/>
            </a:pPr>
            <a:endParaRPr lang="es-ES_tradnl" dirty="0" smtClean="0">
              <a:solidFill>
                <a:schemeClr val="bg1"/>
              </a:solidFill>
            </a:endParaRPr>
          </a:p>
          <a:p>
            <a:pPr>
              <a:buFontTx/>
              <a:buChar char="-"/>
            </a:pPr>
            <a:r>
              <a:rPr lang="es-ES_tradnl" dirty="0" smtClean="0">
                <a:solidFill>
                  <a:schemeClr val="bg1"/>
                </a:solidFill>
              </a:rPr>
              <a:t> TRANSTORNOS  DE  LA  MEMORIA</a:t>
            </a:r>
          </a:p>
          <a:p>
            <a:pPr>
              <a:buFontTx/>
              <a:buChar char="-"/>
            </a:pPr>
            <a:endParaRPr lang="es-ES_tradnl" dirty="0" smtClean="0">
              <a:solidFill>
                <a:schemeClr val="bg1"/>
              </a:solidFill>
            </a:endParaRPr>
          </a:p>
          <a:p>
            <a:pPr>
              <a:buFontTx/>
              <a:buChar char="-"/>
            </a:pPr>
            <a:r>
              <a:rPr lang="es-ES_tradnl" dirty="0" smtClean="0">
                <a:solidFill>
                  <a:schemeClr val="bg1"/>
                </a:solidFill>
              </a:rPr>
              <a:t> NAUSEAS</a:t>
            </a:r>
          </a:p>
          <a:p>
            <a:pPr>
              <a:buFontTx/>
              <a:buChar char="-"/>
            </a:pPr>
            <a:endParaRPr lang="es-ES_tradnl" dirty="0" smtClean="0">
              <a:solidFill>
                <a:schemeClr val="bg1"/>
              </a:solidFill>
            </a:endParaRPr>
          </a:p>
          <a:p>
            <a:pPr>
              <a:buFontTx/>
              <a:buChar char="-"/>
            </a:pPr>
            <a:r>
              <a:rPr lang="es-ES_tradnl" dirty="0" smtClean="0">
                <a:solidFill>
                  <a:schemeClr val="bg1"/>
                </a:solidFill>
              </a:rPr>
              <a:t> SOMNOLENCIA</a:t>
            </a:r>
          </a:p>
          <a:p>
            <a:pPr>
              <a:buFontTx/>
              <a:buChar char="-"/>
            </a:pPr>
            <a:endParaRPr lang="es-ES_tradnl" dirty="0" smtClean="0">
              <a:solidFill>
                <a:schemeClr val="bg1"/>
              </a:solidFill>
            </a:endParaRPr>
          </a:p>
          <a:p>
            <a:pPr>
              <a:buFontTx/>
              <a:buChar char="-"/>
            </a:pPr>
            <a:r>
              <a:rPr lang="es-ES_tradnl" dirty="0" smtClean="0">
                <a:solidFill>
                  <a:schemeClr val="bg1"/>
                </a:solidFill>
              </a:rPr>
              <a:t> DEPRESIÒN</a:t>
            </a:r>
            <a:endParaRPr lang="es-ES" dirty="0" smtClean="0">
              <a:solidFill>
                <a:schemeClr val="bg1"/>
              </a:solidFill>
            </a:endParaRPr>
          </a:p>
          <a:p>
            <a:endParaRPr lang="es-ES" dirty="0"/>
          </a:p>
        </p:txBody>
      </p:sp>
      <p:pic>
        <p:nvPicPr>
          <p:cNvPr id="4" name="Picture 2" descr="C:\Documents and Settings\Administrador\Mis documentos\Mis imágenes\diazepam.jpg"/>
          <p:cNvPicPr>
            <a:picLocks noChangeAspect="1" noChangeArrowheads="1"/>
          </p:cNvPicPr>
          <p:nvPr/>
        </p:nvPicPr>
        <p:blipFill>
          <a:blip r:embed="rId2" cstate="print"/>
          <a:srcRect/>
          <a:stretch>
            <a:fillRect/>
          </a:stretch>
        </p:blipFill>
        <p:spPr bwMode="auto">
          <a:xfrm>
            <a:off x="7215174" y="1785926"/>
            <a:ext cx="1928826" cy="1928826"/>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solidFill>
                  <a:schemeClr val="bg1"/>
                </a:solidFill>
              </a:rPr>
              <a:t>EVALUACION  DEL IMPACTO FUNCIONAL</a:t>
            </a:r>
            <a:endParaRPr lang="es-ES" dirty="0">
              <a:solidFill>
                <a:schemeClr val="bg1"/>
              </a:solidFill>
            </a:endParaRPr>
          </a:p>
        </p:txBody>
      </p:sp>
      <p:pic>
        <p:nvPicPr>
          <p:cNvPr id="4" name="Picture 2" descr="C:\Users\Usuario\Pictures\esq.jpg"/>
          <p:cNvPicPr>
            <a:picLocks noGrp="1" noChangeAspect="1" noChangeArrowheads="1"/>
          </p:cNvPicPr>
          <p:nvPr>
            <p:ph sz="half" idx="1"/>
          </p:nvPr>
        </p:nvPicPr>
        <p:blipFill>
          <a:blip r:embed="rId2" cstate="print"/>
          <a:stretch>
            <a:fillRect/>
          </a:stretch>
        </p:blipFill>
        <p:spPr bwMode="auto">
          <a:xfrm>
            <a:off x="571472" y="1714488"/>
            <a:ext cx="3810000" cy="4429156"/>
          </a:xfrm>
          <a:prstGeom prst="rect">
            <a:avLst/>
          </a:prstGeom>
          <a:noFill/>
        </p:spPr>
      </p:pic>
      <p:sp>
        <p:nvSpPr>
          <p:cNvPr id="5" name="4 Marcador de contenido"/>
          <p:cNvSpPr>
            <a:spLocks noGrp="1"/>
          </p:cNvSpPr>
          <p:nvPr>
            <p:ph sz="half" idx="2"/>
          </p:nvPr>
        </p:nvSpPr>
        <p:spPr/>
        <p:txBody>
          <a:bodyPr/>
          <a:lstStyle/>
          <a:p>
            <a:r>
              <a:rPr lang="es-ES" dirty="0" smtClean="0">
                <a:solidFill>
                  <a:schemeClr val="bg1"/>
                </a:solidFill>
              </a:rPr>
              <a:t>TTO  QUIRÙRGICO    Y</a:t>
            </a:r>
          </a:p>
          <a:p>
            <a:r>
              <a:rPr lang="es-ES" dirty="0" smtClean="0">
                <a:solidFill>
                  <a:schemeClr val="bg1"/>
                </a:solidFill>
              </a:rPr>
              <a:t>TTO  INTRATECAL: Mas de  1 año</a:t>
            </a:r>
          </a:p>
          <a:p>
            <a:endParaRPr lang="es-ES" dirty="0" smtClean="0">
              <a:solidFill>
                <a:schemeClr val="bg1"/>
              </a:solidFill>
            </a:endParaRPr>
          </a:p>
          <a:p>
            <a:r>
              <a:rPr lang="es-ES" dirty="0" smtClean="0">
                <a:solidFill>
                  <a:schemeClr val="bg1"/>
                </a:solidFill>
              </a:rPr>
              <a:t>EVALUAR  EFECTOS  BENÈFICOS   Y  PERJUDICIALES</a:t>
            </a:r>
            <a:endParaRPr lang="es-E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Rectángulo"/>
          <p:cNvSpPr/>
          <p:nvPr/>
        </p:nvSpPr>
        <p:spPr>
          <a:xfrm>
            <a:off x="3071802" y="428604"/>
            <a:ext cx="2557474" cy="9144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bg1"/>
                </a:solidFill>
              </a:rPr>
              <a:t>CORDECTOMÌA</a:t>
            </a:r>
          </a:p>
          <a:p>
            <a:pPr algn="ctr"/>
            <a:r>
              <a:rPr lang="es-ES" dirty="0" smtClean="0">
                <a:solidFill>
                  <a:schemeClr val="bg1"/>
                </a:solidFill>
              </a:rPr>
              <a:t>MIELOTOMÌA</a:t>
            </a:r>
            <a:endParaRPr lang="es-ES" dirty="0">
              <a:solidFill>
                <a:schemeClr val="bg1"/>
              </a:solidFill>
            </a:endParaRPr>
          </a:p>
        </p:txBody>
      </p:sp>
      <p:sp>
        <p:nvSpPr>
          <p:cNvPr id="16" name="15 Rectángulo"/>
          <p:cNvSpPr/>
          <p:nvPr/>
        </p:nvSpPr>
        <p:spPr>
          <a:xfrm>
            <a:off x="1000100" y="1571612"/>
            <a:ext cx="3357586"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RIZOTOMÌA</a:t>
            </a:r>
          </a:p>
          <a:p>
            <a:pPr algn="ctr"/>
            <a:r>
              <a:rPr lang="es-ES" dirty="0" smtClean="0"/>
              <a:t>NEUROTOMÌA</a:t>
            </a:r>
            <a:endParaRPr lang="es-ES" dirty="0"/>
          </a:p>
        </p:txBody>
      </p:sp>
      <p:sp>
        <p:nvSpPr>
          <p:cNvPr id="17" name="16 Rectángulo"/>
          <p:cNvSpPr/>
          <p:nvPr/>
        </p:nvSpPr>
        <p:spPr>
          <a:xfrm>
            <a:off x="4929190" y="1643050"/>
            <a:ext cx="307183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TENOTOMÌA</a:t>
            </a:r>
          </a:p>
          <a:p>
            <a:pPr algn="ctr"/>
            <a:r>
              <a:rPr lang="es-ES" dirty="0" smtClean="0"/>
              <a:t>MIOTOMÌA</a:t>
            </a:r>
            <a:endParaRPr lang="es-ES" dirty="0"/>
          </a:p>
        </p:txBody>
      </p:sp>
      <p:sp>
        <p:nvSpPr>
          <p:cNvPr id="18" name="17 Rectángulo"/>
          <p:cNvSpPr/>
          <p:nvPr/>
        </p:nvSpPr>
        <p:spPr>
          <a:xfrm>
            <a:off x="1000100" y="2857496"/>
            <a:ext cx="3429024"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MEDICACION  INTRATECAL</a:t>
            </a:r>
          </a:p>
          <a:p>
            <a:pPr algn="ctr"/>
            <a:r>
              <a:rPr lang="es-ES" dirty="0" smtClean="0"/>
              <a:t>ESTIMULACION  MÈDULA  ESPINAL</a:t>
            </a:r>
            <a:endParaRPr lang="es-ES" dirty="0"/>
          </a:p>
        </p:txBody>
      </p:sp>
      <p:sp>
        <p:nvSpPr>
          <p:cNvPr id="19" name="18 Rectángulo"/>
          <p:cNvSpPr/>
          <p:nvPr/>
        </p:nvSpPr>
        <p:spPr>
          <a:xfrm>
            <a:off x="5000628" y="2857496"/>
            <a:ext cx="307183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BLOQUEO  NERVIOS  Y   RAÌCES</a:t>
            </a:r>
            <a:endParaRPr lang="es-ES" dirty="0"/>
          </a:p>
        </p:txBody>
      </p:sp>
      <p:sp>
        <p:nvSpPr>
          <p:cNvPr id="20" name="19 Rectángulo"/>
          <p:cNvSpPr/>
          <p:nvPr/>
        </p:nvSpPr>
        <p:spPr>
          <a:xfrm>
            <a:off x="1000100" y="4071942"/>
            <a:ext cx="350046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MEDICACIÒN  ORAL</a:t>
            </a:r>
            <a:endParaRPr lang="es-ES" dirty="0"/>
          </a:p>
        </p:txBody>
      </p:sp>
      <p:sp>
        <p:nvSpPr>
          <p:cNvPr id="21" name="20 Rectángulo"/>
          <p:cNvSpPr/>
          <p:nvPr/>
        </p:nvSpPr>
        <p:spPr>
          <a:xfrm>
            <a:off x="5000628" y="4000504"/>
            <a:ext cx="307183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BLOQUEO  MUSCULAR</a:t>
            </a:r>
            <a:endParaRPr lang="es-ES" dirty="0"/>
          </a:p>
        </p:txBody>
      </p:sp>
      <p:sp>
        <p:nvSpPr>
          <p:cNvPr id="22" name="21 Rectángulo"/>
          <p:cNvSpPr/>
          <p:nvPr/>
        </p:nvSpPr>
        <p:spPr>
          <a:xfrm>
            <a:off x="1000100" y="5357826"/>
            <a:ext cx="350046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PREVENCIÒN   DE   NOCICEPCIÒN</a:t>
            </a:r>
          </a:p>
          <a:p>
            <a:pPr algn="ctr"/>
            <a:r>
              <a:rPr lang="es-ES" dirty="0" smtClean="0"/>
              <a:t>EDUCACIÒN  DEL  PACIENTE</a:t>
            </a:r>
            <a:endParaRPr lang="es-ES" dirty="0"/>
          </a:p>
        </p:txBody>
      </p:sp>
      <p:sp>
        <p:nvSpPr>
          <p:cNvPr id="23" name="22 Rectángulo"/>
          <p:cNvSpPr/>
          <p:nvPr/>
        </p:nvSpPr>
        <p:spPr>
          <a:xfrm>
            <a:off x="5000628" y="5286388"/>
            <a:ext cx="307183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TERAPIA  FÌSICA</a:t>
            </a:r>
            <a:endParaRPr lang="es-E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solidFill>
                  <a:schemeClr val="bg1"/>
                </a:solidFill>
              </a:rPr>
              <a:t>OBJETIVOS  DE  LA  TERAPIA  FÌSICA</a:t>
            </a:r>
            <a:endParaRPr lang="es-ES" dirty="0">
              <a:solidFill>
                <a:schemeClr val="bg1"/>
              </a:solidFill>
            </a:endParaRPr>
          </a:p>
        </p:txBody>
      </p:sp>
      <p:sp>
        <p:nvSpPr>
          <p:cNvPr id="4" name="3 Marcador de texto"/>
          <p:cNvSpPr>
            <a:spLocks noGrp="1"/>
          </p:cNvSpPr>
          <p:nvPr>
            <p:ph type="body" idx="1"/>
          </p:nvPr>
        </p:nvSpPr>
        <p:spPr/>
        <p:txBody>
          <a:bodyPr/>
          <a:lstStyle/>
          <a:p>
            <a:r>
              <a:rPr lang="es-ES" dirty="0" smtClean="0">
                <a:solidFill>
                  <a:schemeClr val="bg1"/>
                </a:solidFill>
              </a:rPr>
              <a:t>MOVILIZACIÒN   ARTICULAR</a:t>
            </a:r>
            <a:endParaRPr lang="es-ES" dirty="0">
              <a:solidFill>
                <a:schemeClr val="bg1"/>
              </a:solidFill>
            </a:endParaRPr>
          </a:p>
        </p:txBody>
      </p:sp>
      <p:sp>
        <p:nvSpPr>
          <p:cNvPr id="5" name="4 Marcador de contenido"/>
          <p:cNvSpPr>
            <a:spLocks noGrp="1"/>
          </p:cNvSpPr>
          <p:nvPr>
            <p:ph sz="half" idx="2"/>
          </p:nvPr>
        </p:nvSpPr>
        <p:spPr/>
        <p:txBody>
          <a:bodyPr/>
          <a:lstStyle/>
          <a:p>
            <a:pPr>
              <a:buNone/>
            </a:pPr>
            <a:endParaRPr lang="es-ES" dirty="0" smtClean="0">
              <a:solidFill>
                <a:schemeClr val="bg1"/>
              </a:solidFill>
            </a:endParaRPr>
          </a:p>
          <a:p>
            <a:pPr>
              <a:buNone/>
            </a:pPr>
            <a:r>
              <a:rPr lang="es-ES" dirty="0" smtClean="0">
                <a:solidFill>
                  <a:schemeClr val="bg1"/>
                </a:solidFill>
              </a:rPr>
              <a:t>ACORTAMIENTO  MUSCULAR  </a:t>
            </a:r>
          </a:p>
          <a:p>
            <a:pPr>
              <a:buNone/>
            </a:pPr>
            <a:endParaRPr lang="es-ES" dirty="0" smtClean="0">
              <a:solidFill>
                <a:schemeClr val="bg1"/>
              </a:solidFill>
            </a:endParaRPr>
          </a:p>
          <a:p>
            <a:pPr>
              <a:buNone/>
            </a:pPr>
            <a:r>
              <a:rPr lang="es-ES" dirty="0" smtClean="0">
                <a:solidFill>
                  <a:schemeClr val="bg1"/>
                </a:solidFill>
              </a:rPr>
              <a:t>FIJO  Y RIGIDEZ  ARTICULAR:</a:t>
            </a:r>
          </a:p>
          <a:p>
            <a:pPr>
              <a:buNone/>
            </a:pPr>
            <a:endParaRPr lang="es-ES" dirty="0" smtClean="0">
              <a:solidFill>
                <a:schemeClr val="bg1"/>
              </a:solidFill>
            </a:endParaRPr>
          </a:p>
          <a:p>
            <a:pPr>
              <a:buNone/>
            </a:pPr>
            <a:r>
              <a:rPr lang="es-ES" dirty="0" smtClean="0">
                <a:solidFill>
                  <a:schemeClr val="bg1"/>
                </a:solidFill>
              </a:rPr>
              <a:t>MOVILIZACIÒN  PASIVA</a:t>
            </a:r>
          </a:p>
        </p:txBody>
      </p:sp>
      <p:sp>
        <p:nvSpPr>
          <p:cNvPr id="6" name="5 Marcador de texto"/>
          <p:cNvSpPr>
            <a:spLocks noGrp="1"/>
          </p:cNvSpPr>
          <p:nvPr>
            <p:ph type="body" sz="quarter" idx="3"/>
          </p:nvPr>
        </p:nvSpPr>
        <p:spPr/>
        <p:txBody>
          <a:bodyPr/>
          <a:lstStyle/>
          <a:p>
            <a:r>
              <a:rPr lang="es-ES" dirty="0" smtClean="0">
                <a:solidFill>
                  <a:schemeClr val="bg1"/>
                </a:solidFill>
              </a:rPr>
              <a:t>ELONGACIÒN  MUSCULAR</a:t>
            </a:r>
            <a:endParaRPr lang="es-ES" dirty="0">
              <a:solidFill>
                <a:schemeClr val="bg1"/>
              </a:solidFill>
            </a:endParaRPr>
          </a:p>
        </p:txBody>
      </p:sp>
      <p:pic>
        <p:nvPicPr>
          <p:cNvPr id="8" name="Picture 4"/>
          <p:cNvPicPr>
            <a:picLocks noGrp="1" noChangeAspect="1" noChangeArrowheads="1"/>
          </p:cNvPicPr>
          <p:nvPr>
            <p:ph sz="quarter" idx="4"/>
          </p:nvPr>
        </p:nvPicPr>
        <p:blipFill>
          <a:blip r:embed="rId2" cstate="print"/>
          <a:srcRect l="62988" t="54688" r="1123"/>
          <a:stretch>
            <a:fillRect/>
          </a:stretch>
        </p:blipFill>
        <p:spPr bwMode="auto">
          <a:xfrm>
            <a:off x="4915677" y="2493187"/>
            <a:ext cx="3500470" cy="3314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solidFill>
                  <a:schemeClr val="bg1"/>
                </a:solidFill>
              </a:rPr>
              <a:t>OBJETIVOS  DE  LA  TERAPIA  FÌSICA</a:t>
            </a:r>
            <a:endParaRPr lang="es-ES" dirty="0">
              <a:solidFill>
                <a:schemeClr val="bg1"/>
              </a:solidFill>
            </a:endParaRPr>
          </a:p>
        </p:txBody>
      </p:sp>
      <p:sp>
        <p:nvSpPr>
          <p:cNvPr id="3" name="2 Marcador de contenido"/>
          <p:cNvSpPr>
            <a:spLocks noGrp="1"/>
          </p:cNvSpPr>
          <p:nvPr>
            <p:ph idx="1"/>
          </p:nvPr>
        </p:nvSpPr>
        <p:spPr/>
        <p:txBody>
          <a:bodyPr>
            <a:normAutofit fontScale="77500" lnSpcReduction="20000"/>
          </a:bodyPr>
          <a:lstStyle/>
          <a:p>
            <a:pPr>
              <a:buNone/>
            </a:pPr>
            <a:r>
              <a:rPr lang="es-ES" dirty="0" smtClean="0">
                <a:solidFill>
                  <a:schemeClr val="bg1"/>
                </a:solidFill>
              </a:rPr>
              <a:t>MOVILIZACIÒN  PASIVA</a:t>
            </a:r>
          </a:p>
          <a:p>
            <a:pPr>
              <a:buNone/>
            </a:pPr>
            <a:endParaRPr lang="es-ES" dirty="0" smtClean="0">
              <a:solidFill>
                <a:schemeClr val="bg1"/>
              </a:solidFill>
            </a:endParaRPr>
          </a:p>
          <a:p>
            <a:pPr>
              <a:buNone/>
            </a:pPr>
            <a:r>
              <a:rPr lang="es-ES" dirty="0" smtClean="0">
                <a:solidFill>
                  <a:schemeClr val="bg1"/>
                </a:solidFill>
              </a:rPr>
              <a:t>DORSIFLEXIÒN  LENTA</a:t>
            </a:r>
          </a:p>
          <a:p>
            <a:pPr>
              <a:buNone/>
            </a:pPr>
            <a:endParaRPr lang="es-ES" dirty="0" smtClean="0">
              <a:solidFill>
                <a:schemeClr val="bg1"/>
              </a:solidFill>
            </a:endParaRPr>
          </a:p>
          <a:p>
            <a:pPr>
              <a:buNone/>
            </a:pPr>
            <a:r>
              <a:rPr lang="es-ES" dirty="0" smtClean="0">
                <a:solidFill>
                  <a:schemeClr val="bg1"/>
                </a:solidFill>
              </a:rPr>
              <a:t>ESPASMOS   DE   MUS.  ANTIGRAVITATORIO</a:t>
            </a:r>
          </a:p>
          <a:p>
            <a:pPr>
              <a:buNone/>
            </a:pPr>
            <a:endParaRPr lang="es-ES" dirty="0" smtClean="0">
              <a:solidFill>
                <a:schemeClr val="bg1"/>
              </a:solidFill>
            </a:endParaRPr>
          </a:p>
          <a:p>
            <a:pPr>
              <a:buNone/>
            </a:pPr>
            <a:r>
              <a:rPr lang="es-ES" dirty="0" smtClean="0">
                <a:solidFill>
                  <a:schemeClr val="bg1"/>
                </a:solidFill>
              </a:rPr>
              <a:t>USO   DE  FÈRULAS  (PIE  EQUINO)</a:t>
            </a:r>
          </a:p>
          <a:p>
            <a:pPr>
              <a:buNone/>
            </a:pPr>
            <a:endParaRPr lang="es-ES" dirty="0" smtClean="0">
              <a:solidFill>
                <a:schemeClr val="bg1"/>
              </a:solidFill>
            </a:endParaRPr>
          </a:p>
          <a:p>
            <a:pPr>
              <a:buNone/>
            </a:pPr>
            <a:r>
              <a:rPr lang="es-ES" dirty="0" smtClean="0">
                <a:solidFill>
                  <a:schemeClr val="bg1"/>
                </a:solidFill>
              </a:rPr>
              <a:t>PROTECCIÒN  EN PECHO  Y  CINTURA  EN  SILLA  DE  </a:t>
            </a:r>
          </a:p>
          <a:p>
            <a:pPr>
              <a:buNone/>
            </a:pPr>
            <a:endParaRPr lang="es-ES" dirty="0" smtClean="0">
              <a:solidFill>
                <a:schemeClr val="bg1"/>
              </a:solidFill>
            </a:endParaRPr>
          </a:p>
          <a:p>
            <a:pPr>
              <a:buNone/>
            </a:pPr>
            <a:r>
              <a:rPr lang="es-ES" dirty="0" smtClean="0">
                <a:solidFill>
                  <a:schemeClr val="bg1"/>
                </a:solidFill>
              </a:rPr>
              <a:t>RUEDAS</a:t>
            </a:r>
            <a:endParaRPr lang="es-ES" dirty="0">
              <a:solidFill>
                <a:schemeClr val="bg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71472" y="2143116"/>
            <a:ext cx="8286808" cy="2585323"/>
          </a:xfrm>
          <a:prstGeom prst="rect">
            <a:avLst/>
          </a:prstGeom>
        </p:spPr>
        <p:txBody>
          <a:bodyPr wrap="square">
            <a:spAutoFit/>
          </a:bodyPr>
          <a:lstStyle/>
          <a:p>
            <a:pPr>
              <a:buFontTx/>
              <a:buChar char="-"/>
            </a:pPr>
            <a:r>
              <a:rPr lang="es-ES_tradnl" dirty="0" smtClean="0">
                <a:solidFill>
                  <a:schemeClr val="bg1"/>
                </a:solidFill>
              </a:rPr>
              <a:t>ALARGAMIENTO DEL PSOAS</a:t>
            </a:r>
          </a:p>
          <a:p>
            <a:pPr>
              <a:buFontTx/>
              <a:buChar char="-"/>
            </a:pPr>
            <a:endParaRPr lang="es-ES_tradnl" dirty="0" smtClean="0">
              <a:solidFill>
                <a:schemeClr val="bg1"/>
              </a:solidFill>
            </a:endParaRPr>
          </a:p>
          <a:p>
            <a:pPr>
              <a:buFontTx/>
              <a:buChar char="-"/>
            </a:pPr>
            <a:r>
              <a:rPr lang="es-ES_tradnl" dirty="0" smtClean="0">
                <a:solidFill>
                  <a:schemeClr val="bg1"/>
                </a:solidFill>
              </a:rPr>
              <a:t>  OSTEOTOMIA DERROTATIVA DEL FEMUR</a:t>
            </a:r>
          </a:p>
          <a:p>
            <a:pPr>
              <a:buFontTx/>
              <a:buChar char="-"/>
            </a:pPr>
            <a:endParaRPr lang="es-ES_tradnl" dirty="0" smtClean="0">
              <a:solidFill>
                <a:schemeClr val="bg1"/>
              </a:solidFill>
            </a:endParaRPr>
          </a:p>
          <a:p>
            <a:pPr>
              <a:buFontTx/>
              <a:buChar char="-"/>
            </a:pPr>
            <a:r>
              <a:rPr lang="es-ES_tradnl" dirty="0" smtClean="0">
                <a:solidFill>
                  <a:schemeClr val="bg1"/>
                </a:solidFill>
              </a:rPr>
              <a:t>  TENOTOMIA DE LOS ADUCTORES</a:t>
            </a:r>
          </a:p>
          <a:p>
            <a:pPr>
              <a:buFontTx/>
              <a:buChar char="-"/>
            </a:pPr>
            <a:endParaRPr lang="es-ES_tradnl" dirty="0" smtClean="0">
              <a:solidFill>
                <a:schemeClr val="bg1"/>
              </a:solidFill>
            </a:endParaRPr>
          </a:p>
          <a:p>
            <a:pPr>
              <a:buFontTx/>
              <a:buChar char="-"/>
            </a:pPr>
            <a:r>
              <a:rPr lang="es-ES_tradnl" dirty="0" smtClean="0">
                <a:solidFill>
                  <a:schemeClr val="bg1"/>
                </a:solidFill>
              </a:rPr>
              <a:t>  TRANSFERENCIA MIOTENDINOSA DE LOS ISQUIOTIBIALES</a:t>
            </a:r>
          </a:p>
          <a:p>
            <a:pPr>
              <a:buFontTx/>
              <a:buChar char="-"/>
            </a:pPr>
            <a:endParaRPr lang="es-ES_tradnl" dirty="0" smtClean="0">
              <a:solidFill>
                <a:schemeClr val="bg1"/>
              </a:solidFill>
            </a:endParaRPr>
          </a:p>
          <a:p>
            <a:pPr>
              <a:buFontTx/>
              <a:buChar char="-"/>
            </a:pPr>
            <a:r>
              <a:rPr lang="es-ES_tradnl" dirty="0" smtClean="0">
                <a:solidFill>
                  <a:schemeClr val="bg1"/>
                </a:solidFill>
              </a:rPr>
              <a:t>  </a:t>
            </a:r>
            <a:endParaRPr lang="es-ES" dirty="0">
              <a:solidFill>
                <a:schemeClr val="bg1"/>
              </a:solidFill>
            </a:endParaRPr>
          </a:p>
        </p:txBody>
      </p:sp>
      <p:sp>
        <p:nvSpPr>
          <p:cNvPr id="3" name="2 Título"/>
          <p:cNvSpPr>
            <a:spLocks noGrp="1"/>
          </p:cNvSpPr>
          <p:nvPr>
            <p:ph type="title"/>
          </p:nvPr>
        </p:nvSpPr>
        <p:spPr/>
        <p:txBody>
          <a:bodyPr>
            <a:normAutofit fontScale="90000"/>
          </a:bodyPr>
          <a:lstStyle/>
          <a:p>
            <a:r>
              <a:rPr lang="es-ES" b="1" dirty="0" smtClean="0">
                <a:solidFill>
                  <a:schemeClr val="bg1"/>
                </a:solidFill>
              </a:rPr>
              <a:t>OBJETIVOS  DEL  TTO  QUIRÙRGICO</a:t>
            </a:r>
            <a:endParaRPr lang="es-ES" b="1" dirty="0">
              <a:solidFill>
                <a:schemeClr val="bg1"/>
              </a:solidFill>
            </a:endParaRPr>
          </a:p>
        </p:txBody>
      </p:sp>
      <p:sp>
        <p:nvSpPr>
          <p:cNvPr id="4" name="3 Marcador de contenido"/>
          <p:cNvSpPr>
            <a:spLocks noGrp="1"/>
          </p:cNvSpPr>
          <p:nvPr>
            <p:ph idx="1"/>
          </p:nvPr>
        </p:nvSpPr>
        <p:spPr/>
        <p:txBody>
          <a:bodyPr/>
          <a:lstStyle/>
          <a:p>
            <a:pPr>
              <a:buNone/>
            </a:pPr>
            <a:endParaRPr lang="es-E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Objetivos  del  </a:t>
            </a:r>
            <a:r>
              <a:rPr lang="es-ES" b="1" dirty="0" err="1" smtClean="0">
                <a:solidFill>
                  <a:schemeClr val="bg1"/>
                </a:solidFill>
              </a:rPr>
              <a:t>tto</a:t>
            </a:r>
            <a:r>
              <a:rPr lang="es-ES" b="1" dirty="0" smtClean="0">
                <a:solidFill>
                  <a:schemeClr val="bg1"/>
                </a:solidFill>
              </a:rPr>
              <a:t>  </a:t>
            </a:r>
            <a:r>
              <a:rPr lang="es-ES" b="1" dirty="0" err="1" smtClean="0">
                <a:solidFill>
                  <a:schemeClr val="bg1"/>
                </a:solidFill>
              </a:rPr>
              <a:t>Quirùrgico</a:t>
            </a:r>
            <a:endParaRPr lang="es-ES" dirty="0"/>
          </a:p>
        </p:txBody>
      </p:sp>
      <p:sp>
        <p:nvSpPr>
          <p:cNvPr id="3" name="2 Marcador de contenido"/>
          <p:cNvSpPr>
            <a:spLocks noGrp="1"/>
          </p:cNvSpPr>
          <p:nvPr>
            <p:ph idx="1"/>
          </p:nvPr>
        </p:nvSpPr>
        <p:spPr/>
        <p:txBody>
          <a:bodyPr/>
          <a:lstStyle/>
          <a:p>
            <a:pPr>
              <a:buFontTx/>
              <a:buChar char="-"/>
            </a:pPr>
            <a:r>
              <a:rPr lang="es-ES_tradnl" dirty="0" smtClean="0">
                <a:solidFill>
                  <a:schemeClr val="bg1"/>
                </a:solidFill>
              </a:rPr>
              <a:t>TRANSFERENCIA  DEL  RECTO  ANTERIOR</a:t>
            </a:r>
          </a:p>
          <a:p>
            <a:pPr>
              <a:buFontTx/>
              <a:buChar char="-"/>
            </a:pPr>
            <a:endParaRPr lang="es-ES_tradnl" dirty="0" smtClean="0">
              <a:solidFill>
                <a:schemeClr val="bg1"/>
              </a:solidFill>
            </a:endParaRPr>
          </a:p>
          <a:p>
            <a:pPr>
              <a:buFontTx/>
              <a:buChar char="-"/>
            </a:pPr>
            <a:r>
              <a:rPr lang="es-ES_tradnl" dirty="0" smtClean="0">
                <a:solidFill>
                  <a:schemeClr val="bg1"/>
                </a:solidFill>
              </a:rPr>
              <a:t>  ALARGAMIENTO  DE  LOS  GEMELOS</a:t>
            </a:r>
          </a:p>
          <a:p>
            <a:pPr>
              <a:buFontTx/>
              <a:buChar char="-"/>
            </a:pPr>
            <a:endParaRPr lang="es-ES_tradnl" dirty="0" smtClean="0">
              <a:solidFill>
                <a:schemeClr val="bg1"/>
              </a:solidFill>
            </a:endParaRPr>
          </a:p>
          <a:p>
            <a:pPr>
              <a:buFontTx/>
              <a:buChar char="-"/>
            </a:pPr>
            <a:r>
              <a:rPr lang="es-ES_tradnl" dirty="0" smtClean="0">
                <a:solidFill>
                  <a:schemeClr val="bg1"/>
                </a:solidFill>
              </a:rPr>
              <a:t>  OSTEOTOMÍA   DEL  CALCANEO</a:t>
            </a:r>
          </a:p>
          <a:p>
            <a:pPr>
              <a:buFontTx/>
              <a:buChar char="-"/>
            </a:pPr>
            <a:endParaRPr lang="es-ES_tradnl" dirty="0" smtClean="0">
              <a:solidFill>
                <a:schemeClr val="bg1"/>
              </a:solidFill>
            </a:endParaRPr>
          </a:p>
          <a:p>
            <a:pPr>
              <a:buFontTx/>
              <a:buChar char="-"/>
            </a:pPr>
            <a:r>
              <a:rPr lang="es-ES_tradnl" dirty="0" smtClean="0">
                <a:solidFill>
                  <a:schemeClr val="bg1"/>
                </a:solidFill>
              </a:rPr>
              <a:t>  OSTEOTOMÍA  DERROTATIVA  DE  LA  TIBIA</a:t>
            </a:r>
            <a:endParaRPr lang="es-ES" dirty="0" smtClean="0">
              <a:solidFill>
                <a:schemeClr val="bg1"/>
              </a:solidFill>
            </a:endParaRPr>
          </a:p>
          <a:p>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solidFill>
                  <a:schemeClr val="bg1"/>
                </a:solidFill>
              </a:rPr>
              <a:t>SINDROME  DE  MOTONEURONA  SUPERIOR</a:t>
            </a:r>
            <a:endParaRPr lang="es-ES" b="1" dirty="0">
              <a:solidFill>
                <a:schemeClr val="bg1"/>
              </a:solidFill>
            </a:endParaRPr>
          </a:p>
        </p:txBody>
      </p:sp>
      <p:sp>
        <p:nvSpPr>
          <p:cNvPr id="3" name="2 Marcador de contenido"/>
          <p:cNvSpPr>
            <a:spLocks noGrp="1"/>
          </p:cNvSpPr>
          <p:nvPr>
            <p:ph idx="1"/>
          </p:nvPr>
        </p:nvSpPr>
        <p:spPr/>
        <p:txBody>
          <a:bodyPr/>
          <a:lstStyle/>
          <a:p>
            <a:pPr marL="457200" indent="-457200">
              <a:buFont typeface="Times" pitchFamily="-65" charset="0"/>
              <a:buAutoNum type="arabicPeriod"/>
            </a:pPr>
            <a:r>
              <a:rPr lang="es-ES_tradnl" dirty="0" smtClean="0">
                <a:solidFill>
                  <a:schemeClr val="bg1"/>
                </a:solidFill>
              </a:rPr>
              <a:t>Debilidad   muscular   (</a:t>
            </a:r>
            <a:r>
              <a:rPr lang="es-ES_tradnl" dirty="0" err="1" smtClean="0">
                <a:solidFill>
                  <a:schemeClr val="bg1"/>
                </a:solidFill>
              </a:rPr>
              <a:t>Paresia</a:t>
            </a:r>
            <a:r>
              <a:rPr lang="es-ES_tradnl" dirty="0" smtClean="0">
                <a:solidFill>
                  <a:schemeClr val="bg1"/>
                </a:solidFill>
              </a:rPr>
              <a:t>  o  </a:t>
            </a:r>
            <a:r>
              <a:rPr lang="es-ES_tradnl" dirty="0" err="1" smtClean="0">
                <a:solidFill>
                  <a:schemeClr val="bg1"/>
                </a:solidFill>
              </a:rPr>
              <a:t>Paràlisis</a:t>
            </a:r>
            <a:r>
              <a:rPr lang="es-ES_tradnl" dirty="0" smtClean="0">
                <a:solidFill>
                  <a:schemeClr val="bg1"/>
                </a:solidFill>
              </a:rPr>
              <a:t>)</a:t>
            </a:r>
          </a:p>
          <a:p>
            <a:pPr marL="457200" indent="-457200">
              <a:buFont typeface="Times" pitchFamily="-65" charset="0"/>
              <a:buAutoNum type="arabicPeriod"/>
            </a:pPr>
            <a:r>
              <a:rPr lang="es-ES_tradnl" dirty="0" smtClean="0">
                <a:solidFill>
                  <a:schemeClr val="bg1"/>
                </a:solidFill>
              </a:rPr>
              <a:t>Atrofia muscular moderada</a:t>
            </a:r>
          </a:p>
          <a:p>
            <a:pPr marL="457200" indent="-457200">
              <a:buFont typeface="Times" pitchFamily="-65" charset="0"/>
              <a:buAutoNum type="arabicPeriod"/>
            </a:pPr>
            <a:r>
              <a:rPr lang="es-ES_tradnl" dirty="0" err="1" smtClean="0">
                <a:solidFill>
                  <a:schemeClr val="bg1"/>
                </a:solidFill>
              </a:rPr>
              <a:t>Hiperreflexia</a:t>
            </a:r>
            <a:endParaRPr lang="es-ES_tradnl" dirty="0" smtClean="0">
              <a:solidFill>
                <a:schemeClr val="bg1"/>
              </a:solidFill>
            </a:endParaRPr>
          </a:p>
          <a:p>
            <a:pPr marL="457200" indent="-457200">
              <a:buFont typeface="Times" pitchFamily="-65" charset="0"/>
              <a:buAutoNum type="arabicPeriod"/>
            </a:pPr>
            <a:r>
              <a:rPr lang="es-ES_tradnl" dirty="0" smtClean="0">
                <a:solidFill>
                  <a:schemeClr val="bg1"/>
                </a:solidFill>
              </a:rPr>
              <a:t>Hipertonía</a:t>
            </a:r>
          </a:p>
          <a:p>
            <a:pPr marL="457200" indent="-457200">
              <a:buFont typeface="Times" pitchFamily="-65" charset="0"/>
              <a:buAutoNum type="arabicPeriod"/>
            </a:pPr>
            <a:r>
              <a:rPr lang="es-ES_tradnl" dirty="0" smtClean="0">
                <a:solidFill>
                  <a:schemeClr val="bg1"/>
                </a:solidFill>
              </a:rPr>
              <a:t>Espasticidad</a:t>
            </a:r>
          </a:p>
          <a:p>
            <a:pPr marL="457200" indent="-457200">
              <a:buFont typeface="Times" pitchFamily="-65" charset="0"/>
              <a:buAutoNum type="arabicPeriod"/>
            </a:pPr>
            <a:r>
              <a:rPr lang="es-ES_tradnl" dirty="0" err="1" smtClean="0">
                <a:solidFill>
                  <a:schemeClr val="bg1"/>
                </a:solidFill>
              </a:rPr>
              <a:t>Babinski</a:t>
            </a:r>
            <a:endParaRPr lang="es-ES_tradnl" dirty="0" smtClean="0">
              <a:solidFill>
                <a:schemeClr val="bg1"/>
              </a:solidFill>
            </a:endParaRPr>
          </a:p>
          <a:p>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43042" y="357166"/>
            <a:ext cx="5286412" cy="646331"/>
          </a:xfrm>
          <a:prstGeom prst="rect">
            <a:avLst/>
          </a:prstGeom>
          <a:noFill/>
        </p:spPr>
        <p:txBody>
          <a:bodyPr wrap="square" rtlCol="0">
            <a:spAutoFit/>
          </a:bodyPr>
          <a:lstStyle/>
          <a:p>
            <a:pPr algn="ctr"/>
            <a:r>
              <a:rPr lang="es-VE" dirty="0" smtClean="0">
                <a:solidFill>
                  <a:schemeClr val="bg1"/>
                </a:solidFill>
              </a:rPr>
              <a:t>PROCEDIMIENTOS NEUROQUIRURGICOS: </a:t>
            </a:r>
          </a:p>
          <a:p>
            <a:pPr algn="ctr"/>
            <a:r>
              <a:rPr lang="es-VE" dirty="0" smtClean="0">
                <a:solidFill>
                  <a:schemeClr val="bg1"/>
                </a:solidFill>
              </a:rPr>
              <a:t>RIZOTOMIA DORSAL SELECTIVA</a:t>
            </a:r>
            <a:endParaRPr lang="es-ES" dirty="0">
              <a:solidFill>
                <a:schemeClr val="bg1"/>
              </a:solidFill>
            </a:endParaRPr>
          </a:p>
        </p:txBody>
      </p:sp>
      <p:pic>
        <p:nvPicPr>
          <p:cNvPr id="5" name="Picture 2" descr="http://www.stlouischildrens.org/Content/Upload/AssetMgmt/images/Services/lang/spanish3.gif"/>
          <p:cNvPicPr>
            <a:picLocks noChangeAspect="1" noChangeArrowheads="1"/>
          </p:cNvPicPr>
          <p:nvPr/>
        </p:nvPicPr>
        <p:blipFill>
          <a:blip r:embed="rId3" cstate="print"/>
          <a:srcRect/>
          <a:stretch>
            <a:fillRect/>
          </a:stretch>
        </p:blipFill>
        <p:spPr bwMode="auto">
          <a:xfrm>
            <a:off x="571472" y="1142984"/>
            <a:ext cx="4214842" cy="3538539"/>
          </a:xfrm>
          <a:prstGeom prst="rect">
            <a:avLst/>
          </a:prstGeom>
          <a:solidFill>
            <a:schemeClr val="accent2">
              <a:lumMod val="20000"/>
              <a:lumOff val="80000"/>
            </a:schemeClr>
          </a:solidFill>
          <a:ln>
            <a:solidFill>
              <a:schemeClr val="accent2"/>
            </a:solidFill>
          </a:ln>
        </p:spPr>
      </p:pic>
      <p:pic>
        <p:nvPicPr>
          <p:cNvPr id="6" name="Picture 7" descr="reflejo"/>
          <p:cNvPicPr>
            <a:picLocks noChangeAspect="1" noChangeArrowheads="1"/>
          </p:cNvPicPr>
          <p:nvPr/>
        </p:nvPicPr>
        <p:blipFill>
          <a:blip r:embed="rId4" cstate="print"/>
          <a:srcRect/>
          <a:stretch>
            <a:fillRect/>
          </a:stretch>
        </p:blipFill>
        <p:spPr bwMode="auto">
          <a:xfrm>
            <a:off x="5715008" y="1643050"/>
            <a:ext cx="2857500" cy="2286016"/>
          </a:xfrm>
          <a:prstGeom prst="rect">
            <a:avLst/>
          </a:prstGeom>
          <a:noFill/>
          <a:ln w="38100">
            <a:solidFill>
              <a:schemeClr val="bg2"/>
            </a:solidFill>
            <a:miter lim="800000"/>
            <a:headEnd/>
            <a:tailEnd/>
          </a:ln>
        </p:spPr>
      </p:pic>
      <p:sp>
        <p:nvSpPr>
          <p:cNvPr id="7" name="6 Rectángulo"/>
          <p:cNvSpPr/>
          <p:nvPr/>
        </p:nvSpPr>
        <p:spPr>
          <a:xfrm>
            <a:off x="714348" y="4857760"/>
            <a:ext cx="5429288" cy="1815882"/>
          </a:xfrm>
          <a:prstGeom prst="rect">
            <a:avLst/>
          </a:prstGeom>
        </p:spPr>
        <p:txBody>
          <a:bodyPr wrap="square">
            <a:spAutoFit/>
          </a:bodyPr>
          <a:lstStyle/>
          <a:p>
            <a:r>
              <a:rPr lang="es-ES" sz="1600" b="1" dirty="0" smtClean="0">
                <a:solidFill>
                  <a:schemeClr val="bg1"/>
                </a:solidFill>
                <a:latin typeface="Century Schoolbook" pitchFamily="18" charset="0"/>
              </a:rPr>
              <a:t>LAMINECTOMÍA DE LAS RAICES DORSALES L2-S1.</a:t>
            </a:r>
          </a:p>
          <a:p>
            <a:endParaRPr lang="es-ES" sz="1600" b="1" dirty="0" smtClean="0">
              <a:solidFill>
                <a:schemeClr val="bg1"/>
              </a:solidFill>
              <a:latin typeface="Century Schoolbook" pitchFamily="18" charset="0"/>
            </a:endParaRPr>
          </a:p>
          <a:p>
            <a:r>
              <a:rPr lang="es-ES" sz="1600" b="1" dirty="0" smtClean="0">
                <a:solidFill>
                  <a:schemeClr val="bg1"/>
                </a:solidFill>
                <a:latin typeface="Century Schoolbook" pitchFamily="18" charset="0"/>
              </a:rPr>
              <a:t>ESTIMULACIÓN ELÉCTRICA DE LAS MISMAS.</a:t>
            </a:r>
          </a:p>
          <a:p>
            <a:r>
              <a:rPr lang="es-ES" sz="1600" b="1" dirty="0" smtClean="0">
                <a:solidFill>
                  <a:schemeClr val="bg1"/>
                </a:solidFill>
                <a:latin typeface="Century Schoolbook" pitchFamily="18" charset="0"/>
              </a:rPr>
              <a:t>SECCIÓN </a:t>
            </a:r>
          </a:p>
          <a:p>
            <a:endParaRPr lang="es-ES" sz="1600" b="1" dirty="0">
              <a:solidFill>
                <a:schemeClr val="bg1"/>
              </a:solidFill>
              <a:latin typeface="Century Schoolbook" pitchFamily="18" charset="0"/>
            </a:endParaRPr>
          </a:p>
          <a:p>
            <a:r>
              <a:rPr lang="es-ES" sz="1600" b="1" dirty="0" smtClean="0">
                <a:solidFill>
                  <a:schemeClr val="bg1"/>
                </a:solidFill>
                <a:latin typeface="Century Schoolbook" pitchFamily="18" charset="0"/>
              </a:rPr>
              <a:t>PRESENTAN UNA RESPUESTA EXAGERADA</a:t>
            </a:r>
            <a:r>
              <a:rPr lang="es-ES" sz="1600" b="1" dirty="0" smtClean="0">
                <a:solidFill>
                  <a:schemeClr val="bg1"/>
                </a:solidFill>
                <a:latin typeface="Book Antiqua" pitchFamily="18" charset="0"/>
              </a:rPr>
              <a: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43042" y="571480"/>
            <a:ext cx="4214842" cy="646331"/>
          </a:xfrm>
          <a:prstGeom prst="rect">
            <a:avLst/>
          </a:prstGeom>
          <a:noFill/>
        </p:spPr>
        <p:txBody>
          <a:bodyPr wrap="square" rtlCol="0">
            <a:spAutoFit/>
          </a:bodyPr>
          <a:lstStyle/>
          <a:p>
            <a:pPr algn="ctr"/>
            <a:r>
              <a:rPr lang="es-VE" dirty="0" smtClean="0">
                <a:solidFill>
                  <a:schemeClr val="bg1"/>
                </a:solidFill>
              </a:rPr>
              <a:t>PROCEDIMIENTOS NEUROQUIRURGICOS: </a:t>
            </a:r>
          </a:p>
          <a:p>
            <a:pPr algn="ctr"/>
            <a:r>
              <a:rPr lang="es-VE" dirty="0" smtClean="0">
                <a:solidFill>
                  <a:schemeClr val="bg1"/>
                </a:solidFill>
              </a:rPr>
              <a:t>RIZOTOMIA DORSAL SELECTIVA</a:t>
            </a:r>
            <a:endParaRPr lang="es-ES" dirty="0">
              <a:solidFill>
                <a:schemeClr val="bg1"/>
              </a:solidFill>
            </a:endParaRPr>
          </a:p>
        </p:txBody>
      </p:sp>
      <p:sp>
        <p:nvSpPr>
          <p:cNvPr id="5" name="4 CuadroTexto"/>
          <p:cNvSpPr txBox="1"/>
          <p:nvPr/>
        </p:nvSpPr>
        <p:spPr>
          <a:xfrm>
            <a:off x="500034" y="1785926"/>
            <a:ext cx="2071702" cy="369332"/>
          </a:xfrm>
          <a:prstGeom prst="rect">
            <a:avLst/>
          </a:prstGeom>
          <a:noFill/>
        </p:spPr>
        <p:txBody>
          <a:bodyPr wrap="square" rtlCol="0">
            <a:spAutoFit/>
          </a:bodyPr>
          <a:lstStyle/>
          <a:p>
            <a:r>
              <a:rPr lang="es-VE" dirty="0" smtClean="0">
                <a:solidFill>
                  <a:schemeClr val="bg1"/>
                </a:solidFill>
              </a:rPr>
              <a:t>INDICACIONES</a:t>
            </a:r>
            <a:endParaRPr lang="es-ES" dirty="0">
              <a:solidFill>
                <a:schemeClr val="bg1"/>
              </a:solidFill>
            </a:endParaRPr>
          </a:p>
        </p:txBody>
      </p:sp>
      <p:sp>
        <p:nvSpPr>
          <p:cNvPr id="6" name="5 CuadroTexto"/>
          <p:cNvSpPr txBox="1"/>
          <p:nvPr/>
        </p:nvSpPr>
        <p:spPr>
          <a:xfrm>
            <a:off x="2714612" y="1643050"/>
            <a:ext cx="5572164" cy="1815882"/>
          </a:xfrm>
          <a:prstGeom prst="rect">
            <a:avLst/>
          </a:prstGeom>
          <a:noFill/>
        </p:spPr>
        <p:txBody>
          <a:bodyPr wrap="square" rtlCol="0">
            <a:spAutoFit/>
          </a:bodyPr>
          <a:lstStyle/>
          <a:p>
            <a:r>
              <a:rPr lang="es-VE" dirty="0" smtClean="0">
                <a:solidFill>
                  <a:schemeClr val="bg1"/>
                </a:solidFill>
              </a:rPr>
              <a:t>*PCI con espasticidad grave en extensores de miembros inferiores</a:t>
            </a:r>
          </a:p>
          <a:p>
            <a:r>
              <a:rPr lang="es-VE" dirty="0" smtClean="0">
                <a:solidFill>
                  <a:schemeClr val="bg1"/>
                </a:solidFill>
              </a:rPr>
              <a:t>*fracaso de procedimientos conservadores</a:t>
            </a:r>
          </a:p>
          <a:p>
            <a:r>
              <a:rPr lang="es-VE" dirty="0" smtClean="0">
                <a:solidFill>
                  <a:schemeClr val="bg1"/>
                </a:solidFill>
              </a:rPr>
              <a:t>*Edad: 3-6 a. Diplejía espástica, ambulatorio</a:t>
            </a:r>
          </a:p>
          <a:p>
            <a:r>
              <a:rPr lang="es-VE" dirty="0" smtClean="0">
                <a:solidFill>
                  <a:schemeClr val="bg1"/>
                </a:solidFill>
              </a:rPr>
              <a:t>* </a:t>
            </a:r>
            <a:r>
              <a:rPr lang="es-MX" dirty="0" smtClean="0">
                <a:solidFill>
                  <a:schemeClr val="bg1"/>
                </a:solidFill>
              </a:rPr>
              <a:t>Dolor intratable MS hemipléjico adulto</a:t>
            </a:r>
            <a:endParaRPr lang="es-VE" dirty="0" smtClean="0">
              <a:solidFill>
                <a:schemeClr val="bg1"/>
              </a:solidFill>
            </a:endParaRPr>
          </a:p>
          <a:p>
            <a:endParaRPr lang="es-ES" dirty="0"/>
          </a:p>
        </p:txBody>
      </p:sp>
      <p:sp>
        <p:nvSpPr>
          <p:cNvPr id="7" name="6 CuadroTexto"/>
          <p:cNvSpPr txBox="1"/>
          <p:nvPr/>
        </p:nvSpPr>
        <p:spPr>
          <a:xfrm>
            <a:off x="357158" y="4000504"/>
            <a:ext cx="2428892" cy="369332"/>
          </a:xfrm>
          <a:prstGeom prst="rect">
            <a:avLst/>
          </a:prstGeom>
          <a:noFill/>
        </p:spPr>
        <p:txBody>
          <a:bodyPr wrap="square" rtlCol="0">
            <a:spAutoFit/>
          </a:bodyPr>
          <a:lstStyle/>
          <a:p>
            <a:r>
              <a:rPr lang="es-VE" dirty="0" smtClean="0">
                <a:solidFill>
                  <a:schemeClr val="bg1"/>
                </a:solidFill>
              </a:rPr>
              <a:t>COMPLICACIONES</a:t>
            </a:r>
            <a:endParaRPr lang="es-ES" dirty="0">
              <a:solidFill>
                <a:schemeClr val="bg1"/>
              </a:solidFill>
            </a:endParaRPr>
          </a:p>
        </p:txBody>
      </p:sp>
      <p:sp>
        <p:nvSpPr>
          <p:cNvPr id="8" name="7 CuadroTexto"/>
          <p:cNvSpPr txBox="1"/>
          <p:nvPr/>
        </p:nvSpPr>
        <p:spPr>
          <a:xfrm>
            <a:off x="3000364" y="3786190"/>
            <a:ext cx="3929090" cy="1477328"/>
          </a:xfrm>
          <a:prstGeom prst="rect">
            <a:avLst/>
          </a:prstGeom>
          <a:noFill/>
        </p:spPr>
        <p:txBody>
          <a:bodyPr wrap="square" rtlCol="0">
            <a:spAutoFit/>
          </a:bodyPr>
          <a:lstStyle/>
          <a:p>
            <a:r>
              <a:rPr lang="es-ES" dirty="0" smtClean="0">
                <a:solidFill>
                  <a:schemeClr val="bg1"/>
                </a:solidFill>
              </a:rPr>
              <a:t>*Hipotonía/debilidad temporal. *Disestesias</a:t>
            </a:r>
          </a:p>
          <a:p>
            <a:r>
              <a:rPr lang="es-MX" dirty="0" smtClean="0">
                <a:solidFill>
                  <a:schemeClr val="bg1"/>
                </a:solidFill>
              </a:rPr>
              <a:t>*Disfunción vesical </a:t>
            </a:r>
          </a:p>
          <a:p>
            <a:r>
              <a:rPr lang="es-MX" dirty="0" smtClean="0">
                <a:solidFill>
                  <a:schemeClr val="bg1"/>
                </a:solidFill>
              </a:rPr>
              <a:t>*Subluxación caderas</a:t>
            </a:r>
          </a:p>
          <a:p>
            <a:r>
              <a:rPr lang="es-MX" dirty="0" smtClean="0">
                <a:solidFill>
                  <a:schemeClr val="bg1"/>
                </a:solidFill>
              </a:rPr>
              <a:t>*Ataxia</a:t>
            </a:r>
            <a:endParaRPr lang="es-ES" dirty="0">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solidFill>
                  <a:schemeClr val="bg1"/>
                </a:solidFill>
                <a:latin typeface="Book Antiqua" pitchFamily="18" charset="0"/>
              </a:rPr>
              <a:t>PROCEDIMIENTOS NEUROABLACTIVOS</a:t>
            </a:r>
            <a:br>
              <a:rPr lang="es-ES" b="1" dirty="0" smtClean="0">
                <a:solidFill>
                  <a:schemeClr val="bg1"/>
                </a:solidFill>
                <a:latin typeface="Book Antiqua" pitchFamily="18" charset="0"/>
              </a:rPr>
            </a:br>
            <a:r>
              <a:rPr lang="es-ES" b="1" u="sng" dirty="0" smtClean="0">
                <a:solidFill>
                  <a:schemeClr val="bg1"/>
                </a:solidFill>
                <a:latin typeface="Book Antiqua" pitchFamily="18" charset="0"/>
              </a:rPr>
              <a:t>Neurotomía periférica</a:t>
            </a:r>
            <a:endParaRPr lang="es-ES" dirty="0">
              <a:solidFill>
                <a:schemeClr val="bg1"/>
              </a:solidFill>
            </a:endParaRPr>
          </a:p>
        </p:txBody>
      </p:sp>
      <p:sp>
        <p:nvSpPr>
          <p:cNvPr id="3" name="2 Marcador de contenido"/>
          <p:cNvSpPr>
            <a:spLocks noGrp="1"/>
          </p:cNvSpPr>
          <p:nvPr>
            <p:ph sz="quarter" idx="1"/>
          </p:nvPr>
        </p:nvSpPr>
        <p:spPr/>
        <p:txBody>
          <a:bodyPr>
            <a:normAutofit/>
          </a:bodyPr>
          <a:lstStyle/>
          <a:p>
            <a:pPr>
              <a:buFont typeface="Wingdings" pitchFamily="2" charset="2"/>
              <a:buChar char="v"/>
            </a:pPr>
            <a:endParaRPr lang="es-ES_tradnl" sz="2400" dirty="0" smtClean="0">
              <a:solidFill>
                <a:schemeClr val="bg1"/>
              </a:solidFill>
            </a:endParaRPr>
          </a:p>
          <a:p>
            <a:pPr>
              <a:buFont typeface="Wingdings" pitchFamily="2" charset="2"/>
              <a:buChar char="v"/>
            </a:pPr>
            <a:r>
              <a:rPr lang="es-ES_tradnl" sz="2400" dirty="0" smtClean="0">
                <a:solidFill>
                  <a:schemeClr val="bg1"/>
                </a:solidFill>
              </a:rPr>
              <a:t>SE REALIZA INTERRUPCION DE FASCICULOS NERVIOSOS</a:t>
            </a:r>
          </a:p>
          <a:p>
            <a:pPr>
              <a:buFont typeface="Wingdings" pitchFamily="2" charset="2"/>
              <a:buChar char="v"/>
            </a:pPr>
            <a:endParaRPr lang="es-ES_tradnl" sz="2400" dirty="0" smtClean="0">
              <a:solidFill>
                <a:schemeClr val="bg1"/>
              </a:solidFill>
            </a:endParaRPr>
          </a:p>
          <a:p>
            <a:pPr>
              <a:buFont typeface="Wingdings" pitchFamily="2" charset="2"/>
              <a:buChar char="v"/>
            </a:pPr>
            <a:r>
              <a:rPr lang="es-ES_tradnl" sz="2400" dirty="0" smtClean="0">
                <a:solidFill>
                  <a:schemeClr val="bg1"/>
                </a:solidFill>
              </a:rPr>
              <a:t>   BLOQUEANDO LA  EFERENCIA DE LAS  </a:t>
            </a:r>
            <a:r>
              <a:rPr lang="el-GR" sz="2400" dirty="0" smtClean="0">
                <a:solidFill>
                  <a:schemeClr val="bg1"/>
                </a:solidFill>
              </a:rPr>
              <a:t>α</a:t>
            </a:r>
            <a:r>
              <a:rPr lang="es-ES_tradnl" sz="2400" dirty="0" smtClean="0">
                <a:solidFill>
                  <a:schemeClr val="bg1"/>
                </a:solidFill>
              </a:rPr>
              <a:t> MOTONEURONAS</a:t>
            </a:r>
          </a:p>
          <a:p>
            <a:pPr>
              <a:buFont typeface="Wingdings" pitchFamily="2" charset="2"/>
              <a:buChar char="v"/>
            </a:pPr>
            <a:endParaRPr lang="es-ES_tradnl" sz="2400" dirty="0" smtClean="0">
              <a:solidFill>
                <a:schemeClr val="bg1"/>
              </a:solidFill>
            </a:endParaRPr>
          </a:p>
          <a:p>
            <a:pPr>
              <a:buFont typeface="Wingdings" pitchFamily="2" charset="2"/>
              <a:buChar char="v"/>
            </a:pPr>
            <a:r>
              <a:rPr lang="es-ES_tradnl" sz="2400" dirty="0" smtClean="0">
                <a:solidFill>
                  <a:schemeClr val="bg1"/>
                </a:solidFill>
              </a:rPr>
              <a:t>   SE IDENTIFICAN POR ELECTROESTIMULACION</a:t>
            </a:r>
          </a:p>
          <a:p>
            <a:pPr>
              <a:buFont typeface="Wingdings" pitchFamily="2" charset="2"/>
              <a:buChar char="v"/>
            </a:pPr>
            <a:endParaRPr lang="es-ES_tradnl" sz="2400" dirty="0" smtClean="0">
              <a:solidFill>
                <a:schemeClr val="bg1"/>
              </a:solidFill>
            </a:endParaRPr>
          </a:p>
          <a:p>
            <a:pPr>
              <a:buFont typeface="Wingdings" pitchFamily="2" charset="2"/>
              <a:buChar char="v"/>
            </a:pPr>
            <a:r>
              <a:rPr lang="es-ES_tradnl" sz="2400" dirty="0" smtClean="0">
                <a:solidFill>
                  <a:schemeClr val="bg1"/>
                </a:solidFill>
              </a:rPr>
              <a:t>   SECCION DEL NERVIO</a:t>
            </a:r>
          </a:p>
          <a:p>
            <a:pPr>
              <a:buFont typeface="Wingdings" pitchFamily="2" charset="2"/>
              <a:buChar char="v"/>
            </a:pPr>
            <a:endParaRPr lang="es-ES_tradnl" sz="2400" dirty="0" smtClean="0">
              <a:solidFill>
                <a:schemeClr val="bg1"/>
              </a:solidFill>
            </a:endParaRPr>
          </a:p>
          <a:p>
            <a:pPr>
              <a:buFont typeface="Wingdings" pitchFamily="2" charset="2"/>
              <a:buChar char="v"/>
            </a:pPr>
            <a:r>
              <a:rPr lang="es-ES_tradnl" sz="2400" dirty="0" smtClean="0">
                <a:solidFill>
                  <a:schemeClr val="bg1"/>
                </a:solidFill>
              </a:rPr>
              <a:t>   DISMINUYENDO LA ESPASTICIDAD Y CONTRACTURA</a:t>
            </a:r>
          </a:p>
        </p:txBody>
      </p:sp>
      <p:pic>
        <p:nvPicPr>
          <p:cNvPr id="4" name="Picture 4"/>
          <p:cNvPicPr>
            <a:picLocks noChangeAspect="1" noChangeArrowheads="1"/>
          </p:cNvPicPr>
          <p:nvPr/>
        </p:nvPicPr>
        <p:blipFill>
          <a:blip r:embed="rId2" cstate="print"/>
          <a:srcRect l="62988" t="54688" r="1123"/>
          <a:stretch>
            <a:fillRect/>
          </a:stretch>
        </p:blipFill>
        <p:spPr bwMode="auto">
          <a:xfrm>
            <a:off x="6660232" y="4149080"/>
            <a:ext cx="2160240" cy="14287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428992" y="214290"/>
            <a:ext cx="1901931" cy="461665"/>
          </a:xfrm>
          <a:prstGeom prst="rect">
            <a:avLst/>
          </a:prstGeom>
          <a:noFill/>
        </p:spPr>
        <p:txBody>
          <a:bodyPr wrap="none" rtlCol="0">
            <a:spAutoFit/>
          </a:bodyPr>
          <a:lstStyle/>
          <a:p>
            <a:r>
              <a:rPr lang="es-ES_tradnl" sz="2400" b="1" dirty="0" smtClean="0">
                <a:solidFill>
                  <a:schemeClr val="bg1"/>
                </a:solidFill>
              </a:rPr>
              <a:t>MIELOTOMIA</a:t>
            </a:r>
            <a:endParaRPr lang="es-ES" sz="2400" b="1" dirty="0">
              <a:solidFill>
                <a:schemeClr val="bg1"/>
              </a:solidFill>
            </a:endParaRPr>
          </a:p>
        </p:txBody>
      </p:sp>
      <p:sp>
        <p:nvSpPr>
          <p:cNvPr id="5" name="4 CuadroTexto"/>
          <p:cNvSpPr txBox="1"/>
          <p:nvPr/>
        </p:nvSpPr>
        <p:spPr>
          <a:xfrm>
            <a:off x="0" y="1071546"/>
            <a:ext cx="7347076" cy="2554545"/>
          </a:xfrm>
          <a:prstGeom prst="rect">
            <a:avLst/>
          </a:prstGeom>
          <a:noFill/>
        </p:spPr>
        <p:txBody>
          <a:bodyPr wrap="none" rtlCol="0">
            <a:spAutoFit/>
          </a:bodyPr>
          <a:lstStyle/>
          <a:p>
            <a:pPr>
              <a:buFont typeface="Wingdings" pitchFamily="2" charset="2"/>
              <a:buChar char="v"/>
            </a:pPr>
            <a:r>
              <a:rPr lang="es-ES_tradnl" sz="2000" dirty="0" smtClean="0">
                <a:solidFill>
                  <a:schemeClr val="bg1"/>
                </a:solidFill>
              </a:rPr>
              <a:t>  SEPARAR LONGITUDINALMENTE  LA MEDULA ESPINAL EN </a:t>
            </a:r>
          </a:p>
          <a:p>
            <a:r>
              <a:rPr lang="es-ES_tradnl" sz="2000" dirty="0" smtClean="0">
                <a:solidFill>
                  <a:schemeClr val="bg1"/>
                </a:solidFill>
              </a:rPr>
              <a:t>ANTERIOR Y POSTERIOR</a:t>
            </a:r>
          </a:p>
          <a:p>
            <a:pPr>
              <a:buFont typeface="Wingdings" pitchFamily="2" charset="2"/>
              <a:buChar char="v"/>
            </a:pPr>
            <a:endParaRPr lang="es-ES_tradnl" sz="2000" dirty="0" smtClean="0">
              <a:solidFill>
                <a:schemeClr val="bg1"/>
              </a:solidFill>
            </a:endParaRPr>
          </a:p>
          <a:p>
            <a:pPr>
              <a:buFont typeface="Wingdings" pitchFamily="2" charset="2"/>
              <a:buChar char="v"/>
            </a:pPr>
            <a:r>
              <a:rPr lang="es-ES_tradnl" sz="2000" dirty="0" smtClean="0">
                <a:solidFill>
                  <a:schemeClr val="bg1"/>
                </a:solidFill>
              </a:rPr>
              <a:t>  ENTRE LOS SEGMENTOS L1 – L5</a:t>
            </a:r>
          </a:p>
          <a:p>
            <a:pPr>
              <a:buFont typeface="Wingdings" pitchFamily="2" charset="2"/>
              <a:buChar char="v"/>
            </a:pPr>
            <a:endParaRPr lang="es-ES_tradnl" sz="2000" dirty="0" smtClean="0">
              <a:solidFill>
                <a:schemeClr val="bg1"/>
              </a:solidFill>
            </a:endParaRPr>
          </a:p>
          <a:p>
            <a:pPr>
              <a:buFont typeface="Wingdings" pitchFamily="2" charset="2"/>
              <a:buChar char="v"/>
            </a:pPr>
            <a:r>
              <a:rPr lang="es-ES_tradnl" sz="2000" dirty="0" smtClean="0">
                <a:solidFill>
                  <a:schemeClr val="bg1"/>
                </a:solidFill>
              </a:rPr>
              <a:t>  DISMINUYENDO LA ESPASTICIDAD, INTERRUPCION ARCO REFLEJO</a:t>
            </a:r>
          </a:p>
          <a:p>
            <a:pPr>
              <a:buFont typeface="Wingdings" pitchFamily="2" charset="2"/>
              <a:buChar char="v"/>
            </a:pPr>
            <a:endParaRPr lang="es-ES_tradnl" sz="2000" dirty="0" smtClean="0">
              <a:solidFill>
                <a:schemeClr val="bg1"/>
              </a:solidFill>
            </a:endParaRPr>
          </a:p>
          <a:p>
            <a:pPr>
              <a:buFont typeface="Wingdings" pitchFamily="2" charset="2"/>
              <a:buChar char="v"/>
            </a:pPr>
            <a:r>
              <a:rPr lang="es-ES_tradnl" sz="2000" dirty="0">
                <a:solidFill>
                  <a:schemeClr val="bg1"/>
                </a:solidFill>
              </a:rPr>
              <a:t> </a:t>
            </a:r>
            <a:r>
              <a:rPr lang="es-ES_tradnl" sz="2000" dirty="0" smtClean="0">
                <a:solidFill>
                  <a:schemeClr val="bg1"/>
                </a:solidFill>
              </a:rPr>
              <a:t> ENTRE LAS ASTAS DORSALES Y VENTRALES</a:t>
            </a:r>
          </a:p>
        </p:txBody>
      </p:sp>
      <p:pic>
        <p:nvPicPr>
          <p:cNvPr id="6" name="Picture 5" descr="MIELOTOMIA"/>
          <p:cNvPicPr>
            <a:picLocks noChangeAspect="1" noChangeArrowheads="1"/>
          </p:cNvPicPr>
          <p:nvPr/>
        </p:nvPicPr>
        <p:blipFill>
          <a:blip r:embed="rId2" cstate="print"/>
          <a:srcRect/>
          <a:stretch>
            <a:fillRect/>
          </a:stretch>
        </p:blipFill>
        <p:spPr bwMode="auto">
          <a:xfrm>
            <a:off x="357158" y="3786190"/>
            <a:ext cx="2928958" cy="2487613"/>
          </a:xfrm>
          <a:prstGeom prst="roundRect">
            <a:avLst>
              <a:gd name="adj" fmla="val 4167"/>
            </a:avLst>
          </a:prstGeom>
          <a:solidFill>
            <a:srgbClr val="FFFFFF"/>
          </a:solidFill>
          <a:ln w="76200" cap="sq">
            <a:solidFill>
              <a:schemeClr val="accent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6 Rectángulo"/>
          <p:cNvSpPr/>
          <p:nvPr/>
        </p:nvSpPr>
        <p:spPr>
          <a:xfrm>
            <a:off x="3357554" y="6257836"/>
            <a:ext cx="5214974" cy="430887"/>
          </a:xfrm>
          <a:prstGeom prst="rect">
            <a:avLst/>
          </a:prstGeom>
          <a:solidFill>
            <a:schemeClr val="bg1"/>
          </a:solidFill>
        </p:spPr>
        <p:txBody>
          <a:bodyPr wrap="square">
            <a:spAutoFit/>
          </a:bodyPr>
          <a:lstStyle/>
          <a:p>
            <a:pPr>
              <a:buFont typeface="Arial" pitchFamily="34" charset="0"/>
              <a:buChar char="•"/>
            </a:pPr>
            <a:r>
              <a:rPr lang="es-ES_tradnl" sz="1100" dirty="0" smtClean="0"/>
              <a:t> </a:t>
            </a:r>
            <a:r>
              <a:rPr lang="es-ES_tradnl" sz="1000" dirty="0" smtClean="0"/>
              <a:t>FISIOPATOLOGIA,CLINICA Y TRATAMIENTO DE LA ESPASTICIDAD. </a:t>
            </a:r>
            <a:r>
              <a:rPr lang="es-ES_tradnl" sz="1100" dirty="0" smtClean="0"/>
              <a:t>DR MARCELO   MORELLO 2008</a:t>
            </a:r>
            <a:endParaRPr lang="es-ES" sz="11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57224" y="335846"/>
            <a:ext cx="7358114" cy="4370427"/>
          </a:xfrm>
          <a:prstGeom prst="rect">
            <a:avLst/>
          </a:prstGeom>
        </p:spPr>
        <p:txBody>
          <a:bodyPr wrap="square">
            <a:spAutoFit/>
          </a:bodyPr>
          <a:lstStyle/>
          <a:p>
            <a:r>
              <a:rPr lang="es-ES" b="1" dirty="0" smtClean="0">
                <a:solidFill>
                  <a:schemeClr val="bg1"/>
                </a:solidFill>
              </a:rPr>
              <a:t>CIRUGÍA ORTOPÉDICA</a:t>
            </a:r>
          </a:p>
          <a:p>
            <a:r>
              <a:rPr lang="es-ES" sz="2000" b="1" dirty="0" smtClean="0">
                <a:solidFill>
                  <a:schemeClr val="bg1"/>
                </a:solidFill>
              </a:rPr>
              <a:t>1. Cirugía de partes blandas (inmovilización 3-4 semanas):</a:t>
            </a:r>
          </a:p>
          <a:p>
            <a:r>
              <a:rPr lang="es-ES" sz="2000" dirty="0" smtClean="0">
                <a:solidFill>
                  <a:schemeClr val="bg1"/>
                </a:solidFill>
              </a:rPr>
              <a:t>Liberar tensión de los músculos predominantes: tenotomías,</a:t>
            </a:r>
          </a:p>
          <a:p>
            <a:r>
              <a:rPr lang="es-ES" sz="2000" dirty="0" smtClean="0">
                <a:solidFill>
                  <a:schemeClr val="bg1"/>
                </a:solidFill>
              </a:rPr>
              <a:t>alargamientos tendinosos, </a:t>
            </a:r>
            <a:r>
              <a:rPr lang="es-ES" sz="2000" dirty="0" err="1" smtClean="0">
                <a:solidFill>
                  <a:schemeClr val="bg1"/>
                </a:solidFill>
              </a:rPr>
              <a:t>neurectomías</a:t>
            </a:r>
            <a:endParaRPr lang="es-ES" sz="2000" dirty="0" smtClean="0">
              <a:solidFill>
                <a:schemeClr val="bg1"/>
              </a:solidFill>
            </a:endParaRPr>
          </a:p>
          <a:p>
            <a:r>
              <a:rPr lang="es-ES" sz="2000" dirty="0" smtClean="0">
                <a:solidFill>
                  <a:schemeClr val="bg1"/>
                </a:solidFill>
              </a:rPr>
              <a:t>Potenciar músculos debilitados: transferencias tendinosas</a:t>
            </a:r>
          </a:p>
          <a:p>
            <a:r>
              <a:rPr lang="es-ES" sz="2000" dirty="0" smtClean="0">
                <a:solidFill>
                  <a:schemeClr val="bg1"/>
                </a:solidFill>
              </a:rPr>
              <a:t>Recolocar las articulaciones mal alineadas</a:t>
            </a:r>
          </a:p>
          <a:p>
            <a:r>
              <a:rPr lang="es-ES" sz="2000" dirty="0" smtClean="0">
                <a:solidFill>
                  <a:schemeClr val="bg1"/>
                </a:solidFill>
              </a:rPr>
              <a:t>Uso + frecuente en EEII y en niños con PCI:</a:t>
            </a:r>
          </a:p>
          <a:p>
            <a:r>
              <a:rPr lang="es-ES" sz="2000" dirty="0" err="1" smtClean="0">
                <a:solidFill>
                  <a:schemeClr val="bg1"/>
                </a:solidFill>
              </a:rPr>
              <a:t>Adducto</a:t>
            </a:r>
            <a:r>
              <a:rPr lang="es-ES" sz="2000" dirty="0" smtClean="0">
                <a:solidFill>
                  <a:schemeClr val="bg1"/>
                </a:solidFill>
              </a:rPr>
              <a:t> cadera para mejorar marcha, facilitar higiene, evitar</a:t>
            </a:r>
          </a:p>
          <a:p>
            <a:r>
              <a:rPr lang="es-ES" sz="2000" dirty="0" smtClean="0">
                <a:solidFill>
                  <a:schemeClr val="bg1"/>
                </a:solidFill>
              </a:rPr>
              <a:t>luxación:</a:t>
            </a:r>
          </a:p>
          <a:p>
            <a:r>
              <a:rPr lang="es-ES" sz="2000" dirty="0" smtClean="0">
                <a:solidFill>
                  <a:schemeClr val="bg1"/>
                </a:solidFill>
              </a:rPr>
              <a:t>tenotomías de </a:t>
            </a:r>
            <a:r>
              <a:rPr lang="es-ES" sz="2000" dirty="0" err="1" smtClean="0">
                <a:solidFill>
                  <a:schemeClr val="bg1"/>
                </a:solidFill>
              </a:rPr>
              <a:t>adductores</a:t>
            </a:r>
            <a:r>
              <a:rPr lang="es-ES" sz="2000" dirty="0" smtClean="0">
                <a:solidFill>
                  <a:schemeClr val="bg1"/>
                </a:solidFill>
              </a:rPr>
              <a:t> mediano, menor y </a:t>
            </a:r>
            <a:r>
              <a:rPr lang="es-ES" sz="2000" dirty="0" err="1" smtClean="0">
                <a:solidFill>
                  <a:schemeClr val="bg1"/>
                </a:solidFill>
              </a:rPr>
              <a:t>gracilis</a:t>
            </a:r>
            <a:r>
              <a:rPr lang="es-ES" sz="2000" dirty="0" smtClean="0">
                <a:solidFill>
                  <a:schemeClr val="bg1"/>
                </a:solidFill>
              </a:rPr>
              <a:t>,</a:t>
            </a:r>
          </a:p>
          <a:p>
            <a:r>
              <a:rPr lang="es-ES" sz="2000" dirty="0" err="1" smtClean="0">
                <a:solidFill>
                  <a:schemeClr val="bg1"/>
                </a:solidFill>
              </a:rPr>
              <a:t>neurectomía</a:t>
            </a:r>
            <a:r>
              <a:rPr lang="es-ES" sz="2000" dirty="0" smtClean="0">
                <a:solidFill>
                  <a:schemeClr val="bg1"/>
                </a:solidFill>
              </a:rPr>
              <a:t> selectiva nervio obturador</a:t>
            </a:r>
          </a:p>
          <a:p>
            <a:r>
              <a:rPr lang="es-ES" sz="2000" dirty="0" smtClean="0">
                <a:solidFill>
                  <a:schemeClr val="bg1"/>
                </a:solidFill>
              </a:rPr>
              <a:t>Pie equino: alargamiento tendón Aquiles</a:t>
            </a:r>
          </a:p>
          <a:p>
            <a:r>
              <a:rPr lang="es-ES" sz="2000" dirty="0" smtClean="0">
                <a:solidFill>
                  <a:schemeClr val="bg1"/>
                </a:solidFill>
              </a:rPr>
              <a:t>Edad ideal: 8-12 años, tras un periodo de “lavado” sin uso de</a:t>
            </a:r>
          </a:p>
          <a:p>
            <a:r>
              <a:rPr lang="es-ES" sz="2000" dirty="0" smtClean="0">
                <a:solidFill>
                  <a:schemeClr val="bg1"/>
                </a:solidFill>
              </a:rPr>
              <a:t>Toxina</a:t>
            </a:r>
            <a:endParaRPr lang="es-ES" sz="2000" dirty="0">
              <a:solidFill>
                <a:schemeClr val="bg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57224" y="1071546"/>
            <a:ext cx="5286396" cy="923330"/>
          </a:xfrm>
          <a:prstGeom prst="rect">
            <a:avLst/>
          </a:prstGeom>
        </p:spPr>
        <p:txBody>
          <a:bodyPr wrap="square">
            <a:spAutoFit/>
          </a:bodyPr>
          <a:lstStyle/>
          <a:p>
            <a:pPr algn="ctr">
              <a:buFontTx/>
              <a:buChar char="-"/>
            </a:pPr>
            <a:r>
              <a:rPr lang="es-ES_tradnl" dirty="0" smtClean="0">
                <a:solidFill>
                  <a:schemeClr val="bg1"/>
                </a:solidFill>
              </a:rPr>
              <a:t>ULTIMO NIVEL TERAPEUTICO</a:t>
            </a:r>
          </a:p>
          <a:p>
            <a:pPr algn="ctr">
              <a:buFontTx/>
              <a:buChar char="-"/>
            </a:pPr>
            <a:r>
              <a:rPr lang="es-ES_tradnl" dirty="0" smtClean="0">
                <a:solidFill>
                  <a:schemeClr val="bg1"/>
                </a:solidFill>
              </a:rPr>
              <a:t>  CORRECCION QUIRURGICA DEFORMIDADES NEUROORTOPEDICAS</a:t>
            </a:r>
            <a:endParaRPr lang="es-ES" dirty="0">
              <a:solidFill>
                <a:schemeClr val="bg1"/>
              </a:solidFill>
            </a:endParaRPr>
          </a:p>
        </p:txBody>
      </p:sp>
      <p:sp>
        <p:nvSpPr>
          <p:cNvPr id="3" name="2 CuadroTexto"/>
          <p:cNvSpPr txBox="1"/>
          <p:nvPr/>
        </p:nvSpPr>
        <p:spPr>
          <a:xfrm>
            <a:off x="642910" y="428604"/>
            <a:ext cx="4857784" cy="800219"/>
          </a:xfrm>
          <a:prstGeom prst="rect">
            <a:avLst/>
          </a:prstGeom>
          <a:noFill/>
        </p:spPr>
        <p:txBody>
          <a:bodyPr wrap="square" rtlCol="0">
            <a:spAutoFit/>
          </a:bodyPr>
          <a:lstStyle/>
          <a:p>
            <a:r>
              <a:rPr lang="es-ES" sz="2800" dirty="0" smtClean="0">
                <a:solidFill>
                  <a:schemeClr val="bg1"/>
                </a:solidFill>
              </a:rPr>
              <a:t>CIRUGÍA ORTOPÉDICA</a:t>
            </a:r>
          </a:p>
          <a:p>
            <a:endParaRPr lang="es-ES" dirty="0">
              <a:solidFill>
                <a:schemeClr val="tx2"/>
              </a:solidFill>
            </a:endParaRPr>
          </a:p>
        </p:txBody>
      </p:sp>
      <p:sp>
        <p:nvSpPr>
          <p:cNvPr id="4" name="3 CuadroTexto"/>
          <p:cNvSpPr txBox="1"/>
          <p:nvPr/>
        </p:nvSpPr>
        <p:spPr>
          <a:xfrm>
            <a:off x="571472" y="2071678"/>
            <a:ext cx="3047822" cy="461665"/>
          </a:xfrm>
          <a:prstGeom prst="rect">
            <a:avLst/>
          </a:prstGeom>
          <a:noFill/>
        </p:spPr>
        <p:txBody>
          <a:bodyPr wrap="none" rtlCol="0">
            <a:spAutoFit/>
          </a:bodyPr>
          <a:lstStyle/>
          <a:p>
            <a:pPr>
              <a:buFont typeface="Arial" pitchFamily="34" charset="0"/>
              <a:buChar char="•"/>
            </a:pPr>
            <a:r>
              <a:rPr lang="es-ES_tradnl" sz="2400" dirty="0" smtClean="0">
                <a:solidFill>
                  <a:schemeClr val="bg1"/>
                </a:solidFill>
              </a:rPr>
              <a:t>  MIEMBRO SUPERIOR</a:t>
            </a:r>
            <a:endParaRPr lang="es-ES" sz="2400" dirty="0">
              <a:solidFill>
                <a:schemeClr val="bg1"/>
              </a:solidFill>
            </a:endParaRPr>
          </a:p>
        </p:txBody>
      </p:sp>
      <p:sp>
        <p:nvSpPr>
          <p:cNvPr id="6" name="5 CuadroTexto"/>
          <p:cNvSpPr txBox="1"/>
          <p:nvPr/>
        </p:nvSpPr>
        <p:spPr>
          <a:xfrm>
            <a:off x="857224" y="2643182"/>
            <a:ext cx="3491020" cy="646331"/>
          </a:xfrm>
          <a:prstGeom prst="rect">
            <a:avLst/>
          </a:prstGeom>
          <a:noFill/>
        </p:spPr>
        <p:txBody>
          <a:bodyPr wrap="none" rtlCol="0">
            <a:spAutoFit/>
          </a:bodyPr>
          <a:lstStyle/>
          <a:p>
            <a:pPr>
              <a:buFont typeface="Wingdings" pitchFamily="2" charset="2"/>
              <a:buChar char="v"/>
            </a:pPr>
            <a:r>
              <a:rPr lang="es-ES_tradnl" dirty="0" smtClean="0"/>
              <a:t>  </a:t>
            </a:r>
            <a:r>
              <a:rPr lang="es-ES_tradnl" dirty="0" smtClean="0">
                <a:solidFill>
                  <a:schemeClr val="bg1"/>
                </a:solidFill>
              </a:rPr>
              <a:t>ALARGAMIENTOS TENDINOSOS</a:t>
            </a:r>
          </a:p>
          <a:p>
            <a:pPr>
              <a:buFont typeface="Wingdings" pitchFamily="2" charset="2"/>
              <a:buChar char="v"/>
            </a:pPr>
            <a:r>
              <a:rPr lang="es-ES_tradnl" dirty="0" smtClean="0">
                <a:solidFill>
                  <a:schemeClr val="bg1"/>
                </a:solidFill>
              </a:rPr>
              <a:t>  TRANSFERENCIAS MUSCULARES</a:t>
            </a:r>
            <a:endParaRPr lang="es-ES" dirty="0">
              <a:solidFill>
                <a:schemeClr val="bg1"/>
              </a:solidFill>
            </a:endParaRPr>
          </a:p>
        </p:txBody>
      </p:sp>
      <p:sp>
        <p:nvSpPr>
          <p:cNvPr id="7" name="6 CuadroTexto"/>
          <p:cNvSpPr txBox="1"/>
          <p:nvPr/>
        </p:nvSpPr>
        <p:spPr>
          <a:xfrm>
            <a:off x="785786" y="3429000"/>
            <a:ext cx="1280415" cy="461665"/>
          </a:xfrm>
          <a:prstGeom prst="rect">
            <a:avLst/>
          </a:prstGeom>
          <a:noFill/>
        </p:spPr>
        <p:txBody>
          <a:bodyPr wrap="none" rtlCol="0">
            <a:spAutoFit/>
          </a:bodyPr>
          <a:lstStyle/>
          <a:p>
            <a:pPr>
              <a:buFont typeface="Arial" pitchFamily="34" charset="0"/>
              <a:buChar char="•"/>
            </a:pPr>
            <a:r>
              <a:rPr lang="es-ES_tradnl" sz="2400" dirty="0" smtClean="0">
                <a:solidFill>
                  <a:schemeClr val="bg1"/>
                </a:solidFill>
              </a:rPr>
              <a:t>  TORAX</a:t>
            </a:r>
            <a:endParaRPr lang="es-ES" sz="2400" dirty="0">
              <a:solidFill>
                <a:schemeClr val="bg1"/>
              </a:solidFill>
            </a:endParaRPr>
          </a:p>
        </p:txBody>
      </p:sp>
      <p:sp>
        <p:nvSpPr>
          <p:cNvPr id="8" name="7 CuadroTexto"/>
          <p:cNvSpPr txBox="1"/>
          <p:nvPr/>
        </p:nvSpPr>
        <p:spPr>
          <a:xfrm>
            <a:off x="1142976" y="4214818"/>
            <a:ext cx="4000528" cy="369332"/>
          </a:xfrm>
          <a:prstGeom prst="rect">
            <a:avLst/>
          </a:prstGeom>
          <a:noFill/>
        </p:spPr>
        <p:txBody>
          <a:bodyPr wrap="square" rtlCol="0">
            <a:spAutoFit/>
          </a:bodyPr>
          <a:lstStyle/>
          <a:p>
            <a:pPr>
              <a:buFont typeface="Wingdings" pitchFamily="2" charset="2"/>
              <a:buChar char="v"/>
            </a:pPr>
            <a:r>
              <a:rPr lang="es-ES_tradnl" dirty="0" smtClean="0">
                <a:solidFill>
                  <a:schemeClr val="bg1"/>
                </a:solidFill>
              </a:rPr>
              <a:t>CORRECCIÓN DE ESCOLIOSIS</a:t>
            </a:r>
            <a:endParaRPr lang="es-ES" dirty="0">
              <a:solidFill>
                <a:schemeClr val="bg1"/>
              </a:solidFill>
            </a:endParaRPr>
          </a:p>
        </p:txBody>
      </p:sp>
      <p:pic>
        <p:nvPicPr>
          <p:cNvPr id="9" name="Picture 4" descr="http://128.241.192.41/images/umns011.jpg"/>
          <p:cNvPicPr>
            <a:picLocks noChangeAspect="1" noChangeArrowheads="1"/>
          </p:cNvPicPr>
          <p:nvPr/>
        </p:nvPicPr>
        <p:blipFill>
          <a:blip r:embed="rId2" cstate="print"/>
          <a:srcRect/>
          <a:stretch>
            <a:fillRect/>
          </a:stretch>
        </p:blipFill>
        <p:spPr bwMode="auto">
          <a:xfrm>
            <a:off x="6858016" y="0"/>
            <a:ext cx="1714512" cy="1785950"/>
          </a:xfrm>
          <a:prstGeom prst="rect">
            <a:avLst/>
          </a:prstGeom>
          <a:noFill/>
          <a:ln>
            <a:solidFill>
              <a:schemeClr val="accent1"/>
            </a:solidFill>
          </a:ln>
        </p:spPr>
      </p:pic>
      <p:pic>
        <p:nvPicPr>
          <p:cNvPr id="10" name="Picture 8" descr="http://128.241.192.41/images/umns015.jpg"/>
          <p:cNvPicPr>
            <a:picLocks noChangeAspect="1" noChangeArrowheads="1"/>
          </p:cNvPicPr>
          <p:nvPr/>
        </p:nvPicPr>
        <p:blipFill>
          <a:blip r:embed="rId3" cstate="print"/>
          <a:srcRect/>
          <a:stretch>
            <a:fillRect/>
          </a:stretch>
        </p:blipFill>
        <p:spPr bwMode="auto">
          <a:xfrm>
            <a:off x="6786578" y="2285992"/>
            <a:ext cx="1866900" cy="1628776"/>
          </a:xfrm>
          <a:prstGeom prst="rect">
            <a:avLst/>
          </a:prstGeom>
          <a:noFill/>
          <a:ln>
            <a:solidFill>
              <a:schemeClr val="accent1"/>
            </a:solidFill>
          </a:ln>
        </p:spPr>
      </p:pic>
      <p:pic>
        <p:nvPicPr>
          <p:cNvPr id="11" name="Picture 2" descr="http://128.241.192.41/images/umns006_0000.jpg"/>
          <p:cNvPicPr>
            <a:picLocks noChangeAspect="1" noChangeArrowheads="1"/>
          </p:cNvPicPr>
          <p:nvPr/>
        </p:nvPicPr>
        <p:blipFill>
          <a:blip r:embed="rId4" cstate="print"/>
          <a:srcRect l="11968" t="10638" r="12233" b="14893"/>
          <a:stretch>
            <a:fillRect/>
          </a:stretch>
        </p:blipFill>
        <p:spPr bwMode="auto">
          <a:xfrm>
            <a:off x="6215074" y="4357694"/>
            <a:ext cx="1857388" cy="1928826"/>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00034" y="500042"/>
            <a:ext cx="5072098" cy="523220"/>
          </a:xfrm>
          <a:prstGeom prst="rect">
            <a:avLst/>
          </a:prstGeom>
          <a:noFill/>
        </p:spPr>
        <p:txBody>
          <a:bodyPr wrap="square" rtlCol="0">
            <a:spAutoFit/>
          </a:bodyPr>
          <a:lstStyle/>
          <a:p>
            <a:r>
              <a:rPr lang="es-ES_tradnl" sz="2800" b="1" dirty="0" smtClean="0">
                <a:solidFill>
                  <a:schemeClr val="bg1"/>
                </a:solidFill>
                <a:effectLst>
                  <a:outerShdw blurRad="38100" dist="38100" dir="2700000" algn="tl">
                    <a:srgbClr val="000000">
                      <a:alpha val="43137"/>
                    </a:srgbClr>
                  </a:outerShdw>
                </a:effectLst>
              </a:rPr>
              <a:t>MIEMBROS INFERIORES</a:t>
            </a:r>
            <a:endParaRPr lang="es-ES" sz="2800" b="1" dirty="0">
              <a:solidFill>
                <a:schemeClr val="bg1"/>
              </a:solidFill>
              <a:effectLst>
                <a:outerShdw blurRad="38100" dist="38100" dir="2700000" algn="tl">
                  <a:srgbClr val="000000">
                    <a:alpha val="43137"/>
                  </a:srgbClr>
                </a:outerShdw>
              </a:effectLst>
            </a:endParaRPr>
          </a:p>
        </p:txBody>
      </p:sp>
      <p:sp>
        <p:nvSpPr>
          <p:cNvPr id="3" name="2 Rectángulo"/>
          <p:cNvSpPr/>
          <p:nvPr/>
        </p:nvSpPr>
        <p:spPr>
          <a:xfrm>
            <a:off x="785786" y="1285860"/>
            <a:ext cx="6000792" cy="2308324"/>
          </a:xfrm>
          <a:prstGeom prst="rect">
            <a:avLst/>
          </a:prstGeom>
        </p:spPr>
        <p:txBody>
          <a:bodyPr wrap="square">
            <a:spAutoFit/>
          </a:bodyPr>
          <a:lstStyle/>
          <a:p>
            <a:pPr>
              <a:buFont typeface="Wingdings" pitchFamily="2" charset="2"/>
              <a:buChar char="v"/>
            </a:pPr>
            <a:r>
              <a:rPr lang="es-ES_tradnl" dirty="0" smtClean="0">
                <a:solidFill>
                  <a:schemeClr val="bg1"/>
                </a:solidFill>
              </a:rPr>
              <a:t> ALARGAMIENTO DEL PSOAS</a:t>
            </a:r>
          </a:p>
          <a:p>
            <a:pPr>
              <a:buFont typeface="Wingdings" pitchFamily="2" charset="2"/>
              <a:buChar char="v"/>
            </a:pPr>
            <a:r>
              <a:rPr lang="es-ES_tradnl" dirty="0" smtClean="0">
                <a:solidFill>
                  <a:schemeClr val="bg1"/>
                </a:solidFill>
              </a:rPr>
              <a:t>  OSTEOTOMIA DERROTATIVA DEL FEMUR</a:t>
            </a:r>
          </a:p>
          <a:p>
            <a:pPr>
              <a:buFont typeface="Wingdings" pitchFamily="2" charset="2"/>
              <a:buChar char="v"/>
            </a:pPr>
            <a:r>
              <a:rPr lang="es-ES_tradnl" dirty="0" smtClean="0">
                <a:solidFill>
                  <a:schemeClr val="bg1"/>
                </a:solidFill>
              </a:rPr>
              <a:t>  TENOTOMIA DE LOS ADUCTORES</a:t>
            </a:r>
          </a:p>
          <a:p>
            <a:pPr>
              <a:buFont typeface="Wingdings" pitchFamily="2" charset="2"/>
              <a:buChar char="v"/>
            </a:pPr>
            <a:r>
              <a:rPr lang="es-ES_tradnl" dirty="0" smtClean="0">
                <a:solidFill>
                  <a:schemeClr val="bg1"/>
                </a:solidFill>
              </a:rPr>
              <a:t>  TRANSFERENCIA MIOTENDINOSA DE LOS ISQUIOTIBIALES</a:t>
            </a:r>
          </a:p>
          <a:p>
            <a:pPr>
              <a:buFont typeface="Wingdings" pitchFamily="2" charset="2"/>
              <a:buChar char="v"/>
            </a:pPr>
            <a:r>
              <a:rPr lang="es-ES_tradnl" dirty="0" smtClean="0">
                <a:solidFill>
                  <a:schemeClr val="bg1"/>
                </a:solidFill>
              </a:rPr>
              <a:t>  TRANSFERENCIA DEL RECTO ANTERIOR</a:t>
            </a:r>
          </a:p>
          <a:p>
            <a:pPr>
              <a:buFont typeface="Wingdings" pitchFamily="2" charset="2"/>
              <a:buChar char="v"/>
            </a:pPr>
            <a:r>
              <a:rPr lang="es-ES_tradnl" dirty="0" smtClean="0">
                <a:solidFill>
                  <a:schemeClr val="bg1"/>
                </a:solidFill>
              </a:rPr>
              <a:t>  ALARGAMIENTO DE LOS GEMELOS</a:t>
            </a:r>
          </a:p>
          <a:p>
            <a:pPr>
              <a:buFont typeface="Wingdings" pitchFamily="2" charset="2"/>
              <a:buChar char="v"/>
            </a:pPr>
            <a:r>
              <a:rPr lang="es-ES_tradnl" dirty="0" smtClean="0">
                <a:solidFill>
                  <a:schemeClr val="bg1"/>
                </a:solidFill>
              </a:rPr>
              <a:t>  OSTEOTOMIA DEL CALCANEO</a:t>
            </a:r>
          </a:p>
          <a:p>
            <a:pPr>
              <a:buFont typeface="Wingdings" pitchFamily="2" charset="2"/>
              <a:buChar char="v"/>
            </a:pPr>
            <a:r>
              <a:rPr lang="es-ES_tradnl" dirty="0" smtClean="0">
                <a:solidFill>
                  <a:schemeClr val="bg1"/>
                </a:solidFill>
              </a:rPr>
              <a:t>  OSTEOTOMIA DERROTATIVA DE LA TIBIA</a:t>
            </a:r>
            <a:endParaRPr lang="es-ES" dirty="0">
              <a:solidFill>
                <a:schemeClr val="bg1"/>
              </a:solidFill>
            </a:endParaRPr>
          </a:p>
        </p:txBody>
      </p:sp>
      <p:pic>
        <p:nvPicPr>
          <p:cNvPr id="4" name="Picture 10" descr="http://128.241.192.41/images/umns004_0001.jpg"/>
          <p:cNvPicPr>
            <a:picLocks noChangeAspect="1" noChangeArrowheads="1"/>
          </p:cNvPicPr>
          <p:nvPr/>
        </p:nvPicPr>
        <p:blipFill>
          <a:blip r:embed="rId2" cstate="print"/>
          <a:srcRect/>
          <a:stretch>
            <a:fillRect/>
          </a:stretch>
        </p:blipFill>
        <p:spPr bwMode="auto">
          <a:xfrm>
            <a:off x="6215074" y="285728"/>
            <a:ext cx="2295525" cy="2743201"/>
          </a:xfrm>
          <a:prstGeom prst="rect">
            <a:avLst/>
          </a:prstGeom>
          <a:noFill/>
        </p:spPr>
      </p:pic>
      <p:pic>
        <p:nvPicPr>
          <p:cNvPr id="5" name="Picture 12" descr="http://128.241.192.41/images/umns008_0000.jpg"/>
          <p:cNvPicPr>
            <a:picLocks noChangeAspect="1" noChangeArrowheads="1"/>
          </p:cNvPicPr>
          <p:nvPr/>
        </p:nvPicPr>
        <p:blipFill>
          <a:blip r:embed="rId3" cstate="print"/>
          <a:srcRect/>
          <a:stretch>
            <a:fillRect/>
          </a:stretch>
        </p:blipFill>
        <p:spPr bwMode="auto">
          <a:xfrm>
            <a:off x="6500826" y="3286124"/>
            <a:ext cx="1771650" cy="3076575"/>
          </a:xfrm>
          <a:prstGeom prst="rect">
            <a:avLst/>
          </a:prstGeom>
          <a:noFill/>
        </p:spPr>
      </p:pic>
      <p:pic>
        <p:nvPicPr>
          <p:cNvPr id="6" name="Picture 2" descr="http://4.bp.blogspot.com/_97-EMapTRDg/SVvvP2nXjcI/AAAAAAAAACw/UxrzKbBVY3A/s400/100_3477.jpg"/>
          <p:cNvPicPr>
            <a:picLocks noChangeAspect="1" noChangeArrowheads="1"/>
          </p:cNvPicPr>
          <p:nvPr/>
        </p:nvPicPr>
        <p:blipFill>
          <a:blip r:embed="rId4" cstate="print"/>
          <a:srcRect/>
          <a:stretch>
            <a:fillRect/>
          </a:stretch>
        </p:blipFill>
        <p:spPr bwMode="auto">
          <a:xfrm>
            <a:off x="2143108" y="4000504"/>
            <a:ext cx="2857520" cy="2049960"/>
          </a:xfrm>
          <a:prstGeom prst="rect">
            <a:avLst/>
          </a:prstGeom>
          <a:noFill/>
          <a:ln>
            <a:solidFill>
              <a:schemeClr val="accent1"/>
            </a:solidFill>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4">
              <a:lumMod val="60000"/>
              <a:lumOff val="40000"/>
            </a:schemeClr>
          </a:solidFill>
        </p:spPr>
        <p:txBody>
          <a:bodyPr/>
          <a:lstStyle/>
          <a:p>
            <a:r>
              <a:rPr lang="es-VE" dirty="0" smtClean="0">
                <a:solidFill>
                  <a:schemeClr val="bg1"/>
                </a:solidFill>
              </a:rPr>
              <a:t>BIBLIOGRAFÍA</a:t>
            </a:r>
            <a:endParaRPr lang="es-VE" dirty="0">
              <a:solidFill>
                <a:schemeClr val="bg1"/>
              </a:solidFill>
            </a:endParaRPr>
          </a:p>
        </p:txBody>
      </p:sp>
      <p:sp>
        <p:nvSpPr>
          <p:cNvPr id="3" name="2 Marcador de contenido"/>
          <p:cNvSpPr>
            <a:spLocks noGrp="1"/>
          </p:cNvSpPr>
          <p:nvPr>
            <p:ph idx="1"/>
          </p:nvPr>
        </p:nvSpPr>
        <p:spPr>
          <a:solidFill>
            <a:srgbClr val="7030A0"/>
          </a:solidFill>
        </p:spPr>
        <p:txBody>
          <a:bodyPr>
            <a:normAutofit fontScale="62500" lnSpcReduction="20000"/>
          </a:bodyPr>
          <a:lstStyle/>
          <a:p>
            <a:pPr>
              <a:buNone/>
            </a:pPr>
            <a:r>
              <a:rPr lang="es-VE" dirty="0" smtClean="0">
                <a:solidFill>
                  <a:schemeClr val="bg1"/>
                </a:solidFill>
              </a:rPr>
              <a:t>                                     BIBLIOGRAFIA</a:t>
            </a:r>
          </a:p>
          <a:p>
            <a:pPr>
              <a:buNone/>
            </a:pPr>
            <a:r>
              <a:rPr lang="es-VE" dirty="0" smtClean="0">
                <a:solidFill>
                  <a:schemeClr val="bg1"/>
                </a:solidFill>
              </a:rPr>
              <a:t>1.-Becerril-Sanchez-Aldana,A.C.2008.transtornos del </a:t>
            </a:r>
            <a:r>
              <a:rPr lang="es-VE" dirty="0" err="1" smtClean="0">
                <a:solidFill>
                  <a:schemeClr val="bg1"/>
                </a:solidFill>
              </a:rPr>
              <a:t>equilibrio:vértigos</a:t>
            </a:r>
            <a:r>
              <a:rPr lang="es-VE" dirty="0" smtClean="0">
                <a:solidFill>
                  <a:schemeClr val="bg1"/>
                </a:solidFill>
              </a:rPr>
              <a:t> y Ataxia.</a:t>
            </a:r>
          </a:p>
          <a:p>
            <a:pPr>
              <a:buNone/>
            </a:pPr>
            <a:r>
              <a:rPr lang="es-VE" dirty="0" smtClean="0">
                <a:solidFill>
                  <a:schemeClr val="bg1"/>
                </a:solidFill>
              </a:rPr>
              <a:t>2.-Frykberg,G.E.Lindmark,B.Lanshammar,H.Borg,J.2007.J </a:t>
            </a:r>
            <a:r>
              <a:rPr lang="es-VE" dirty="0" err="1" smtClean="0">
                <a:solidFill>
                  <a:schemeClr val="bg1"/>
                </a:solidFill>
              </a:rPr>
              <a:t>Rehabil</a:t>
            </a:r>
            <a:r>
              <a:rPr lang="es-VE" dirty="0" smtClean="0">
                <a:solidFill>
                  <a:schemeClr val="bg1"/>
                </a:solidFill>
              </a:rPr>
              <a:t> Med.39:448-453</a:t>
            </a:r>
          </a:p>
          <a:p>
            <a:pPr>
              <a:buNone/>
            </a:pPr>
            <a:r>
              <a:rPr lang="es-VE" dirty="0" smtClean="0">
                <a:solidFill>
                  <a:schemeClr val="bg1"/>
                </a:solidFill>
              </a:rPr>
              <a:t>3.-Fustinoni,O.Semiología del sistema </a:t>
            </a:r>
            <a:r>
              <a:rPr lang="es-VE" dirty="0" err="1" smtClean="0">
                <a:solidFill>
                  <a:schemeClr val="bg1"/>
                </a:solidFill>
              </a:rPr>
              <a:t>nervioso.Editorial</a:t>
            </a:r>
            <a:r>
              <a:rPr lang="es-VE" dirty="0" smtClean="0">
                <a:solidFill>
                  <a:schemeClr val="bg1"/>
                </a:solidFill>
              </a:rPr>
              <a:t> El Ateneo.14ava </a:t>
            </a:r>
            <a:r>
              <a:rPr lang="es-VE" dirty="0" err="1" smtClean="0">
                <a:solidFill>
                  <a:schemeClr val="bg1"/>
                </a:solidFill>
              </a:rPr>
              <a:t>Edición.Argentina</a:t>
            </a:r>
            <a:r>
              <a:rPr lang="es-VE" dirty="0" smtClean="0">
                <a:solidFill>
                  <a:schemeClr val="bg1"/>
                </a:solidFill>
              </a:rPr>
              <a:t>.  </a:t>
            </a:r>
          </a:p>
          <a:p>
            <a:pPr>
              <a:buNone/>
            </a:pPr>
            <a:r>
              <a:rPr lang="es-VE" dirty="0" smtClean="0">
                <a:solidFill>
                  <a:schemeClr val="bg1"/>
                </a:solidFill>
              </a:rPr>
              <a:t>4.-Kendalls,F.Kendalls,E.Geise-Provance,M.Anthony-Roman,W.Musculos.Pruebas </a:t>
            </a:r>
            <a:r>
              <a:rPr lang="es-VE" dirty="0" err="1" smtClean="0">
                <a:solidFill>
                  <a:schemeClr val="bg1"/>
                </a:solidFill>
              </a:rPr>
              <a:t>Funcionales.Postura</a:t>
            </a:r>
            <a:r>
              <a:rPr lang="es-VE" dirty="0" smtClean="0">
                <a:solidFill>
                  <a:schemeClr val="bg1"/>
                </a:solidFill>
              </a:rPr>
              <a:t> y dolor</a:t>
            </a:r>
          </a:p>
          <a:p>
            <a:pPr>
              <a:buNone/>
            </a:pPr>
            <a:r>
              <a:rPr lang="es-VE" dirty="0" smtClean="0">
                <a:solidFill>
                  <a:schemeClr val="bg1"/>
                </a:solidFill>
              </a:rPr>
              <a:t>5.-Ramirez-Camacho.2002.tratamiento de los </a:t>
            </a:r>
            <a:r>
              <a:rPr lang="es-VE" dirty="0" err="1" smtClean="0">
                <a:solidFill>
                  <a:schemeClr val="bg1"/>
                </a:solidFill>
              </a:rPr>
              <a:t>transtornos</a:t>
            </a:r>
            <a:r>
              <a:rPr lang="es-VE" dirty="0" smtClean="0">
                <a:solidFill>
                  <a:schemeClr val="bg1"/>
                </a:solidFill>
              </a:rPr>
              <a:t> del equilibrio. Información Terapéutica del Sistema Nacional de </a:t>
            </a:r>
            <a:r>
              <a:rPr lang="es-VE" dirty="0" err="1" smtClean="0">
                <a:solidFill>
                  <a:schemeClr val="bg1"/>
                </a:solidFill>
              </a:rPr>
              <a:t>Salud.Vol</a:t>
            </a:r>
            <a:r>
              <a:rPr lang="es-VE" dirty="0" smtClean="0">
                <a:solidFill>
                  <a:schemeClr val="bg1"/>
                </a:solidFill>
              </a:rPr>
              <a:t> 26(2).</a:t>
            </a:r>
          </a:p>
          <a:p>
            <a:pPr>
              <a:buNone/>
            </a:pPr>
            <a:r>
              <a:rPr lang="es-VE" dirty="0" smtClean="0">
                <a:solidFill>
                  <a:schemeClr val="bg1"/>
                </a:solidFill>
              </a:rPr>
              <a:t>6.- J. </a:t>
            </a:r>
            <a:r>
              <a:rPr lang="es-VE" dirty="0" err="1" smtClean="0">
                <a:solidFill>
                  <a:schemeClr val="bg1"/>
                </a:solidFill>
              </a:rPr>
              <a:t>Sanchez,A</a:t>
            </a:r>
            <a:r>
              <a:rPr lang="es-VE" dirty="0" smtClean="0">
                <a:solidFill>
                  <a:schemeClr val="bg1"/>
                </a:solidFill>
              </a:rPr>
              <a:t>. </a:t>
            </a:r>
            <a:r>
              <a:rPr lang="es-VE" dirty="0" err="1" smtClean="0">
                <a:solidFill>
                  <a:schemeClr val="bg1"/>
                </a:solidFill>
              </a:rPr>
              <a:t>Ferrero.Aguilar,J</a:t>
            </a:r>
            <a:r>
              <a:rPr lang="es-VE" dirty="0" smtClean="0">
                <a:solidFill>
                  <a:schemeClr val="bg1"/>
                </a:solidFill>
              </a:rPr>
              <a:t>. y col.2008.Manual SERMEF de Rehabilitación y  Medicina </a:t>
            </a:r>
            <a:r>
              <a:rPr lang="es-VE" dirty="0" err="1" smtClean="0">
                <a:solidFill>
                  <a:schemeClr val="bg1"/>
                </a:solidFill>
              </a:rPr>
              <a:t>Fisica.España</a:t>
            </a:r>
            <a:r>
              <a:rPr lang="es-VE" dirty="0" smtClean="0">
                <a:solidFill>
                  <a:schemeClr val="bg1"/>
                </a:solidFill>
              </a:rPr>
              <a:t> .</a:t>
            </a:r>
          </a:p>
          <a:p>
            <a:pPr>
              <a:buNone/>
            </a:pPr>
            <a:r>
              <a:rPr lang="es-VE" dirty="0" smtClean="0">
                <a:solidFill>
                  <a:schemeClr val="bg1"/>
                </a:solidFill>
              </a:rPr>
              <a:t>7.-Stokes, M.2006.Rehabilitación Neurológica.Harcourt.Madrid.3-44</a:t>
            </a:r>
            <a:endParaRPr lang="es-VE" dirty="0">
              <a:solidFill>
                <a:schemeClr val="bg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7030A0"/>
          </a:solidFill>
        </p:spPr>
        <p:txBody>
          <a:bodyPr>
            <a:noAutofit/>
          </a:bodyPr>
          <a:lstStyle/>
          <a:p>
            <a:r>
              <a:rPr lang="es-VE" sz="8800" dirty="0" smtClean="0">
                <a:solidFill>
                  <a:schemeClr val="bg1"/>
                </a:solidFill>
                <a:latin typeface="Edwardian Script ITC" pitchFamily="66" charset="0"/>
              </a:rPr>
              <a:t>Gracias</a:t>
            </a:r>
            <a:endParaRPr lang="es-VE" sz="8800" dirty="0">
              <a:solidFill>
                <a:schemeClr val="bg1"/>
              </a:solidFill>
              <a:latin typeface="Edwardian Script ITC" pitchFamily="66" charset="0"/>
            </a:endParaRPr>
          </a:p>
        </p:txBody>
      </p:sp>
      <p:pic>
        <p:nvPicPr>
          <p:cNvPr id="1026" name="Picture 2" descr="C:\Users\Usuario\Pictures\EQUILIBRIO.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MUSCULOS  ANTIGRAVITATORIOS</a:t>
            </a:r>
            <a:endParaRPr lang="es-ES" b="1" dirty="0">
              <a:solidFill>
                <a:schemeClr val="bg1"/>
              </a:solidFill>
            </a:endParaRPr>
          </a:p>
        </p:txBody>
      </p:sp>
      <p:sp>
        <p:nvSpPr>
          <p:cNvPr id="3" name="2 Marcador de contenido"/>
          <p:cNvSpPr>
            <a:spLocks noGrp="1"/>
          </p:cNvSpPr>
          <p:nvPr>
            <p:ph idx="1"/>
          </p:nvPr>
        </p:nvSpPr>
        <p:spPr/>
        <p:txBody>
          <a:bodyPr/>
          <a:lstStyle/>
          <a:p>
            <a:pPr algn="just"/>
            <a:r>
              <a:rPr lang="es-VE" u="sng" dirty="0" smtClean="0">
                <a:solidFill>
                  <a:schemeClr val="bg1"/>
                </a:solidFill>
              </a:rPr>
              <a:t>Miembros   Superiores</a:t>
            </a:r>
            <a:r>
              <a:rPr lang="es-VE" dirty="0" smtClean="0">
                <a:solidFill>
                  <a:schemeClr val="bg1"/>
                </a:solidFill>
              </a:rPr>
              <a:t>.</a:t>
            </a:r>
          </a:p>
          <a:p>
            <a:pPr algn="just"/>
            <a:r>
              <a:rPr lang="es-VE" dirty="0" smtClean="0">
                <a:solidFill>
                  <a:schemeClr val="bg1"/>
                </a:solidFill>
              </a:rPr>
              <a:t>Pectoral   Mayor.</a:t>
            </a:r>
          </a:p>
          <a:p>
            <a:pPr algn="just"/>
            <a:r>
              <a:rPr lang="es-VE" dirty="0" smtClean="0">
                <a:solidFill>
                  <a:schemeClr val="bg1"/>
                </a:solidFill>
              </a:rPr>
              <a:t>Flexores :</a:t>
            </a:r>
          </a:p>
          <a:p>
            <a:pPr algn="just"/>
            <a:r>
              <a:rPr lang="es-VE" dirty="0" smtClean="0">
                <a:solidFill>
                  <a:schemeClr val="bg1"/>
                </a:solidFill>
              </a:rPr>
              <a:t> Antebrazo  </a:t>
            </a:r>
          </a:p>
          <a:p>
            <a:pPr algn="just"/>
            <a:r>
              <a:rPr lang="es-VE" dirty="0" smtClean="0">
                <a:solidFill>
                  <a:schemeClr val="bg1"/>
                </a:solidFill>
              </a:rPr>
              <a:t>Muñeca</a:t>
            </a:r>
          </a:p>
          <a:p>
            <a:pPr algn="just"/>
            <a:r>
              <a:rPr lang="es-VE" dirty="0" smtClean="0">
                <a:solidFill>
                  <a:schemeClr val="bg1"/>
                </a:solidFill>
              </a:rPr>
              <a:t> Dedos</a:t>
            </a:r>
          </a:p>
          <a:p>
            <a:endParaRPr lang="es-ES" dirty="0"/>
          </a:p>
        </p:txBody>
      </p:sp>
      <p:pic>
        <p:nvPicPr>
          <p:cNvPr id="4" name="Picture 5"/>
          <p:cNvPicPr>
            <a:picLocks noChangeAspect="1" noChangeArrowheads="1"/>
          </p:cNvPicPr>
          <p:nvPr/>
        </p:nvPicPr>
        <p:blipFill>
          <a:blip r:embed="rId2" cstate="print"/>
          <a:srcRect/>
          <a:stretch>
            <a:fillRect/>
          </a:stretch>
        </p:blipFill>
        <p:spPr bwMode="auto">
          <a:xfrm>
            <a:off x="5786446" y="3857628"/>
            <a:ext cx="3357554" cy="271464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MUSCULOS  ANTIGRAVITATORIOS</a:t>
            </a:r>
            <a:endParaRPr lang="es-ES" dirty="0"/>
          </a:p>
        </p:txBody>
      </p:sp>
      <p:sp>
        <p:nvSpPr>
          <p:cNvPr id="14" name="13 Marcador de texto"/>
          <p:cNvSpPr>
            <a:spLocks noGrp="1"/>
          </p:cNvSpPr>
          <p:nvPr>
            <p:ph type="body" idx="1"/>
          </p:nvPr>
        </p:nvSpPr>
        <p:spPr/>
        <p:txBody>
          <a:bodyPr/>
          <a:lstStyle/>
          <a:p>
            <a:r>
              <a:rPr lang="es-ES" u="sng" dirty="0" smtClean="0">
                <a:solidFill>
                  <a:schemeClr val="bg1"/>
                </a:solidFill>
              </a:rPr>
              <a:t>MIEMBROS  INFERIORES</a:t>
            </a:r>
            <a:endParaRPr lang="es-ES" u="sng" dirty="0">
              <a:solidFill>
                <a:schemeClr val="bg1"/>
              </a:solidFill>
            </a:endParaRPr>
          </a:p>
        </p:txBody>
      </p:sp>
      <p:sp>
        <p:nvSpPr>
          <p:cNvPr id="15" name="14 Marcador de contenido"/>
          <p:cNvSpPr>
            <a:spLocks noGrp="1"/>
          </p:cNvSpPr>
          <p:nvPr>
            <p:ph sz="half" idx="2"/>
          </p:nvPr>
        </p:nvSpPr>
        <p:spPr/>
        <p:txBody>
          <a:bodyPr/>
          <a:lstStyle/>
          <a:p>
            <a:endParaRPr lang="es-ES" dirty="0" smtClean="0"/>
          </a:p>
          <a:p>
            <a:r>
              <a:rPr lang="es-ES" dirty="0" smtClean="0">
                <a:solidFill>
                  <a:schemeClr val="bg1"/>
                </a:solidFill>
              </a:rPr>
              <a:t>ISQUIOTIBIALES</a:t>
            </a:r>
          </a:p>
          <a:p>
            <a:endParaRPr lang="es-ES" dirty="0" smtClean="0">
              <a:solidFill>
                <a:schemeClr val="bg1"/>
              </a:solidFill>
            </a:endParaRPr>
          </a:p>
          <a:p>
            <a:endParaRPr lang="es-ES" dirty="0" smtClean="0">
              <a:solidFill>
                <a:schemeClr val="bg1"/>
              </a:solidFill>
            </a:endParaRPr>
          </a:p>
          <a:p>
            <a:r>
              <a:rPr lang="es-ES" dirty="0" smtClean="0">
                <a:solidFill>
                  <a:schemeClr val="bg1"/>
                </a:solidFill>
              </a:rPr>
              <a:t>FLEXORES DE LOS DEDOS</a:t>
            </a:r>
          </a:p>
          <a:p>
            <a:endParaRPr lang="es-ES" dirty="0" smtClean="0">
              <a:solidFill>
                <a:schemeClr val="bg1"/>
              </a:solidFill>
            </a:endParaRPr>
          </a:p>
          <a:p>
            <a:r>
              <a:rPr lang="es-ES" dirty="0" smtClean="0">
                <a:solidFill>
                  <a:schemeClr val="bg1"/>
                </a:solidFill>
              </a:rPr>
              <a:t>DE  LOS  PIES</a:t>
            </a:r>
            <a:endParaRPr lang="es-ES" dirty="0">
              <a:solidFill>
                <a:schemeClr val="bg1"/>
              </a:solidFill>
            </a:endParaRPr>
          </a:p>
        </p:txBody>
      </p:sp>
      <p:sp>
        <p:nvSpPr>
          <p:cNvPr id="16" name="15 Marcador de texto"/>
          <p:cNvSpPr>
            <a:spLocks noGrp="1"/>
          </p:cNvSpPr>
          <p:nvPr>
            <p:ph type="body" sz="quarter" idx="3"/>
          </p:nvPr>
        </p:nvSpPr>
        <p:spPr/>
        <p:txBody>
          <a:bodyPr/>
          <a:lstStyle/>
          <a:p>
            <a:endParaRPr lang="es-ES"/>
          </a:p>
        </p:txBody>
      </p:sp>
      <p:pic>
        <p:nvPicPr>
          <p:cNvPr id="18" name="Picture 4"/>
          <p:cNvPicPr>
            <a:picLocks noGrp="1" noChangeAspect="1" noChangeArrowheads="1"/>
          </p:cNvPicPr>
          <p:nvPr>
            <p:ph sz="quarter" idx="4"/>
          </p:nvPr>
        </p:nvPicPr>
        <p:blipFill>
          <a:blip r:embed="rId2" cstate="print"/>
          <a:srcRect l="62988" t="54688" r="1123"/>
          <a:stretch>
            <a:fillRect/>
          </a:stretch>
        </p:blipFill>
        <p:spPr bwMode="auto">
          <a:xfrm>
            <a:off x="5143504" y="2214555"/>
            <a:ext cx="3272643" cy="1428759"/>
          </a:xfrm>
          <a:prstGeom prst="rect">
            <a:avLst/>
          </a:prstGeom>
          <a:noFill/>
          <a:ln w="9525">
            <a:noFill/>
            <a:miter lim="800000"/>
            <a:headEnd/>
            <a:tailEnd/>
          </a:ln>
        </p:spPr>
      </p:pic>
      <p:pic>
        <p:nvPicPr>
          <p:cNvPr id="19" name="18 Imagen" descr="100_3477.jpg"/>
          <p:cNvPicPr>
            <a:picLocks noChangeAspect="1"/>
          </p:cNvPicPr>
          <p:nvPr/>
        </p:nvPicPr>
        <p:blipFill>
          <a:blip r:embed="rId3" cstate="print"/>
          <a:stretch>
            <a:fillRect/>
          </a:stretch>
        </p:blipFill>
        <p:spPr>
          <a:xfrm>
            <a:off x="6744000" y="5058000"/>
            <a:ext cx="2400000" cy="1800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LESIONADO  MEDULAR </a:t>
            </a:r>
            <a:endParaRPr lang="es-ES" b="1" dirty="0">
              <a:solidFill>
                <a:schemeClr val="bg1"/>
              </a:solidFill>
            </a:endParaRPr>
          </a:p>
        </p:txBody>
      </p:sp>
      <p:sp>
        <p:nvSpPr>
          <p:cNvPr id="5" name="4 Marcador de texto"/>
          <p:cNvSpPr>
            <a:spLocks noGrp="1"/>
          </p:cNvSpPr>
          <p:nvPr>
            <p:ph type="body" idx="1"/>
          </p:nvPr>
        </p:nvSpPr>
        <p:spPr/>
        <p:txBody>
          <a:bodyPr/>
          <a:lstStyle/>
          <a:p>
            <a:pPr algn="ctr"/>
            <a:r>
              <a:rPr lang="es-ES" dirty="0" smtClean="0">
                <a:solidFill>
                  <a:schemeClr val="bg1"/>
                </a:solidFill>
              </a:rPr>
              <a:t>INVESTIGAR                Y</a:t>
            </a:r>
            <a:endParaRPr lang="es-ES" dirty="0">
              <a:solidFill>
                <a:schemeClr val="bg1"/>
              </a:solidFill>
            </a:endParaRPr>
          </a:p>
        </p:txBody>
      </p:sp>
      <p:sp>
        <p:nvSpPr>
          <p:cNvPr id="6" name="5 Marcador de contenido"/>
          <p:cNvSpPr>
            <a:spLocks noGrp="1"/>
          </p:cNvSpPr>
          <p:nvPr>
            <p:ph sz="half" idx="2"/>
          </p:nvPr>
        </p:nvSpPr>
        <p:spPr/>
        <p:txBody>
          <a:bodyPr/>
          <a:lstStyle/>
          <a:p>
            <a:r>
              <a:rPr lang="es-ES" dirty="0" smtClean="0">
                <a:solidFill>
                  <a:schemeClr val="bg1"/>
                </a:solidFill>
              </a:rPr>
              <a:t>INFECCIÒN   URINARIA</a:t>
            </a:r>
          </a:p>
          <a:p>
            <a:endParaRPr lang="es-ES" dirty="0" smtClean="0">
              <a:solidFill>
                <a:schemeClr val="bg1"/>
              </a:solidFill>
            </a:endParaRPr>
          </a:p>
          <a:p>
            <a:r>
              <a:rPr lang="es-ES" dirty="0" smtClean="0">
                <a:solidFill>
                  <a:schemeClr val="bg1"/>
                </a:solidFill>
              </a:rPr>
              <a:t>CÀLCULOS  RENALES  Y VESICULARES</a:t>
            </a:r>
          </a:p>
          <a:p>
            <a:endParaRPr lang="es-ES" dirty="0" smtClean="0">
              <a:solidFill>
                <a:schemeClr val="bg1"/>
              </a:solidFill>
            </a:endParaRPr>
          </a:p>
          <a:p>
            <a:r>
              <a:rPr lang="es-ES" dirty="0" smtClean="0">
                <a:solidFill>
                  <a:schemeClr val="bg1"/>
                </a:solidFill>
              </a:rPr>
              <a:t>ESTREÑIMIENTO</a:t>
            </a:r>
          </a:p>
        </p:txBody>
      </p:sp>
      <p:sp>
        <p:nvSpPr>
          <p:cNvPr id="7" name="6 Marcador de texto"/>
          <p:cNvSpPr>
            <a:spLocks noGrp="1"/>
          </p:cNvSpPr>
          <p:nvPr>
            <p:ph type="body" sz="quarter" idx="3"/>
          </p:nvPr>
        </p:nvSpPr>
        <p:spPr/>
        <p:txBody>
          <a:bodyPr/>
          <a:lstStyle/>
          <a:p>
            <a:pPr algn="ctr"/>
            <a:r>
              <a:rPr lang="es-ES" dirty="0" smtClean="0">
                <a:solidFill>
                  <a:schemeClr val="bg1"/>
                </a:solidFill>
              </a:rPr>
              <a:t>PREVENIR</a:t>
            </a:r>
            <a:endParaRPr lang="es-ES" dirty="0">
              <a:solidFill>
                <a:schemeClr val="bg1"/>
              </a:solidFill>
            </a:endParaRPr>
          </a:p>
        </p:txBody>
      </p:sp>
      <p:sp>
        <p:nvSpPr>
          <p:cNvPr id="8" name="7 Marcador de contenido"/>
          <p:cNvSpPr>
            <a:spLocks noGrp="1"/>
          </p:cNvSpPr>
          <p:nvPr>
            <p:ph sz="quarter" idx="4"/>
          </p:nvPr>
        </p:nvSpPr>
        <p:spPr/>
        <p:txBody>
          <a:bodyPr/>
          <a:lstStyle/>
          <a:p>
            <a:r>
              <a:rPr lang="es-ES" dirty="0" smtClean="0">
                <a:solidFill>
                  <a:schemeClr val="bg1"/>
                </a:solidFill>
              </a:rPr>
              <a:t>ESCARAS</a:t>
            </a:r>
          </a:p>
          <a:p>
            <a:endParaRPr lang="es-ES" dirty="0" smtClean="0">
              <a:solidFill>
                <a:schemeClr val="bg1"/>
              </a:solidFill>
            </a:endParaRPr>
          </a:p>
          <a:p>
            <a:r>
              <a:rPr lang="es-ES" dirty="0" smtClean="0">
                <a:solidFill>
                  <a:schemeClr val="bg1"/>
                </a:solidFill>
              </a:rPr>
              <a:t>CONTRACTURA  MUSCULAR  Y  ARTICULAR</a:t>
            </a:r>
          </a:p>
          <a:p>
            <a:endParaRPr lang="es-ES" dirty="0" smtClean="0">
              <a:solidFill>
                <a:schemeClr val="bg1"/>
              </a:solidFill>
            </a:endParaRPr>
          </a:p>
          <a:p>
            <a:r>
              <a:rPr lang="es-ES" dirty="0" smtClean="0">
                <a:solidFill>
                  <a:schemeClr val="bg1"/>
                </a:solidFill>
              </a:rPr>
              <a:t>DESGARRO   MUSCULAR</a:t>
            </a:r>
          </a:p>
          <a:p>
            <a:endParaRPr lang="es-ES" dirty="0" smtClean="0">
              <a:solidFill>
                <a:schemeClr val="bg1"/>
              </a:solidFill>
            </a:endParaRPr>
          </a:p>
          <a:p>
            <a:r>
              <a:rPr lang="es-ES" dirty="0" smtClean="0">
                <a:solidFill>
                  <a:schemeClr val="bg1"/>
                </a:solidFill>
              </a:rPr>
              <a:t>TROMBOSIS   VENOSA  PROFUNDA</a:t>
            </a:r>
            <a:endParaRPr lang="es-ES"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solidFill>
              </a:rPr>
              <a:t>ESPASTICIDAD</a:t>
            </a:r>
            <a:endParaRPr lang="es-ES" b="1" dirty="0">
              <a:solidFill>
                <a:schemeClr val="bg1"/>
              </a:solidFill>
            </a:endParaRPr>
          </a:p>
        </p:txBody>
      </p:sp>
      <p:sp>
        <p:nvSpPr>
          <p:cNvPr id="3" name="2 Marcador de texto"/>
          <p:cNvSpPr>
            <a:spLocks noGrp="1"/>
          </p:cNvSpPr>
          <p:nvPr>
            <p:ph type="body" idx="1"/>
          </p:nvPr>
        </p:nvSpPr>
        <p:spPr/>
        <p:txBody>
          <a:bodyPr/>
          <a:lstStyle/>
          <a:p>
            <a:r>
              <a:rPr lang="es-ES" dirty="0" smtClean="0">
                <a:solidFill>
                  <a:schemeClr val="bg1"/>
                </a:solidFill>
              </a:rPr>
              <a:t>             VENTAJAS</a:t>
            </a:r>
            <a:endParaRPr lang="es-ES" dirty="0">
              <a:solidFill>
                <a:schemeClr val="bg1"/>
              </a:solidFill>
            </a:endParaRPr>
          </a:p>
        </p:txBody>
      </p:sp>
      <p:sp>
        <p:nvSpPr>
          <p:cNvPr id="4" name="3 Marcador de contenido"/>
          <p:cNvSpPr>
            <a:spLocks noGrp="1"/>
          </p:cNvSpPr>
          <p:nvPr>
            <p:ph sz="half" idx="2"/>
          </p:nvPr>
        </p:nvSpPr>
        <p:spPr/>
        <p:txBody>
          <a:bodyPr>
            <a:normAutofit lnSpcReduction="10000"/>
          </a:bodyPr>
          <a:lstStyle/>
          <a:p>
            <a:r>
              <a:rPr lang="es-ES" dirty="0" smtClean="0">
                <a:solidFill>
                  <a:schemeClr val="bg1"/>
                </a:solidFill>
              </a:rPr>
              <a:t>Previene   Atrofia  Muscular</a:t>
            </a:r>
          </a:p>
          <a:p>
            <a:endParaRPr lang="es-ES" dirty="0" smtClean="0">
              <a:solidFill>
                <a:schemeClr val="bg1"/>
              </a:solidFill>
            </a:endParaRPr>
          </a:p>
          <a:p>
            <a:r>
              <a:rPr lang="es-ES" dirty="0" smtClean="0">
                <a:solidFill>
                  <a:schemeClr val="bg1"/>
                </a:solidFill>
              </a:rPr>
              <a:t>Bipedestación</a:t>
            </a:r>
            <a:endParaRPr lang="es-ES" dirty="0" smtClean="0">
              <a:solidFill>
                <a:schemeClr val="bg1"/>
              </a:solidFill>
            </a:endParaRPr>
          </a:p>
          <a:p>
            <a:endParaRPr lang="es-ES" dirty="0" smtClean="0">
              <a:solidFill>
                <a:schemeClr val="bg1"/>
              </a:solidFill>
            </a:endParaRPr>
          </a:p>
          <a:p>
            <a:r>
              <a:rPr lang="es-ES" dirty="0" smtClean="0">
                <a:solidFill>
                  <a:schemeClr val="bg1"/>
                </a:solidFill>
              </a:rPr>
              <a:t>Descalcificación   ósea</a:t>
            </a:r>
            <a:endParaRPr lang="es-ES" dirty="0" smtClean="0">
              <a:solidFill>
                <a:schemeClr val="bg1"/>
              </a:solidFill>
            </a:endParaRPr>
          </a:p>
          <a:p>
            <a:endParaRPr lang="es-ES" dirty="0" smtClean="0">
              <a:solidFill>
                <a:schemeClr val="bg1"/>
              </a:solidFill>
            </a:endParaRPr>
          </a:p>
          <a:p>
            <a:r>
              <a:rPr lang="es-ES" dirty="0" smtClean="0">
                <a:solidFill>
                  <a:schemeClr val="bg1"/>
                </a:solidFill>
              </a:rPr>
              <a:t>Mejora  </a:t>
            </a:r>
            <a:r>
              <a:rPr lang="es-ES" dirty="0" smtClean="0">
                <a:solidFill>
                  <a:schemeClr val="bg1"/>
                </a:solidFill>
              </a:rPr>
              <a:t>Ventilación  </a:t>
            </a:r>
            <a:r>
              <a:rPr lang="es-ES" dirty="0" smtClean="0">
                <a:solidFill>
                  <a:schemeClr val="bg1"/>
                </a:solidFill>
              </a:rPr>
              <a:t>/  CV</a:t>
            </a:r>
          </a:p>
          <a:p>
            <a:endParaRPr lang="es-ES" dirty="0" smtClean="0">
              <a:solidFill>
                <a:schemeClr val="bg1"/>
              </a:solidFill>
            </a:endParaRPr>
          </a:p>
          <a:p>
            <a:r>
              <a:rPr lang="es-ES" dirty="0" smtClean="0">
                <a:solidFill>
                  <a:schemeClr val="bg1"/>
                </a:solidFill>
              </a:rPr>
              <a:t>Continencia  </a:t>
            </a:r>
            <a:r>
              <a:rPr lang="es-ES" dirty="0" err="1" smtClean="0">
                <a:solidFill>
                  <a:schemeClr val="bg1"/>
                </a:solidFill>
              </a:rPr>
              <a:t>Esfinteriana</a:t>
            </a:r>
            <a:endParaRPr lang="es-ES" dirty="0">
              <a:solidFill>
                <a:schemeClr val="bg1"/>
              </a:solidFill>
            </a:endParaRPr>
          </a:p>
        </p:txBody>
      </p:sp>
      <p:sp>
        <p:nvSpPr>
          <p:cNvPr id="5" name="4 Marcador de texto"/>
          <p:cNvSpPr>
            <a:spLocks noGrp="1"/>
          </p:cNvSpPr>
          <p:nvPr>
            <p:ph type="body" sz="quarter" idx="3"/>
          </p:nvPr>
        </p:nvSpPr>
        <p:spPr/>
        <p:txBody>
          <a:bodyPr/>
          <a:lstStyle/>
          <a:p>
            <a:r>
              <a:rPr lang="es-ES" dirty="0" smtClean="0">
                <a:solidFill>
                  <a:schemeClr val="bg1"/>
                </a:solidFill>
              </a:rPr>
              <a:t>             DESVENTAJAS</a:t>
            </a:r>
            <a:endParaRPr lang="es-ES" dirty="0">
              <a:solidFill>
                <a:schemeClr val="bg1"/>
              </a:solidFill>
            </a:endParaRPr>
          </a:p>
        </p:txBody>
      </p:sp>
      <p:sp>
        <p:nvSpPr>
          <p:cNvPr id="6" name="5 Marcador de contenido"/>
          <p:cNvSpPr>
            <a:spLocks noGrp="1"/>
          </p:cNvSpPr>
          <p:nvPr>
            <p:ph sz="quarter" idx="4"/>
          </p:nvPr>
        </p:nvSpPr>
        <p:spPr/>
        <p:txBody>
          <a:bodyPr/>
          <a:lstStyle/>
          <a:p>
            <a:r>
              <a:rPr lang="es-ES" dirty="0" smtClean="0">
                <a:solidFill>
                  <a:schemeClr val="bg1"/>
                </a:solidFill>
              </a:rPr>
              <a:t>Actividad  Voluntaria /sueño</a:t>
            </a:r>
          </a:p>
          <a:p>
            <a:endParaRPr lang="es-ES" dirty="0" smtClean="0">
              <a:solidFill>
                <a:schemeClr val="bg1"/>
              </a:solidFill>
            </a:endParaRPr>
          </a:p>
          <a:p>
            <a:r>
              <a:rPr lang="es-ES" dirty="0" smtClean="0">
                <a:solidFill>
                  <a:schemeClr val="bg1"/>
                </a:solidFill>
              </a:rPr>
              <a:t>Deformidad   </a:t>
            </a:r>
            <a:r>
              <a:rPr lang="es-ES" dirty="0" err="1" smtClean="0">
                <a:solidFill>
                  <a:schemeClr val="bg1"/>
                </a:solidFill>
              </a:rPr>
              <a:t>Osteoarticular</a:t>
            </a:r>
            <a:endParaRPr lang="es-ES" dirty="0" smtClean="0">
              <a:solidFill>
                <a:schemeClr val="bg1"/>
              </a:solidFill>
            </a:endParaRPr>
          </a:p>
          <a:p>
            <a:r>
              <a:rPr lang="es-ES" dirty="0" smtClean="0">
                <a:solidFill>
                  <a:schemeClr val="bg1"/>
                </a:solidFill>
              </a:rPr>
              <a:t> AVD  /  </a:t>
            </a:r>
            <a:r>
              <a:rPr lang="es-ES" dirty="0" smtClean="0">
                <a:solidFill>
                  <a:schemeClr val="bg1"/>
                </a:solidFill>
              </a:rPr>
              <a:t>Movilización</a:t>
            </a:r>
            <a:endParaRPr lang="es-ES" dirty="0" smtClean="0">
              <a:solidFill>
                <a:schemeClr val="bg1"/>
              </a:solidFill>
            </a:endParaRPr>
          </a:p>
          <a:p>
            <a:endParaRPr lang="es-ES" dirty="0" smtClean="0">
              <a:solidFill>
                <a:schemeClr val="bg1"/>
              </a:solidFill>
            </a:endParaRPr>
          </a:p>
          <a:p>
            <a:r>
              <a:rPr lang="es-ES" dirty="0" smtClean="0">
                <a:solidFill>
                  <a:schemeClr val="bg1"/>
                </a:solidFill>
              </a:rPr>
              <a:t>Lesiones  en  piel</a:t>
            </a:r>
          </a:p>
          <a:p>
            <a:endParaRPr lang="es-ES" dirty="0" smtClean="0">
              <a:solidFill>
                <a:schemeClr val="bg1"/>
              </a:solidFill>
            </a:endParaRPr>
          </a:p>
          <a:p>
            <a:r>
              <a:rPr lang="es-ES" dirty="0" smtClean="0">
                <a:solidFill>
                  <a:schemeClr val="bg1"/>
                </a:solidFill>
              </a:rPr>
              <a:t>Produce  dolor</a:t>
            </a:r>
          </a:p>
          <a:p>
            <a:pPr>
              <a:buNone/>
            </a:pPr>
            <a:endParaRPr lang="es-ES" dirty="0" smtClean="0">
              <a:solidFill>
                <a:schemeClr val="bg1"/>
              </a:solidFill>
            </a:endParaRPr>
          </a:p>
          <a:p>
            <a:endParaRPr lang="es-ES" dirty="0" smtClean="0">
              <a:solidFill>
                <a:schemeClr val="bg1"/>
              </a:solidFill>
            </a:endParaRPr>
          </a:p>
          <a:p>
            <a:endParaRPr lang="es-ES"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VE" b="1" dirty="0" smtClean="0">
                <a:solidFill>
                  <a:schemeClr val="bg1"/>
                </a:solidFill>
              </a:rPr>
              <a:t>SECUELAS  DE  LA  ESPASTICIDAD</a:t>
            </a:r>
            <a:endParaRPr lang="es-ES" dirty="0"/>
          </a:p>
        </p:txBody>
      </p:sp>
      <p:sp>
        <p:nvSpPr>
          <p:cNvPr id="6" name="5 Marcador de texto"/>
          <p:cNvSpPr>
            <a:spLocks noGrp="1"/>
          </p:cNvSpPr>
          <p:nvPr>
            <p:ph type="body" idx="1"/>
          </p:nvPr>
        </p:nvSpPr>
        <p:spPr/>
        <p:txBody>
          <a:bodyPr/>
          <a:lstStyle/>
          <a:p>
            <a:r>
              <a:rPr lang="es-ES" u="sng" dirty="0" smtClean="0">
                <a:solidFill>
                  <a:schemeClr val="bg1"/>
                </a:solidFill>
              </a:rPr>
              <a:t>EN   LAS   ARTICULACIONES</a:t>
            </a:r>
            <a:endParaRPr lang="es-ES" u="sng" dirty="0">
              <a:solidFill>
                <a:schemeClr val="bg1"/>
              </a:solidFill>
            </a:endParaRPr>
          </a:p>
        </p:txBody>
      </p:sp>
      <p:sp>
        <p:nvSpPr>
          <p:cNvPr id="7" name="6 Marcador de contenido"/>
          <p:cNvSpPr>
            <a:spLocks noGrp="1"/>
          </p:cNvSpPr>
          <p:nvPr>
            <p:ph sz="half" idx="2"/>
          </p:nvPr>
        </p:nvSpPr>
        <p:spPr/>
        <p:txBody>
          <a:bodyPr/>
          <a:lstStyle/>
          <a:p>
            <a:r>
              <a:rPr lang="es-ES" b="1" dirty="0" smtClean="0">
                <a:solidFill>
                  <a:schemeClr val="bg1"/>
                </a:solidFill>
              </a:rPr>
              <a:t>LUXACIÒN   ARTICULAR  DE  LA  CADERA</a:t>
            </a:r>
          </a:p>
          <a:p>
            <a:endParaRPr lang="es-ES" b="1" dirty="0" smtClean="0">
              <a:solidFill>
                <a:schemeClr val="bg1"/>
              </a:solidFill>
            </a:endParaRPr>
          </a:p>
          <a:p>
            <a:r>
              <a:rPr lang="es-ES" b="1" dirty="0" smtClean="0">
                <a:solidFill>
                  <a:schemeClr val="bg1"/>
                </a:solidFill>
              </a:rPr>
              <a:t>RECURVATUM  DE  LA  RODILLA</a:t>
            </a:r>
          </a:p>
          <a:p>
            <a:endParaRPr lang="es-ES" b="1" dirty="0" smtClean="0">
              <a:solidFill>
                <a:schemeClr val="bg1"/>
              </a:solidFill>
            </a:endParaRPr>
          </a:p>
          <a:p>
            <a:r>
              <a:rPr lang="es-ES" b="1" dirty="0" smtClean="0">
                <a:solidFill>
                  <a:schemeClr val="bg1"/>
                </a:solidFill>
              </a:rPr>
              <a:t>RETROPOSICIÒN  DE   LA  HEMIPELVIS  IPSILATERAL</a:t>
            </a:r>
          </a:p>
          <a:p>
            <a:endParaRPr lang="es-ES" b="1" dirty="0" smtClean="0">
              <a:solidFill>
                <a:schemeClr val="bg1"/>
              </a:solidFill>
            </a:endParaRPr>
          </a:p>
          <a:p>
            <a:endParaRPr lang="es-ES" b="1" dirty="0">
              <a:solidFill>
                <a:schemeClr val="bg1"/>
              </a:solidFill>
            </a:endParaRPr>
          </a:p>
        </p:txBody>
      </p:sp>
      <p:sp>
        <p:nvSpPr>
          <p:cNvPr id="8" name="7 Marcador de texto"/>
          <p:cNvSpPr>
            <a:spLocks noGrp="1"/>
          </p:cNvSpPr>
          <p:nvPr>
            <p:ph type="body" sz="quarter" idx="3"/>
          </p:nvPr>
        </p:nvSpPr>
        <p:spPr/>
        <p:txBody>
          <a:bodyPr/>
          <a:lstStyle/>
          <a:p>
            <a:r>
              <a:rPr lang="es-ES" dirty="0" smtClean="0">
                <a:solidFill>
                  <a:schemeClr val="bg1"/>
                </a:solidFill>
              </a:rPr>
              <a:t>  </a:t>
            </a:r>
            <a:endParaRPr lang="es-ES" u="sng" dirty="0">
              <a:solidFill>
                <a:schemeClr val="bg1"/>
              </a:solidFill>
            </a:endParaRPr>
          </a:p>
        </p:txBody>
      </p:sp>
      <p:pic>
        <p:nvPicPr>
          <p:cNvPr id="10" name="Picture 4"/>
          <p:cNvPicPr>
            <a:picLocks noGrp="1" noChangeAspect="1" noChangeArrowheads="1"/>
          </p:cNvPicPr>
          <p:nvPr>
            <p:ph sz="quarter" idx="4"/>
          </p:nvPr>
        </p:nvPicPr>
        <p:blipFill>
          <a:blip r:embed="rId3" cstate="print"/>
          <a:srcRect l="62988" t="54688" r="1123"/>
          <a:stretch>
            <a:fillRect/>
          </a:stretch>
        </p:blipFill>
        <p:spPr bwMode="auto">
          <a:xfrm>
            <a:off x="4915677" y="1844825"/>
            <a:ext cx="3500470" cy="39630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6981</TotalTime>
  <Words>1316</Words>
  <Application>Microsoft Office PowerPoint</Application>
  <PresentationFormat>Presentación en pantalla (4:3)</PresentationFormat>
  <Paragraphs>501</Paragraphs>
  <Slides>48</Slides>
  <Notes>3</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Tema de Office</vt:lpstr>
      <vt:lpstr>Universidad de los Andes Facultad de Medicina Postgrado de Medicina Física y Rehabilitación</vt:lpstr>
      <vt:lpstr>Diapositiva 2</vt:lpstr>
      <vt:lpstr>ESPASTICIDAD</vt:lpstr>
      <vt:lpstr>SINDROME  DE  MOTONEURONA  SUPERIOR</vt:lpstr>
      <vt:lpstr>MUSCULOS  ANTIGRAVITATORIOS</vt:lpstr>
      <vt:lpstr>MUSCULOS  ANTIGRAVITATORIOS</vt:lpstr>
      <vt:lpstr>LESIONADO  MEDULAR </vt:lpstr>
      <vt:lpstr>ESPASTICIDAD</vt:lpstr>
      <vt:lpstr>SECUELAS  DE  LA  ESPASTICIDAD</vt:lpstr>
      <vt:lpstr>SECUELAS  DE  LA  ESPASTICIDAD</vt:lpstr>
      <vt:lpstr>Objetivos MANEJO DE LA ESPASTICIDAD</vt:lpstr>
      <vt:lpstr>MANEJO  DE  LA  ESPASTICIDAD</vt:lpstr>
      <vt:lpstr>EVALUACIÒN  DEL  PACIENTE</vt:lpstr>
      <vt:lpstr>MANEJO  DE  LA   ESPASTICIDAD </vt:lpstr>
      <vt:lpstr>PROBLEMA </vt:lpstr>
      <vt:lpstr>Actividades de la Vida Diaria</vt:lpstr>
      <vt:lpstr>DIAGNÒSTICO</vt:lpstr>
      <vt:lpstr>Diapositiva 18</vt:lpstr>
      <vt:lpstr>EVALUACIÒN  DEL  PACIENTE</vt:lpstr>
      <vt:lpstr>ESCALA  DE  ASWORTH  MODIFICADO</vt:lpstr>
      <vt:lpstr>CLONUS</vt:lpstr>
      <vt:lpstr>TTO  FARMACOLÒGICO</vt:lpstr>
      <vt:lpstr>BACLOFENO (GABA  B  Y  C)</vt:lpstr>
      <vt:lpstr>Diapositiva 24</vt:lpstr>
      <vt:lpstr>BACLOFENO.  DOSIS</vt:lpstr>
      <vt:lpstr>BACLOFENO. EFECTOS  COLATERALES</vt:lpstr>
      <vt:lpstr>INTOXICACIÒN   POR  BACLOFENO</vt:lpstr>
      <vt:lpstr>BACLOFENO.CONTRAINDICACIONES</vt:lpstr>
      <vt:lpstr>BACLOFENO. SUPRESIÒN  BRUSCA</vt:lpstr>
      <vt:lpstr>BENZODIACEPINAS .Corteza Cerebral, cerebelo y Ganglios Basales)</vt:lpstr>
      <vt:lpstr>DOSIS</vt:lpstr>
      <vt:lpstr>DIAZEPAM</vt:lpstr>
      <vt:lpstr>REACCIONES   ADVERSAS</vt:lpstr>
      <vt:lpstr>EVALUACION  DEL IMPACTO FUNCIONAL</vt:lpstr>
      <vt:lpstr>Diapositiva 35</vt:lpstr>
      <vt:lpstr>OBJETIVOS  DE  LA  TERAPIA  FÌSICA</vt:lpstr>
      <vt:lpstr>OBJETIVOS  DE  LA  TERAPIA  FÌSICA</vt:lpstr>
      <vt:lpstr>OBJETIVOS  DEL  TTO  QUIRÙRGICO</vt:lpstr>
      <vt:lpstr>Objetivos  del  tto  Quirùrgico</vt:lpstr>
      <vt:lpstr>Diapositiva 40</vt:lpstr>
      <vt:lpstr>Diapositiva 41</vt:lpstr>
      <vt:lpstr>PROCEDIMIENTOS NEUROABLACTIVOS Neurotomía periférica</vt:lpstr>
      <vt:lpstr>Diapositiva 43</vt:lpstr>
      <vt:lpstr>Diapositiva 44</vt:lpstr>
      <vt:lpstr>Diapositiva 45</vt:lpstr>
      <vt:lpstr>Diapositiva 46</vt:lpstr>
      <vt:lpstr>BIBLIOGRAFÍA</vt:lpstr>
      <vt:lpstr>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de los Andes Facultad de Medicina Postgrado de Medicina Física y Rehabilitación</dc:title>
  <dc:creator>Usuario</dc:creator>
  <cp:lastModifiedBy>pili</cp:lastModifiedBy>
  <cp:revision>395</cp:revision>
  <dcterms:created xsi:type="dcterms:W3CDTF">2011-01-29T19:20:28Z</dcterms:created>
  <dcterms:modified xsi:type="dcterms:W3CDTF">2011-10-28T15:09:55Z</dcterms:modified>
</cp:coreProperties>
</file>